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D502F-4341-4720-81E9-DEE92A8C85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C13ACE-2357-48E3-9EB6-B7F65ADFE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6710E-7F2F-4AB7-BA4D-2304C5F8C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AD4B-B51B-49B0-8510-9A027A1F801D}" type="datetimeFigureOut">
              <a:rPr lang="en-US" smtClean="0"/>
              <a:t>12/4/2021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76C25-47B7-42E0-95E3-B273C1853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03243-5658-41B5-8BAF-71804D5BE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3393-1160-49E5-B1C7-30ADAA31C3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143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11834-2EF5-487C-B861-065258D29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BD632-DD82-4B1B-8E83-D64972D1A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AEA12-ED1A-4DA1-A400-50C6B6C97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AD4B-B51B-49B0-8510-9A027A1F801D}" type="datetimeFigureOut">
              <a:rPr lang="en-US" smtClean="0"/>
              <a:t>12/4/2021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B010C-F90A-4592-8D82-488257610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133E5-9E3D-4AAE-BE87-20CC1C6F7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3393-1160-49E5-B1C7-30ADAA31C3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63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52CD7-F722-4902-ABD2-C795A6843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8D197-0CF9-4FEB-8640-13138272D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576F8-3FA3-4CC9-9223-24F38198E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AD4B-B51B-49B0-8510-9A027A1F801D}" type="datetimeFigureOut">
              <a:rPr lang="en-US" smtClean="0"/>
              <a:t>12/4/2021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D2D73-E22E-4C2A-995B-C69747F67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70C2A-A7D0-4FAF-B514-963C477DB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3393-1160-49E5-B1C7-30ADAA31C3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379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72ADD-D3F9-4C48-9722-3D5DE3472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4BD67-6B8E-4FBE-A5CB-34BEB6B686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CBD8A4-A3E3-47B3-B2DA-C4093E704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82CAC-07F4-4753-9D70-6E424D3B6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AD4B-B51B-49B0-8510-9A027A1F801D}" type="datetimeFigureOut">
              <a:rPr lang="en-US" smtClean="0"/>
              <a:t>12/4/2021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CBDB04-F68F-423D-A2B6-735B2C81C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DE2A11-EF43-4756-96FE-549E0C4FD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3393-1160-49E5-B1C7-30ADAA31C3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714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E3631-8652-4162-AC3B-1CB374A9E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1D0107-4D05-488A-89DA-65192EF4F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2B2BEC-7AD3-4176-AECB-A66167CD1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334280-3B63-4215-87C4-2FCE38B07E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984582-2275-4B00-A0D0-54EA82858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97EBC4-15EF-4F85-AF0D-B93F52EBE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AD4B-B51B-49B0-8510-9A027A1F801D}" type="datetimeFigureOut">
              <a:rPr lang="en-US" smtClean="0"/>
              <a:t>12/4/2021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71828E-FDCA-4450-B0D6-59F3852AE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3431CC-E3B1-48D3-9074-EC7527CA2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3393-1160-49E5-B1C7-30ADAA31C3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609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AC27C-D863-4AB8-B1C4-0606438A2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B6E767-0255-48EF-B928-9E054EFF5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AD4B-B51B-49B0-8510-9A027A1F801D}" type="datetimeFigureOut">
              <a:rPr lang="en-US" smtClean="0"/>
              <a:t>12/4/2021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6F7AB0-2A2D-4EF8-BCA7-694E31324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38F657-1C16-433C-8DED-7BCF6F693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3393-1160-49E5-B1C7-30ADAA31C3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821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1B7EDF-2A46-4CF9-8F6F-45AD9194D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AD4B-B51B-49B0-8510-9A027A1F801D}" type="datetimeFigureOut">
              <a:rPr lang="en-US" smtClean="0"/>
              <a:t>12/4/2021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6566D7-C69D-4165-A2AE-FF0CDBA3F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738F97-5C7D-4310-ADC0-4BD930E19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3393-1160-49E5-B1C7-30ADAA31C3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56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34B6F-9449-4BD8-A630-A14B3A6AC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CA82E-AFEF-421C-B59B-60CDC48E8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4A645-8F40-4324-98EA-D4635E256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18CE69-AB69-432A-B58A-9CA38373A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AD4B-B51B-49B0-8510-9A027A1F801D}" type="datetimeFigureOut">
              <a:rPr lang="en-US" smtClean="0"/>
              <a:t>12/4/2021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F60DCE-3A92-4820-B585-7AA4FF45F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D4204-1545-475E-B5B5-2C7183AD7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3393-1160-49E5-B1C7-30ADAA31C3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350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465DD-CE23-4322-9872-8E8939958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B3F161-75A0-40AE-B4EC-460C1EA240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B6452-77B2-49D6-9FEE-B48D94F51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F2E4AC-2414-4F2D-8463-55B833A8E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AD4B-B51B-49B0-8510-9A027A1F801D}" type="datetimeFigureOut">
              <a:rPr lang="en-US" smtClean="0"/>
              <a:t>12/4/2021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CCD566-CDD4-4E2C-B81B-3AC624C2F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163A5F-790A-4FA1-BE54-1C0CAA1A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3393-1160-49E5-B1C7-30ADAA31C3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222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665D6-DD04-4C40-97C1-FAB424ED5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4F03D5-3862-4CAA-B414-73AE34601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417643-5ADF-4367-9DFF-27B56F7EE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AD4B-B51B-49B0-8510-9A027A1F801D}" type="datetimeFigureOut">
              <a:rPr lang="en-US" smtClean="0"/>
              <a:t>12/4/2021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B400D-7A49-4613-8E48-FC2B62BDF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015AA-D39B-40D7-998B-757D8E1DC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3393-1160-49E5-B1C7-30ADAA31C3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20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259FA2-141D-409D-B3A3-7B50653D23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903603-3E8B-4D59-9418-2F214BFDD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EE274-F457-4064-AE9B-C181DA116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AD4B-B51B-49B0-8510-9A027A1F801D}" type="datetimeFigureOut">
              <a:rPr lang="en-US" smtClean="0"/>
              <a:t>12/4/2021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2072B-4E36-4DC6-A3D3-F7977B5C2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2CD18-9BFB-4854-82CF-7437F47FF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3393-1160-49E5-B1C7-30ADAA31C3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463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3BCF3A-FE84-4A39-B987-224E0588C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1080B-E26F-4BF9-9C87-13A595AF0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8D837-7509-40E1-AAF7-CF969B0704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DAD4B-B51B-49B0-8510-9A027A1F801D}" type="datetimeFigureOut">
              <a:rPr lang="en-US" smtClean="0"/>
              <a:t>12/4/2021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8D315-8E48-4A40-B16A-4AA14B50DF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9D86B-16C3-4229-8707-459EF100E6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A3393-1160-49E5-B1C7-30ADAA31C3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58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1B915-A018-48DA-9152-65A7E58BEB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The Student Loan Project</a:t>
            </a:r>
            <a:b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Math201</a:t>
            </a:r>
            <a:b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Erica Burgess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182851-B461-43B0-BA3B-0CFFCE78C5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784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CEDB8-45C4-432D-986E-066C10C6F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4C1757-72A0-4B73-8CEB-8812D69B5C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project is designed to begin the thinking process of repaying my student loan debt upon graduation. It is important to start planning and thinking about the specifics of how I will meet this obligation so that I do not become overwhelmed or feel unprepared for this future matter.</a:t>
            </a:r>
          </a:p>
        </p:txBody>
      </p:sp>
    </p:spTree>
    <p:extLst>
      <p:ext uri="{BB962C8B-B14F-4D97-AF65-F5344CB8AC3E}">
        <p14:creationId xmlns:p14="http://schemas.microsoft.com/office/powerpoint/2010/main" val="832948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F288A-3E57-4C7F-BA68-075694AD1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Hypothesis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CFB92-3F56-4CA5-BD06-975C7A308A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your student loan payment fit into your budget? My student loan payment will fit into my future budget upon graduation because I will carefully prepare now by  researching and developing how I will live off of my future income while maintaining lifestyle costs and meeting my debt obligations. </a:t>
            </a:r>
          </a:p>
        </p:txBody>
      </p:sp>
    </p:spTree>
    <p:extLst>
      <p:ext uri="{BB962C8B-B14F-4D97-AF65-F5344CB8AC3E}">
        <p14:creationId xmlns:p14="http://schemas.microsoft.com/office/powerpoint/2010/main" val="573799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C65EE82-D612-4466-A77A-151D960661D0}"/>
              </a:ext>
            </a:extLst>
          </p:cNvPr>
          <p:cNvSpPr txBox="1"/>
          <p:nvPr/>
        </p:nvSpPr>
        <p:spPr>
          <a:xfrm>
            <a:off x="3049859" y="358124"/>
            <a:ext cx="6099716" cy="615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Math201       Estimated Net Starting Salary Upon Graduation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 Name: Erica Burgess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Date: 11/19/2021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Job Title: Health Services Administration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Sources used to estimate salary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 1: Payscale.com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Estimated starting salary 1: $41,000/year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 2: Ziprecruiter.com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Estimated starting salary 2: $39,749/year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Estimated starting annual salary (average of the two salaries above): $40,375.54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Estimated starting monthly salary: $3364.54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Estimated net monthly salary (after taxes): $2523.41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045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CD3AC38-118D-4931-9D40-E72D9B42AA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885991"/>
              </p:ext>
            </p:extLst>
          </p:nvPr>
        </p:nvGraphicFramePr>
        <p:xfrm>
          <a:off x="2296160" y="1117600"/>
          <a:ext cx="7193280" cy="48620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8880">
                  <a:extLst>
                    <a:ext uri="{9D8B030D-6E8A-4147-A177-3AD203B41FA5}">
                      <a16:colId xmlns:a16="http://schemas.microsoft.com/office/drawing/2014/main" val="2267947311"/>
                    </a:ext>
                  </a:extLst>
                </a:gridCol>
                <a:gridCol w="1198880">
                  <a:extLst>
                    <a:ext uri="{9D8B030D-6E8A-4147-A177-3AD203B41FA5}">
                      <a16:colId xmlns:a16="http://schemas.microsoft.com/office/drawing/2014/main" val="2255158296"/>
                    </a:ext>
                  </a:extLst>
                </a:gridCol>
                <a:gridCol w="1198880">
                  <a:extLst>
                    <a:ext uri="{9D8B030D-6E8A-4147-A177-3AD203B41FA5}">
                      <a16:colId xmlns:a16="http://schemas.microsoft.com/office/drawing/2014/main" val="910574949"/>
                    </a:ext>
                  </a:extLst>
                </a:gridCol>
                <a:gridCol w="1198880">
                  <a:extLst>
                    <a:ext uri="{9D8B030D-6E8A-4147-A177-3AD203B41FA5}">
                      <a16:colId xmlns:a16="http://schemas.microsoft.com/office/drawing/2014/main" val="3121950283"/>
                    </a:ext>
                  </a:extLst>
                </a:gridCol>
                <a:gridCol w="1198880">
                  <a:extLst>
                    <a:ext uri="{9D8B030D-6E8A-4147-A177-3AD203B41FA5}">
                      <a16:colId xmlns:a16="http://schemas.microsoft.com/office/drawing/2014/main" val="3885661380"/>
                    </a:ext>
                  </a:extLst>
                </a:gridCol>
                <a:gridCol w="1198880">
                  <a:extLst>
                    <a:ext uri="{9D8B030D-6E8A-4147-A177-3AD203B41FA5}">
                      <a16:colId xmlns:a16="http://schemas.microsoft.com/office/drawing/2014/main" val="1552292286"/>
                    </a:ext>
                  </a:extLst>
                </a:gridCol>
              </a:tblGrid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Net monthly income (use amount computed)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762529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99468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Expenses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46924726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Car Payment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$250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2258166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Cell phone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$60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13793885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Insurance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$80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36135135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Food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$300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20528996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Gas Money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$100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7328464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Heat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$80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99462334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Water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$60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92465795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Electric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$80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40651860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Rent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$300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84787620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Internet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$60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21210897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Household Items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$150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7673196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Child- care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$200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78059643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Netflix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$20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59273602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Student loans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$275.29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06857387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Total Expense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$2,015.29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283281"/>
                  </a:ext>
                </a:extLst>
              </a:tr>
              <a:tr h="21069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Disposable Income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$508.12    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32404357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713735"/>
                  </a:ext>
                </a:extLst>
              </a:tr>
              <a:tr h="23256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73138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2137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BA2486-12C2-48E3-9222-BD27B07671DE}"/>
              </a:ext>
            </a:extLst>
          </p:cNvPr>
          <p:cNvSpPr txBox="1"/>
          <p:nvPr/>
        </p:nvSpPr>
        <p:spPr>
          <a:xfrm>
            <a:off x="3049859" y="2632785"/>
            <a:ext cx="6099716" cy="1603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Erica’s Student Loan Obligations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Estimated upon graduation: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Principal:  $27,499.43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Interest: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$119.83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660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B9634DF-C2B7-4924-9FDA-49651CE0CF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442079"/>
              </p:ext>
            </p:extLst>
          </p:nvPr>
        </p:nvGraphicFramePr>
        <p:xfrm>
          <a:off x="2194560" y="717452"/>
          <a:ext cx="7469950" cy="29629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9598">
                  <a:extLst>
                    <a:ext uri="{9D8B030D-6E8A-4147-A177-3AD203B41FA5}">
                      <a16:colId xmlns:a16="http://schemas.microsoft.com/office/drawing/2014/main" val="3726585081"/>
                    </a:ext>
                  </a:extLst>
                </a:gridCol>
                <a:gridCol w="1029598">
                  <a:extLst>
                    <a:ext uri="{9D8B030D-6E8A-4147-A177-3AD203B41FA5}">
                      <a16:colId xmlns:a16="http://schemas.microsoft.com/office/drawing/2014/main" val="2134596003"/>
                    </a:ext>
                  </a:extLst>
                </a:gridCol>
                <a:gridCol w="1270911">
                  <a:extLst>
                    <a:ext uri="{9D8B030D-6E8A-4147-A177-3AD203B41FA5}">
                      <a16:colId xmlns:a16="http://schemas.microsoft.com/office/drawing/2014/main" val="3099206051"/>
                    </a:ext>
                  </a:extLst>
                </a:gridCol>
                <a:gridCol w="1029598">
                  <a:extLst>
                    <a:ext uri="{9D8B030D-6E8A-4147-A177-3AD203B41FA5}">
                      <a16:colId xmlns:a16="http://schemas.microsoft.com/office/drawing/2014/main" val="1141026996"/>
                    </a:ext>
                  </a:extLst>
                </a:gridCol>
                <a:gridCol w="1029598">
                  <a:extLst>
                    <a:ext uri="{9D8B030D-6E8A-4147-A177-3AD203B41FA5}">
                      <a16:colId xmlns:a16="http://schemas.microsoft.com/office/drawing/2014/main" val="1047343884"/>
                    </a:ext>
                  </a:extLst>
                </a:gridCol>
                <a:gridCol w="1051049">
                  <a:extLst>
                    <a:ext uri="{9D8B030D-6E8A-4147-A177-3AD203B41FA5}">
                      <a16:colId xmlns:a16="http://schemas.microsoft.com/office/drawing/2014/main" val="2201670562"/>
                    </a:ext>
                  </a:extLst>
                </a:gridCol>
                <a:gridCol w="1029598">
                  <a:extLst>
                    <a:ext uri="{9D8B030D-6E8A-4147-A177-3AD203B41FA5}">
                      <a16:colId xmlns:a16="http://schemas.microsoft.com/office/drawing/2014/main" val="3656731207"/>
                    </a:ext>
                  </a:extLst>
                </a:gridCol>
              </a:tblGrid>
              <a:tr h="3304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8080282"/>
                  </a:ext>
                </a:extLst>
              </a:tr>
              <a:tr h="59813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Principal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$27,499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Number of payments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94880834"/>
                  </a:ext>
                </a:extLst>
              </a:tr>
              <a:tr h="3304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Term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Monthly Rate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0.00313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2718685"/>
                  </a:ext>
                </a:extLst>
              </a:tr>
              <a:tr h="59813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Annual Rate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3.76%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Loan Payment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$275.29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74717195"/>
                  </a:ext>
                </a:extLst>
              </a:tr>
              <a:tr h="59813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Initial Date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12/19/2022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2395870"/>
                  </a:ext>
                </a:extLst>
              </a:tr>
              <a:tr h="3304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62286676"/>
                  </a:ext>
                </a:extLst>
              </a:tr>
              <a:tr h="15437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2595702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465CD30-46FD-4C22-BB6E-B6D2174BB098}"/>
              </a:ext>
            </a:extLst>
          </p:cNvPr>
          <p:cNvSpPr txBox="1"/>
          <p:nvPr/>
        </p:nvSpPr>
        <p:spPr>
          <a:xfrm>
            <a:off x="3685734" y="3910817"/>
            <a:ext cx="5461781" cy="2744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adding my student loan payment with my budget I feel this amount will be easy to maintain and successfully pay off when comparing to my suggested salary upon graduating. I will take my student loan payment of $275.29 divided by my monthly salary $2523.41(net), multiply by 100 to configure what percentage of my net salary will go towards my student loans, this percentage is 10.9%.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901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B619FF8-74B9-4CD9-9F9E-E7A9767DC3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017298"/>
              </p:ext>
            </p:extLst>
          </p:nvPr>
        </p:nvGraphicFramePr>
        <p:xfrm>
          <a:off x="3905251" y="1809750"/>
          <a:ext cx="4514849" cy="32392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7876">
                  <a:extLst>
                    <a:ext uri="{9D8B030D-6E8A-4147-A177-3AD203B41FA5}">
                      <a16:colId xmlns:a16="http://schemas.microsoft.com/office/drawing/2014/main" val="1417591376"/>
                    </a:ext>
                  </a:extLst>
                </a:gridCol>
                <a:gridCol w="1901875">
                  <a:extLst>
                    <a:ext uri="{9D8B030D-6E8A-4147-A177-3AD203B41FA5}">
                      <a16:colId xmlns:a16="http://schemas.microsoft.com/office/drawing/2014/main" val="4076758932"/>
                    </a:ext>
                  </a:extLst>
                </a:gridCol>
                <a:gridCol w="997222">
                  <a:extLst>
                    <a:ext uri="{9D8B030D-6E8A-4147-A177-3AD203B41FA5}">
                      <a16:colId xmlns:a16="http://schemas.microsoft.com/office/drawing/2014/main" val="1017829149"/>
                    </a:ext>
                  </a:extLst>
                </a:gridCol>
                <a:gridCol w="807876">
                  <a:extLst>
                    <a:ext uri="{9D8B030D-6E8A-4147-A177-3AD203B41FA5}">
                      <a16:colId xmlns:a16="http://schemas.microsoft.com/office/drawing/2014/main" val="3500266774"/>
                    </a:ext>
                  </a:extLst>
                </a:gridCol>
              </a:tblGrid>
              <a:tr h="29448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8469656"/>
                  </a:ext>
                </a:extLst>
              </a:tr>
              <a:tr h="29448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Annual Rate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3.76%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50916746"/>
                  </a:ext>
                </a:extLst>
              </a:tr>
              <a:tr h="29448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Number of Years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9206325"/>
                  </a:ext>
                </a:extLst>
              </a:tr>
              <a:tr h="29448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Number of Payments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76480152"/>
                  </a:ext>
                </a:extLst>
              </a:tr>
              <a:tr h="29448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Loan Amount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$27,499.43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40424165"/>
                  </a:ext>
                </a:extLst>
              </a:tr>
              <a:tr h="29448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97623968"/>
                  </a:ext>
                </a:extLst>
              </a:tr>
              <a:tr h="29448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Monthly Payment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$275.29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0559153"/>
                  </a:ext>
                </a:extLst>
              </a:tr>
              <a:tr h="29448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Total Cost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$33,034.80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82667696"/>
                  </a:ext>
                </a:extLst>
              </a:tr>
              <a:tr h="29448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Total Interest Paid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$5,535.37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7645983"/>
                  </a:ext>
                </a:extLst>
              </a:tr>
              <a:tr h="29448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4173443"/>
                  </a:ext>
                </a:extLst>
              </a:tr>
              <a:tr h="29448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3447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3752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7D3CE5B-5E46-4FFB-8B2F-300D172D2C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74134"/>
              </p:ext>
            </p:extLst>
          </p:nvPr>
        </p:nvGraphicFramePr>
        <p:xfrm>
          <a:off x="4356100" y="2858294"/>
          <a:ext cx="3479800" cy="22726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801589017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1559919047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298513202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74688154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0935968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Annual Rate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3.76%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108818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Number of Years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273272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Number of Payments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84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26715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Loan Amount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$27,499.43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097976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704237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Monthly Payment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$372.85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74553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Total Cost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$31,319.73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53181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Total Interest Paid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$3,820.30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974358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94271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411857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6742568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3A101A3-C3BE-4A27-B751-FC51AF0F67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993824"/>
              </p:ext>
            </p:extLst>
          </p:nvPr>
        </p:nvGraphicFramePr>
        <p:xfrm>
          <a:off x="2152357" y="1547446"/>
          <a:ext cx="7498081" cy="40514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2698">
                  <a:extLst>
                    <a:ext uri="{9D8B030D-6E8A-4147-A177-3AD203B41FA5}">
                      <a16:colId xmlns:a16="http://schemas.microsoft.com/office/drawing/2014/main" val="550468446"/>
                    </a:ext>
                  </a:extLst>
                </a:gridCol>
                <a:gridCol w="854889">
                  <a:extLst>
                    <a:ext uri="{9D8B030D-6E8A-4147-A177-3AD203B41FA5}">
                      <a16:colId xmlns:a16="http://schemas.microsoft.com/office/drawing/2014/main" val="1309456597"/>
                    </a:ext>
                  </a:extLst>
                </a:gridCol>
                <a:gridCol w="854889">
                  <a:extLst>
                    <a:ext uri="{9D8B030D-6E8A-4147-A177-3AD203B41FA5}">
                      <a16:colId xmlns:a16="http://schemas.microsoft.com/office/drawing/2014/main" val="3863200416"/>
                    </a:ext>
                  </a:extLst>
                </a:gridCol>
                <a:gridCol w="1015179">
                  <a:extLst>
                    <a:ext uri="{9D8B030D-6E8A-4147-A177-3AD203B41FA5}">
                      <a16:colId xmlns:a16="http://schemas.microsoft.com/office/drawing/2014/main" val="3096976229"/>
                    </a:ext>
                  </a:extLst>
                </a:gridCol>
                <a:gridCol w="1015179">
                  <a:extLst>
                    <a:ext uri="{9D8B030D-6E8A-4147-A177-3AD203B41FA5}">
                      <a16:colId xmlns:a16="http://schemas.microsoft.com/office/drawing/2014/main" val="936172453"/>
                    </a:ext>
                  </a:extLst>
                </a:gridCol>
                <a:gridCol w="1015179">
                  <a:extLst>
                    <a:ext uri="{9D8B030D-6E8A-4147-A177-3AD203B41FA5}">
                      <a16:colId xmlns:a16="http://schemas.microsoft.com/office/drawing/2014/main" val="1927883006"/>
                    </a:ext>
                  </a:extLst>
                </a:gridCol>
                <a:gridCol w="1015179">
                  <a:extLst>
                    <a:ext uri="{9D8B030D-6E8A-4147-A177-3AD203B41FA5}">
                      <a16:colId xmlns:a16="http://schemas.microsoft.com/office/drawing/2014/main" val="1492823680"/>
                    </a:ext>
                  </a:extLst>
                </a:gridCol>
                <a:gridCol w="854889">
                  <a:extLst>
                    <a:ext uri="{9D8B030D-6E8A-4147-A177-3AD203B41FA5}">
                      <a16:colId xmlns:a16="http://schemas.microsoft.com/office/drawing/2014/main" val="1796100242"/>
                    </a:ext>
                  </a:extLst>
                </a:gridCol>
              </a:tblGrid>
              <a:tr h="27048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3707911"/>
                  </a:ext>
                </a:extLst>
              </a:tr>
              <a:tr h="29084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Annual Rate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3.76%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8062217"/>
                  </a:ext>
                </a:extLst>
              </a:tr>
              <a:tr h="29084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Loan Amount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$27,499.43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3082163"/>
                  </a:ext>
                </a:extLst>
              </a:tr>
              <a:tr h="29084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63450852"/>
                  </a:ext>
                </a:extLst>
              </a:tr>
              <a:tr h="29084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69506992"/>
                  </a:ext>
                </a:extLst>
              </a:tr>
              <a:tr h="29084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Number of years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76225171"/>
                  </a:ext>
                </a:extLst>
              </a:tr>
              <a:tr h="29084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Number of payments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84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96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7136816"/>
                  </a:ext>
                </a:extLst>
              </a:tr>
              <a:tr h="29084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Monthly Payment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$372.85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$332.14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$300.53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0264632"/>
                  </a:ext>
                </a:extLst>
              </a:tr>
              <a:tr h="29084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Total cost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$31,319.73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$31,885.12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$32,456.91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16565383"/>
                  </a:ext>
                </a:extLst>
              </a:tr>
              <a:tr h="29084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Total Interest Paid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$3,820.30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$4,385.69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$4,957.48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2819771"/>
                  </a:ext>
                </a:extLst>
              </a:tr>
              <a:tr h="29084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2633266"/>
                  </a:ext>
                </a:extLst>
              </a:tr>
              <a:tr h="29084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28237101"/>
                  </a:ext>
                </a:extLst>
              </a:tr>
              <a:tr h="29084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54918004"/>
                  </a:ext>
                </a:extLst>
              </a:tr>
              <a:tr h="29084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79390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989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ECE47-C68A-464E-AC3A-F87037DB7C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21BC01-FF38-460E-B779-9E13CDBCE2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Based on my research and completion of this project I have calculated my expected student loan payment and feel this amount is feasible if I stick to my budget, save accordingly, and pay this debt off sooner to save money in the long run. My expected obligation will be approximately $275.29 monthly. This payment would be the most optimal because this amount is similar to current payments that I am maintaining now while earning a lower income.</a:t>
            </a:r>
          </a:p>
        </p:txBody>
      </p:sp>
    </p:spTree>
    <p:extLst>
      <p:ext uri="{BB962C8B-B14F-4D97-AF65-F5344CB8AC3E}">
        <p14:creationId xmlns:p14="http://schemas.microsoft.com/office/powerpoint/2010/main" val="1520942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539D5F9D999A46B778B038F12A9947" ma:contentTypeVersion="10" ma:contentTypeDescription="Create a new document." ma:contentTypeScope="" ma:versionID="46504584a60e7e4cab7e08f95b5682fa">
  <xsd:schema xmlns:xsd="http://www.w3.org/2001/XMLSchema" xmlns:xs="http://www.w3.org/2001/XMLSchema" xmlns:p="http://schemas.microsoft.com/office/2006/metadata/properties" xmlns:ns3="fb4aab0f-7d28-4621-9553-93b351157e99" xmlns:ns4="45268e6b-a2c8-4e7f-a005-d5d045f37623" targetNamespace="http://schemas.microsoft.com/office/2006/metadata/properties" ma:root="true" ma:fieldsID="be6a4573df2fa45103119a7d36ed045c" ns3:_="" ns4:_="">
    <xsd:import namespace="fb4aab0f-7d28-4621-9553-93b351157e99"/>
    <xsd:import namespace="45268e6b-a2c8-4e7f-a005-d5d045f3762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4aab0f-7d28-4621-9553-93b351157e9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268e6b-a2c8-4e7f-a005-d5d045f376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92BDA9-36FD-4FCC-AC96-BF987D2606BC}">
  <ds:schemaRefs>
    <ds:schemaRef ds:uri="http://purl.org/dc/dcmitype/"/>
    <ds:schemaRef ds:uri="fb4aab0f-7d28-4621-9553-93b351157e99"/>
    <ds:schemaRef ds:uri="http://schemas.microsoft.com/office/2006/metadata/properties"/>
    <ds:schemaRef ds:uri="http://purl.org/dc/terms/"/>
    <ds:schemaRef ds:uri="http://www.w3.org/XML/1998/namespace"/>
    <ds:schemaRef ds:uri="http://schemas.microsoft.com/office/2006/documentManagement/types"/>
    <ds:schemaRef ds:uri="http://purl.org/dc/elements/1.1/"/>
    <ds:schemaRef ds:uri="45268e6b-a2c8-4e7f-a005-d5d045f37623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C7C4C240-FD9D-44F5-B840-4778F053AC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E5AE20-6E4C-419A-822E-75C03B140D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b4aab0f-7d28-4621-9553-93b351157e99"/>
    <ds:schemaRef ds:uri="45268e6b-a2c8-4e7f-a005-d5d045f376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570</Words>
  <Application>Microsoft Office PowerPoint</Application>
  <PresentationFormat>Widescreen</PresentationFormat>
  <Paragraphs>126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The Student Loan Project Math201 Erica Burgess</vt:lpstr>
      <vt:lpstr>Introduction</vt:lpstr>
      <vt:lpstr>Hypothesis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Student Loan Project Math201 Erica Burgess</dc:title>
  <dc:creator>on.burgess.erica</dc:creator>
  <cp:lastModifiedBy>on.burgess.erica</cp:lastModifiedBy>
  <cp:revision>5</cp:revision>
  <dcterms:created xsi:type="dcterms:W3CDTF">2021-11-24T18:25:41Z</dcterms:created>
  <dcterms:modified xsi:type="dcterms:W3CDTF">2021-12-05T03:20:45Z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0x01010004539D5F9D999A46B778B038F12A9947</vt:lpwstr>
  </property>
</Properties>
</file>