
<file path=[Content_Types].xml><?xml version="1.0" encoding="utf-8"?>
<Types xmlns="http://schemas.openxmlformats.org/package/2006/content-types">
  <Default Extension="gif" ContentType="image/gif"/>
  <Default Extension="jpe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8"/>
  </p:notesMasterIdLst>
  <p:sldIdLst>
    <p:sldId id="256" r:id="rId2"/>
    <p:sldId id="257" r:id="rId3"/>
    <p:sldId id="263" r:id="rId4"/>
    <p:sldId id="258" r:id="rId5"/>
    <p:sldId id="260" r:id="rId6"/>
    <p:sldId id="265" r:id="rId7"/>
    <p:sldId id="266" r:id="rId8"/>
    <p:sldId id="267" r:id="rId9"/>
    <p:sldId id="268" r:id="rId10"/>
    <p:sldId id="269" r:id="rId11"/>
    <p:sldId id="270" r:id="rId12"/>
    <p:sldId id="271" r:id="rId13"/>
    <p:sldId id="273" r:id="rId14"/>
    <p:sldId id="274" r:id="rId15"/>
    <p:sldId id="264" r:id="rId16"/>
    <p:sldId id="272" r:id="rId17"/>
  </p:sldIdLst>
  <p:sldSz cx="9144000" cy="6858000" type="screen4x3"/>
  <p:notesSz cx="6858000" cy="9144000"/>
  <p:defaultTextStyle>
    <a:defPPr>
      <a:defRPr lang="en-US"/>
    </a:defPPr>
    <a:lvl1pPr marL="0" algn="l" defTabSz="914400" rtl="0" latinLnBrk="0">
      <a:defRPr sz="1800" kern="1200">
        <a:solidFill>
          <a:schemeClr val="tx1"/>
        </a:solidFill>
        <a:latin typeface="+mn-lt"/>
        <a:ea typeface="+mn-ea"/>
        <a:cs typeface="+mn-cs"/>
      </a:defRPr>
    </a:lvl1pPr>
    <a:lvl2pPr marL="457200" algn="l" defTabSz="914400" rtl="0" latinLnBrk="0">
      <a:defRPr sz="1800" kern="1200">
        <a:solidFill>
          <a:schemeClr val="tx1"/>
        </a:solidFill>
        <a:latin typeface="+mn-lt"/>
        <a:ea typeface="+mn-ea"/>
        <a:cs typeface="+mn-cs"/>
      </a:defRPr>
    </a:lvl2pPr>
    <a:lvl3pPr marL="914400" algn="l" defTabSz="914400" rtl="0" latinLnBrk="0">
      <a:defRPr sz="1800" kern="1200">
        <a:solidFill>
          <a:schemeClr val="tx1"/>
        </a:solidFill>
        <a:latin typeface="+mn-lt"/>
        <a:ea typeface="+mn-ea"/>
        <a:cs typeface="+mn-cs"/>
      </a:defRPr>
    </a:lvl3pPr>
    <a:lvl4pPr marL="1371600" algn="l" defTabSz="914400" rtl="0" latinLnBrk="0">
      <a:defRPr sz="1800" kern="1200">
        <a:solidFill>
          <a:schemeClr val="tx1"/>
        </a:solidFill>
        <a:latin typeface="+mn-lt"/>
        <a:ea typeface="+mn-ea"/>
        <a:cs typeface="+mn-cs"/>
      </a:defRPr>
    </a:lvl4pPr>
    <a:lvl5pPr marL="1828800" algn="l" defTabSz="914400" rtl="0" latinLnBrk="0">
      <a:defRPr sz="1800" kern="1200">
        <a:solidFill>
          <a:schemeClr val="tx1"/>
        </a:solidFill>
        <a:latin typeface="+mn-lt"/>
        <a:ea typeface="+mn-ea"/>
        <a:cs typeface="+mn-cs"/>
      </a:defRPr>
    </a:lvl5pPr>
    <a:lvl6pPr marL="2286000" algn="l" defTabSz="914400" rtl="0" latinLnBrk="0">
      <a:defRPr sz="1800" kern="1200">
        <a:solidFill>
          <a:schemeClr val="tx1"/>
        </a:solidFill>
        <a:latin typeface="+mn-lt"/>
        <a:ea typeface="+mn-ea"/>
        <a:cs typeface="+mn-cs"/>
      </a:defRPr>
    </a:lvl6pPr>
    <a:lvl7pPr marL="2743200" algn="l" defTabSz="914400" rtl="0" latinLnBrk="0">
      <a:defRPr sz="1800" kern="1200">
        <a:solidFill>
          <a:schemeClr val="tx1"/>
        </a:solidFill>
        <a:latin typeface="+mn-lt"/>
        <a:ea typeface="+mn-ea"/>
        <a:cs typeface="+mn-cs"/>
      </a:defRPr>
    </a:lvl7pPr>
    <a:lvl8pPr marL="3200400" algn="l" defTabSz="914400" rtl="0" latinLnBrk="0">
      <a:defRPr sz="1800" kern="1200">
        <a:solidFill>
          <a:schemeClr val="tx1"/>
        </a:solidFill>
        <a:latin typeface="+mn-lt"/>
        <a:ea typeface="+mn-ea"/>
        <a:cs typeface="+mn-cs"/>
      </a:defRPr>
    </a:lvl8pPr>
    <a:lvl9pPr marL="3657600" algn="l" defTabSz="914400" rtl="0" latinLnBrk="0">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932102E-F27F-4977-BA00-70E7BB3400D4}" v="1445" dt="2022-02-28T23:29:27.997"/>
    <p1510:client id="{85FAE4DB-5CC0-7E9F-E33D-CF75E97CDCC6}" v="14" dt="2022-03-20T19:11:41.61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71" d="100"/>
          <a:sy n="71" d="100"/>
        </p:scale>
        <p:origin x="1380"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B19A2E8-C0ED-4995-97C3-F8D28B42401A}" type="datetimeFigureOut">
              <a:rPr lang="en-US" smtClean="0"/>
              <a:t>4/19/2022</a:t>
            </a:fld>
            <a:endParaRPr lang="en-US"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B2449B5-962C-45F0-BD96-172C7B702111}" type="slidenum">
              <a:rPr lang="en-US" smtClean="0"/>
              <a:t>‹#›</a:t>
            </a:fld>
            <a:endParaRPr lang="en-US" dirty="0"/>
          </a:p>
        </p:txBody>
      </p:sp>
    </p:spTree>
    <p:extLst>
      <p:ext uri="{BB962C8B-B14F-4D97-AF65-F5344CB8AC3E}">
        <p14:creationId xmlns:p14="http://schemas.microsoft.com/office/powerpoint/2010/main" val="37089615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B2449B5-962C-45F0-BD96-172C7B702111}" type="slidenum">
              <a:rPr lang="en-US" smtClean="0"/>
              <a:t>11</a:t>
            </a:fld>
            <a:endParaRPr lang="en-US" dirty="0"/>
          </a:p>
        </p:txBody>
      </p:sp>
    </p:spTree>
    <p:extLst>
      <p:ext uri="{BB962C8B-B14F-4D97-AF65-F5344CB8AC3E}">
        <p14:creationId xmlns:p14="http://schemas.microsoft.com/office/powerpoint/2010/main" val="30865170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81200"/>
            <a:ext cx="7772400" cy="1876428"/>
          </a:xfrm>
        </p:spPr>
        <p:txBody>
          <a:bodyPr anchor="b">
            <a:sp3d contourW="8890">
              <a:contourClr>
                <a:schemeClr val="accent3">
                  <a:shade val="55000"/>
                </a:schemeClr>
              </a:contourClr>
            </a:sp3d>
          </a:bodyPr>
          <a:lstStyle>
            <a:lvl1pPr algn="ctr">
              <a:defRPr sz="4400" dirty="0">
                <a:ln w="15875" cmpd="sng">
                  <a:solidFill>
                    <a:srgbClr val="FFFFFF"/>
                  </a:solidFill>
                  <a:prstDash val="solid"/>
                </a:ln>
                <a:solidFill>
                  <a:srgbClr val="FFFFFF"/>
                </a:solidFill>
                <a:effectLst>
                  <a:outerShdw blurRad="31750" dir="3600000" algn="tl" rotWithShape="0">
                    <a:srgbClr val="000000">
                      <a:alpha val="60000"/>
                    </a:srgbClr>
                  </a:outerShdw>
                </a:effectLst>
              </a:defRPr>
            </a:lvl1pPr>
          </a:lstStyle>
          <a:p>
            <a:r>
              <a:rPr kumimoji="0" lang="en-US"/>
              <a:t>Click to edit Master title style</a:t>
            </a:r>
          </a:p>
        </p:txBody>
      </p:sp>
      <p:sp>
        <p:nvSpPr>
          <p:cNvPr id="3" name="Subtitle 2"/>
          <p:cNvSpPr>
            <a:spLocks noGrp="1"/>
          </p:cNvSpPr>
          <p:nvPr>
            <p:ph type="subTitle" idx="1"/>
          </p:nvPr>
        </p:nvSpPr>
        <p:spPr>
          <a:xfrm>
            <a:off x="1371600" y="3857628"/>
            <a:ext cx="6400800" cy="1753200"/>
          </a:xfrm>
        </p:spPr>
        <p:txBody>
          <a:bodyPr/>
          <a:lstStyle>
            <a:lvl1pPr marL="0" indent="0" algn="ctr">
              <a:buNone/>
              <a:defRPr sz="24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0" lang="en-US"/>
              <a:t>Click to edit Master subtitle style</a:t>
            </a:r>
          </a:p>
        </p:txBody>
      </p:sp>
      <p:sp>
        <p:nvSpPr>
          <p:cNvPr id="4" name="Date Placeholder 3"/>
          <p:cNvSpPr>
            <a:spLocks noGrp="1"/>
          </p:cNvSpPr>
          <p:nvPr>
            <p:ph type="dt" sz="half" idx="10"/>
          </p:nvPr>
        </p:nvSpPr>
        <p:spPr/>
        <p:txBody>
          <a:bodyPr/>
          <a:lstStyle/>
          <a:p>
            <a:pPr eaLnBrk="1" latinLnBrk="0" hangingPunct="1"/>
            <a:fld id="{0D0EC791-D078-4631-9937-E8318C63790B}" type="datetimeFigureOut">
              <a:rPr lang="en-US" smtClean="0"/>
              <a:pPr eaLnBrk="1" latinLnBrk="0" hangingPunct="1"/>
              <a:t>4/19/2022</a:t>
            </a:fld>
            <a:endParaRPr lang="en-US" dirty="0"/>
          </a:p>
        </p:txBody>
      </p:sp>
      <p:sp>
        <p:nvSpPr>
          <p:cNvPr id="5" name="Footer Placeholder 4"/>
          <p:cNvSpPr>
            <a:spLocks noGrp="1"/>
          </p:cNvSpPr>
          <p:nvPr>
            <p:ph type="ftr" sz="quarter" idx="11"/>
          </p:nvPr>
        </p:nvSpPr>
        <p:spPr/>
        <p:txBody>
          <a:bodyPr/>
          <a:lstStyle/>
          <a:p>
            <a:endParaRPr kumimoji="0" lang="zh-CN" altLang="en-US"/>
          </a:p>
        </p:txBody>
      </p:sp>
      <p:sp>
        <p:nvSpPr>
          <p:cNvPr id="6" name="Slide Number Placeholder 5"/>
          <p:cNvSpPr>
            <a:spLocks noGrp="1"/>
          </p:cNvSpPr>
          <p:nvPr>
            <p:ph type="sldNum" sz="quarter" idx="12"/>
          </p:nvPr>
        </p:nvSpPr>
        <p:spPr/>
        <p:txBody>
          <a:bodyPr/>
          <a:lstStyle/>
          <a:p>
            <a:fld id="{170ADD11-4055-44D3-AD09-D611CD509B89}" type="slidenum">
              <a:rPr kumimoji="0" lang="en-US" smtClean="0"/>
              <a:pPr eaLnBrk="1" latinLnBrk="0" hangingPunct="1"/>
              <a:t>‹#›</a:t>
            </a:fld>
            <a:endParaRPr kumimoji="0"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pPr eaLnBrk="1" latinLnBrk="0" hangingPunct="1"/>
            <a:fld id="{0D0EC791-D078-4631-9937-E8318C63790B}" type="datetimeFigureOut">
              <a:rPr lang="en-US" smtClean="0"/>
              <a:pPr eaLnBrk="1" latinLnBrk="0" hangingPunct="1"/>
              <a:t>4/19/2022</a:t>
            </a:fld>
            <a:endParaRPr lang="en-US" dirty="0"/>
          </a:p>
        </p:txBody>
      </p:sp>
      <p:sp>
        <p:nvSpPr>
          <p:cNvPr id="5" name="Footer Placeholder 4"/>
          <p:cNvSpPr>
            <a:spLocks noGrp="1"/>
          </p:cNvSpPr>
          <p:nvPr>
            <p:ph type="ftr" sz="quarter" idx="11"/>
          </p:nvPr>
        </p:nvSpPr>
        <p:spPr/>
        <p:txBody>
          <a:bodyPr/>
          <a:lstStyle/>
          <a:p>
            <a:endParaRPr kumimoji="0" lang="zh-CN" altLang="en-US"/>
          </a:p>
        </p:txBody>
      </p:sp>
      <p:sp>
        <p:nvSpPr>
          <p:cNvPr id="6" name="Slide Number Placeholder 5"/>
          <p:cNvSpPr>
            <a:spLocks noGrp="1"/>
          </p:cNvSpPr>
          <p:nvPr>
            <p:ph type="sldNum" sz="quarter" idx="12"/>
          </p:nvPr>
        </p:nvSpPr>
        <p:spPr/>
        <p:txBody>
          <a:bodyPr/>
          <a:lstStyle/>
          <a:p>
            <a:fld id="{170ADD11-4055-44D3-AD09-D611CD509B89}" type="slidenum">
              <a:rPr kumimoji="0" lang="en-US" smtClean="0"/>
              <a:pPr eaLnBrk="1" latinLnBrk="0" hangingPunct="1"/>
              <a:t>‹#›</a:t>
            </a:fld>
            <a:endParaRPr kumimoji="0"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685800" y="3854150"/>
            <a:ext cx="7772400" cy="1860850"/>
          </a:xfrm>
        </p:spPr>
        <p:txBody>
          <a:bodyPr anchor="t"/>
          <a:lstStyle>
            <a:lvl1pPr algn="l">
              <a:defRPr sz="4400" b="1" cap="all"/>
            </a:lvl1pPr>
          </a:lstStyle>
          <a:p>
            <a:r>
              <a:rPr kumimoji="0" lang="en-US"/>
              <a:t>Click to edit Master title style</a:t>
            </a:r>
          </a:p>
        </p:txBody>
      </p:sp>
      <p:sp>
        <p:nvSpPr>
          <p:cNvPr id="3" name="Text Placeholder 2"/>
          <p:cNvSpPr>
            <a:spLocks noGrp="1"/>
          </p:cNvSpPr>
          <p:nvPr>
            <p:ph type="body" idx="1"/>
          </p:nvPr>
        </p:nvSpPr>
        <p:spPr>
          <a:xfrm>
            <a:off x="685800" y="2356428"/>
            <a:ext cx="7772400" cy="1501200"/>
          </a:xfrm>
        </p:spPr>
        <p:txBody>
          <a:bodyPr anchor="b"/>
          <a:lstStyle>
            <a:lvl1pPr marL="0" indent="0" algn="l">
              <a:buNone/>
              <a:defRPr sz="2000">
                <a:solidFill>
                  <a:schemeClr val="tx2"/>
                </a:solidFill>
              </a:defRPr>
            </a:lvl1pPr>
            <a:lvl2pPr marL="457200" indent="0" algn="l">
              <a:buNone/>
              <a:defRPr sz="1800">
                <a:solidFill>
                  <a:schemeClr val="tx2"/>
                </a:solidFill>
              </a:defRPr>
            </a:lvl2pPr>
            <a:lvl3pPr marL="914400" indent="0" algn="l">
              <a:buNone/>
              <a:defRPr sz="1600">
                <a:solidFill>
                  <a:schemeClr val="tx2"/>
                </a:solidFill>
              </a:defRPr>
            </a:lvl3pPr>
            <a:lvl4pPr marL="1371600" indent="0" algn="l">
              <a:buNone/>
              <a:defRPr sz="1400">
                <a:solidFill>
                  <a:schemeClr val="tx2"/>
                </a:solidFill>
              </a:defRPr>
            </a:lvl4pPr>
            <a:lvl5pPr marL="1828800" indent="0" algn="l">
              <a:buNone/>
              <a:defRPr sz="1400">
                <a:solidFill>
                  <a:schemeClr val="tx2"/>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pPr eaLnBrk="1" latinLnBrk="0" hangingPunct="1"/>
            <a:fld id="{0D0EC791-D078-4631-9937-E8318C63790B}" type="datetimeFigureOut">
              <a:rPr lang="en-US" smtClean="0"/>
              <a:pPr eaLnBrk="1" latinLnBrk="0" hangingPunct="1"/>
              <a:t>4/19/2022</a:t>
            </a:fld>
            <a:endParaRPr lang="en-US" dirty="0"/>
          </a:p>
        </p:txBody>
      </p:sp>
      <p:sp>
        <p:nvSpPr>
          <p:cNvPr id="5" name="Footer Placeholder 4"/>
          <p:cNvSpPr>
            <a:spLocks noGrp="1"/>
          </p:cNvSpPr>
          <p:nvPr>
            <p:ph type="ftr" sz="quarter" idx="11"/>
          </p:nvPr>
        </p:nvSpPr>
        <p:spPr/>
        <p:txBody>
          <a:bodyPr/>
          <a:lstStyle/>
          <a:p>
            <a:endParaRPr kumimoji="0" lang="zh-CN" altLang="en-US"/>
          </a:p>
        </p:txBody>
      </p:sp>
      <p:sp>
        <p:nvSpPr>
          <p:cNvPr id="6" name="Slide Number Placeholder 5"/>
          <p:cNvSpPr>
            <a:spLocks noGrp="1"/>
          </p:cNvSpPr>
          <p:nvPr>
            <p:ph type="sldNum" sz="quarter" idx="12"/>
          </p:nvPr>
        </p:nvSpPr>
        <p:spPr/>
        <p:txBody>
          <a:bodyPr/>
          <a:lstStyle/>
          <a:p>
            <a:fld id="{170ADD11-4055-44D3-AD09-D611CD509B89}" type="slidenum">
              <a:rPr kumimoji="0" lang="en-US" smtClean="0"/>
              <a:pPr eaLnBrk="1" latinLnBrk="0" hangingPunct="1"/>
              <a:t>‹#›</a:t>
            </a:fld>
            <a:endParaRPr kumimoji="0" lang="zh-CN" alt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pPr eaLnBrk="1" latinLnBrk="0" hangingPunct="1"/>
            <a:fld id="{0D0EC791-D078-4631-9937-E8318C63790B}" type="datetimeFigureOut">
              <a:rPr lang="en-US" smtClean="0"/>
              <a:pPr eaLnBrk="1" latinLnBrk="0" hangingPunct="1"/>
              <a:t>4/19/2022</a:t>
            </a:fld>
            <a:endParaRPr lang="en-US" dirty="0"/>
          </a:p>
        </p:txBody>
      </p:sp>
      <p:sp>
        <p:nvSpPr>
          <p:cNvPr id="6" name="Footer Placeholder 5"/>
          <p:cNvSpPr>
            <a:spLocks noGrp="1"/>
          </p:cNvSpPr>
          <p:nvPr>
            <p:ph type="ftr" sz="quarter" idx="11"/>
          </p:nvPr>
        </p:nvSpPr>
        <p:spPr/>
        <p:txBody>
          <a:bodyPr/>
          <a:lstStyle/>
          <a:p>
            <a:endParaRPr kumimoji="0" lang="zh-CN" altLang="en-US"/>
          </a:p>
        </p:txBody>
      </p:sp>
      <p:sp>
        <p:nvSpPr>
          <p:cNvPr id="7" name="Slide Number Placeholder 6"/>
          <p:cNvSpPr>
            <a:spLocks noGrp="1"/>
          </p:cNvSpPr>
          <p:nvPr>
            <p:ph type="sldNum" sz="quarter" idx="12"/>
          </p:nvPr>
        </p:nvSpPr>
        <p:spPr/>
        <p:txBody>
          <a:bodyPr/>
          <a:lstStyle/>
          <a:p>
            <a:fld id="{170ADD11-4055-44D3-AD09-D611CD509B89}" type="slidenum">
              <a:rPr kumimoji="0" lang="en-US" smtClean="0"/>
              <a:pPr eaLnBrk="1" latinLnBrk="0" hangingPunct="1"/>
              <a:t>‹#›</a:t>
            </a:fld>
            <a:endParaRPr kumimoji="0"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eaLnBrk="1" latinLnBrk="0" hangingPunct="1"/>
            <a:r>
              <a:rPr kumimoji="0"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eaLnBrk="1" latinLnBrk="0" hangingPunct="1"/>
            <a:r>
              <a:rPr kumimoji="0"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pPr eaLnBrk="1" latinLnBrk="0" hangingPunct="1"/>
            <a:fld id="{0D0EC791-D078-4631-9937-E8318C63790B}" type="datetimeFigureOut">
              <a:rPr lang="en-US" smtClean="0"/>
              <a:pPr eaLnBrk="1" latinLnBrk="0" hangingPunct="1"/>
              <a:t>4/19/2022</a:t>
            </a:fld>
            <a:endParaRPr lang="en-US" dirty="0"/>
          </a:p>
        </p:txBody>
      </p:sp>
      <p:sp>
        <p:nvSpPr>
          <p:cNvPr id="8" name="Footer Placeholder 7"/>
          <p:cNvSpPr>
            <a:spLocks noGrp="1"/>
          </p:cNvSpPr>
          <p:nvPr>
            <p:ph type="ftr" sz="quarter" idx="11"/>
          </p:nvPr>
        </p:nvSpPr>
        <p:spPr/>
        <p:txBody>
          <a:bodyPr/>
          <a:lstStyle/>
          <a:p>
            <a:endParaRPr kumimoji="0" lang="zh-CN" altLang="en-US"/>
          </a:p>
        </p:txBody>
      </p:sp>
      <p:sp>
        <p:nvSpPr>
          <p:cNvPr id="9" name="Slide Number Placeholder 8"/>
          <p:cNvSpPr>
            <a:spLocks noGrp="1"/>
          </p:cNvSpPr>
          <p:nvPr>
            <p:ph type="sldNum" sz="quarter" idx="12"/>
          </p:nvPr>
        </p:nvSpPr>
        <p:spPr/>
        <p:txBody>
          <a:bodyPr/>
          <a:lstStyle/>
          <a:p>
            <a:fld id="{170ADD11-4055-44D3-AD09-D611CD509B89}" type="slidenum">
              <a:rPr kumimoji="0" lang="en-US" smtClean="0"/>
              <a:pPr eaLnBrk="1" latinLnBrk="0" hangingPunct="1"/>
              <a:t>‹#›</a:t>
            </a:fld>
            <a:endParaRPr kumimoji="0" lang="zh-CN" altLang="en-US"/>
          </a:p>
        </p:txBody>
      </p:sp>
      <p:sp>
        <p:nvSpPr>
          <p:cNvPr id="2" name="Title 1"/>
          <p:cNvSpPr>
            <a:spLocks noGrp="1"/>
          </p:cNvSpPr>
          <p:nvPr>
            <p:ph type="title"/>
          </p:nvPr>
        </p:nvSpPr>
        <p:spPr/>
        <p:txBody>
          <a:bodyPr/>
          <a:lstStyle>
            <a:lvl1pPr>
              <a:defRPr/>
            </a:lvl1pPr>
          </a:lstStyle>
          <a:p>
            <a:r>
              <a:rPr kumimoji="0" lang="en-US"/>
              <a:t>Click to edit Master title style</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pPr eaLnBrk="1" latinLnBrk="0" hangingPunct="1"/>
            <a:fld id="{0D0EC791-D078-4631-9937-E8318C63790B}" type="datetimeFigureOut">
              <a:rPr lang="en-US" smtClean="0"/>
              <a:pPr eaLnBrk="1" latinLnBrk="0" hangingPunct="1"/>
              <a:t>4/19/2022</a:t>
            </a:fld>
            <a:endParaRPr lang="en-US" dirty="0"/>
          </a:p>
        </p:txBody>
      </p:sp>
      <p:sp>
        <p:nvSpPr>
          <p:cNvPr id="4" name="Footer Placeholder 3"/>
          <p:cNvSpPr>
            <a:spLocks noGrp="1"/>
          </p:cNvSpPr>
          <p:nvPr>
            <p:ph type="ftr" sz="quarter" idx="11"/>
          </p:nvPr>
        </p:nvSpPr>
        <p:spPr/>
        <p:txBody>
          <a:bodyPr/>
          <a:lstStyle/>
          <a:p>
            <a:endParaRPr kumimoji="0" lang="zh-CN" altLang="en-US"/>
          </a:p>
        </p:txBody>
      </p:sp>
      <p:sp>
        <p:nvSpPr>
          <p:cNvPr id="5" name="Slide Number Placeholder 4"/>
          <p:cNvSpPr>
            <a:spLocks noGrp="1"/>
          </p:cNvSpPr>
          <p:nvPr>
            <p:ph type="sldNum" sz="quarter" idx="12"/>
          </p:nvPr>
        </p:nvSpPr>
        <p:spPr/>
        <p:txBody>
          <a:bodyPr/>
          <a:lstStyle/>
          <a:p>
            <a:fld id="{170ADD11-4055-44D3-AD09-D611CD509B89}" type="slidenum">
              <a:rPr kumimoji="0" lang="en-US" smtClean="0"/>
              <a:pPr eaLnBrk="1" latinLnBrk="0" hangingPunct="1"/>
              <a:t>‹#›</a:t>
            </a:fld>
            <a:endParaRPr kumimoji="0"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eaLnBrk="1" latinLnBrk="0" hangingPunct="1"/>
            <a:fld id="{0D0EC791-D078-4631-9937-E8318C63790B}" type="datetimeFigureOut">
              <a:rPr lang="en-US" smtClean="0"/>
              <a:pPr eaLnBrk="1" latinLnBrk="0" hangingPunct="1"/>
              <a:t>4/19/2022</a:t>
            </a:fld>
            <a:endParaRPr lang="en-US" dirty="0"/>
          </a:p>
        </p:txBody>
      </p:sp>
      <p:sp>
        <p:nvSpPr>
          <p:cNvPr id="3" name="Footer Placeholder 2"/>
          <p:cNvSpPr>
            <a:spLocks noGrp="1"/>
          </p:cNvSpPr>
          <p:nvPr>
            <p:ph type="ftr" sz="quarter" idx="11"/>
          </p:nvPr>
        </p:nvSpPr>
        <p:spPr/>
        <p:txBody>
          <a:bodyPr/>
          <a:lstStyle/>
          <a:p>
            <a:endParaRPr kumimoji="0" lang="zh-CN" altLang="en-US"/>
          </a:p>
        </p:txBody>
      </p:sp>
      <p:sp>
        <p:nvSpPr>
          <p:cNvPr id="4" name="Slide Number Placeholder 3"/>
          <p:cNvSpPr>
            <a:spLocks noGrp="1"/>
          </p:cNvSpPr>
          <p:nvPr>
            <p:ph type="sldNum" sz="quarter" idx="12"/>
          </p:nvPr>
        </p:nvSpPr>
        <p:spPr/>
        <p:txBody>
          <a:bodyPr/>
          <a:lstStyle/>
          <a:p>
            <a:fld id="{170ADD11-4055-44D3-AD09-D611CD509B89}" type="slidenum">
              <a:rPr kumimoji="0" lang="en-US" smtClean="0"/>
              <a:pPr eaLnBrk="1" latinLnBrk="0" hangingPunct="1"/>
              <a:t>‹#›</a:t>
            </a:fld>
            <a:endParaRPr kumimoji="0"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26258" y="381000"/>
            <a:ext cx="2667000" cy="1833554"/>
          </a:xfrm>
        </p:spPr>
        <p:txBody>
          <a:bodyPr anchor="ctr">
            <a:scene3d>
              <a:camera prst="orthographicFront"/>
              <a:lightRig rig="soft" dir="tl">
                <a:rot lat="0" lon="0" rev="0"/>
              </a:lightRig>
            </a:scene3d>
            <a:sp3d contourW="8890">
              <a:contourClr>
                <a:schemeClr val="accent3">
                  <a:shade val="55000"/>
                </a:schemeClr>
              </a:contourClr>
            </a:sp3d>
          </a:bodyPr>
          <a:lstStyle>
            <a:lvl1pPr algn="l">
              <a:defRPr sz="3200" b="1" kern="1200" cap="all" spc="50">
                <a:ln w="15875">
                  <a:noFill/>
                </a:ln>
                <a:solidFill>
                  <a:schemeClr val="tx2"/>
                </a:solidFill>
                <a:effectLst/>
                <a:latin typeface="+mj-lt"/>
                <a:ea typeface="+mj-ea"/>
                <a:cs typeface="+mj-cs"/>
              </a:defRPr>
            </a:lvl1pPr>
          </a:lstStyle>
          <a:p>
            <a:r>
              <a:rPr kumimoji="0" lang="en-US"/>
              <a:t>Click to edit Master title style</a:t>
            </a:r>
          </a:p>
        </p:txBody>
      </p:sp>
      <p:sp>
        <p:nvSpPr>
          <p:cNvPr id="3" name="Content Placeholder 2"/>
          <p:cNvSpPr>
            <a:spLocks noGrp="1"/>
          </p:cNvSpPr>
          <p:nvPr>
            <p:ph idx="1"/>
          </p:nvPr>
        </p:nvSpPr>
        <p:spPr>
          <a:xfrm>
            <a:off x="3352800" y="380999"/>
            <a:ext cx="5410200" cy="574516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Text Placeholder 3"/>
          <p:cNvSpPr>
            <a:spLocks noGrp="1"/>
          </p:cNvSpPr>
          <p:nvPr>
            <p:ph type="body" sz="half" idx="2"/>
          </p:nvPr>
        </p:nvSpPr>
        <p:spPr>
          <a:xfrm>
            <a:off x="326258" y="2214554"/>
            <a:ext cx="2667000" cy="391218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pPr eaLnBrk="1" latinLnBrk="0" hangingPunct="1"/>
            <a:fld id="{0D0EC791-D078-4631-9937-E8318C63790B}" type="datetimeFigureOut">
              <a:rPr lang="en-US" smtClean="0"/>
              <a:pPr eaLnBrk="1" latinLnBrk="0" hangingPunct="1"/>
              <a:t>4/19/2022</a:t>
            </a:fld>
            <a:endParaRPr lang="en-US" dirty="0"/>
          </a:p>
        </p:txBody>
      </p:sp>
      <p:sp>
        <p:nvSpPr>
          <p:cNvPr id="6" name="Footer Placeholder 5"/>
          <p:cNvSpPr>
            <a:spLocks noGrp="1"/>
          </p:cNvSpPr>
          <p:nvPr>
            <p:ph type="ftr" sz="quarter" idx="11"/>
          </p:nvPr>
        </p:nvSpPr>
        <p:spPr/>
        <p:txBody>
          <a:bodyPr/>
          <a:lstStyle/>
          <a:p>
            <a:endParaRPr kumimoji="0" lang="zh-CN" altLang="en-US" dirty="0"/>
          </a:p>
        </p:txBody>
      </p:sp>
      <p:sp>
        <p:nvSpPr>
          <p:cNvPr id="7" name="Slide Number Placeholder 6"/>
          <p:cNvSpPr>
            <a:spLocks noGrp="1"/>
          </p:cNvSpPr>
          <p:nvPr>
            <p:ph type="sldNum" sz="quarter" idx="12"/>
          </p:nvPr>
        </p:nvSpPr>
        <p:spPr/>
        <p:txBody>
          <a:bodyPr/>
          <a:lstStyle/>
          <a:p>
            <a:fld id="{170ADD11-4055-44D3-AD09-D611CD509B89}" type="slidenum">
              <a:rPr kumimoji="0" lang="en-US" smtClean="0"/>
              <a:pPr eaLnBrk="1" latinLnBrk="0" hangingPunct="1"/>
              <a:t>‹#›</a:t>
            </a:fld>
            <a:endParaRPr kumimoji="0"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1580474" y="553734"/>
            <a:ext cx="7349244" cy="4741531"/>
            <a:chOff x="428596" y="553734"/>
            <a:chExt cx="7349244" cy="4741531"/>
          </a:xfrm>
        </p:grpSpPr>
        <p:sp>
          <p:nvSpPr>
            <p:cNvPr id="16" name="Rectangle 15"/>
            <p:cNvSpPr/>
            <p:nvPr/>
          </p:nvSpPr>
          <p:spPr>
            <a:xfrm rot="21480000">
              <a:off x="428596" y="580356"/>
              <a:ext cx="7340359" cy="4714909"/>
            </a:xfrm>
            <a:prstGeom prst="rect">
              <a:avLst/>
            </a:prstGeom>
            <a:ln w="1270" cap="flat" cmpd="sng" algn="ctr">
              <a:noFill/>
              <a:prstDash val="solid"/>
              <a:miter lim="800000"/>
            </a:ln>
            <a:effectLst>
              <a:outerShdw blurRad="54991" dist="17780" dir="5400000" algn="tl" rotWithShape="0">
                <a:srgbClr val="000000">
                  <a:alpha val="66000"/>
                </a:srgbClr>
              </a:outerShdw>
            </a:effectLst>
          </p:spPr>
          <p:style>
            <a:lnRef idx="2">
              <a:schemeClr val="accent1"/>
            </a:lnRef>
            <a:fillRef idx="1">
              <a:schemeClr val="lt1"/>
            </a:fillRef>
            <a:effectRef idx="0">
              <a:schemeClr val="accent1"/>
            </a:effectRef>
            <a:fontRef idx="minor">
              <a:schemeClr val="dk1"/>
            </a:fontRef>
          </p:style>
          <p:txBody>
            <a:bodyPr rtlCol="0" anchor="ctr"/>
            <a:lstStyle/>
            <a:p>
              <a:pPr algn="ctr" eaLnBrk="1" latinLnBrk="0" hangingPunct="1"/>
              <a:endParaRPr kumimoji="0" lang="zh-CN" altLang="en-US"/>
            </a:p>
          </p:txBody>
        </p:sp>
        <p:sp>
          <p:nvSpPr>
            <p:cNvPr id="17" name="Rectangle 16"/>
            <p:cNvSpPr/>
            <p:nvPr/>
          </p:nvSpPr>
          <p:spPr>
            <a:xfrm rot="21540000">
              <a:off x="437473" y="571479"/>
              <a:ext cx="7340359" cy="4714909"/>
            </a:xfrm>
            <a:prstGeom prst="rect">
              <a:avLst/>
            </a:prstGeom>
            <a:ln w="1270" cap="flat" cmpd="sng" algn="ctr">
              <a:noFill/>
              <a:prstDash val="solid"/>
              <a:miter lim="800000"/>
            </a:ln>
            <a:effectLst>
              <a:outerShdw blurRad="54991" dist="17780" dir="5400000" algn="tl" rotWithShape="0">
                <a:srgbClr val="000000">
                  <a:alpha val="66000"/>
                </a:srgbClr>
              </a:outerShdw>
            </a:effectLst>
          </p:spPr>
          <p:style>
            <a:lnRef idx="2">
              <a:schemeClr val="accent1"/>
            </a:lnRef>
            <a:fillRef idx="1">
              <a:schemeClr val="lt1"/>
            </a:fillRef>
            <a:effectRef idx="0">
              <a:schemeClr val="accent1"/>
            </a:effectRef>
            <a:fontRef idx="minor">
              <a:schemeClr val="dk1"/>
            </a:fontRef>
          </p:style>
          <p:txBody>
            <a:bodyPr rtlCol="0" anchor="ctr"/>
            <a:lstStyle/>
            <a:p>
              <a:pPr algn="ctr" eaLnBrk="1" latinLnBrk="0" hangingPunct="1"/>
              <a:endParaRPr kumimoji="0" lang="zh-CN" altLang="en-US"/>
            </a:p>
          </p:txBody>
        </p:sp>
        <p:sp>
          <p:nvSpPr>
            <p:cNvPr id="18" name="Rectangle 17"/>
            <p:cNvSpPr/>
            <p:nvPr/>
          </p:nvSpPr>
          <p:spPr>
            <a:xfrm>
              <a:off x="437481" y="553734"/>
              <a:ext cx="7340359" cy="4714909"/>
            </a:xfrm>
            <a:prstGeom prst="rect">
              <a:avLst/>
            </a:prstGeom>
            <a:ln w="1270" cap="flat" cmpd="sng" algn="ctr">
              <a:noFill/>
              <a:prstDash val="solid"/>
              <a:miter lim="800000"/>
            </a:ln>
            <a:effectLst>
              <a:outerShdw blurRad="54991" dist="17780" dir="5400000" algn="tl" rotWithShape="0">
                <a:srgbClr val="000000">
                  <a:alpha val="66000"/>
                </a:srgbClr>
              </a:outerShdw>
            </a:effectLst>
          </p:spPr>
          <p:style>
            <a:lnRef idx="2">
              <a:schemeClr val="accent1"/>
            </a:lnRef>
            <a:fillRef idx="1">
              <a:schemeClr val="lt1"/>
            </a:fillRef>
            <a:effectRef idx="0">
              <a:schemeClr val="accent1"/>
            </a:effectRef>
            <a:fontRef idx="minor">
              <a:schemeClr val="dk1"/>
            </a:fontRef>
          </p:style>
          <p:txBody>
            <a:bodyPr rtlCol="0" anchor="ctr"/>
            <a:lstStyle/>
            <a:p>
              <a:pPr algn="ctr" eaLnBrk="1" latinLnBrk="0" hangingPunct="1"/>
              <a:endParaRPr kumimoji="0" lang="zh-CN" altLang="en-US"/>
            </a:p>
          </p:txBody>
        </p:sp>
      </p:grpSp>
      <p:sp>
        <p:nvSpPr>
          <p:cNvPr id="3" name="Picture Placeholder 2"/>
          <p:cNvSpPr>
            <a:spLocks noGrp="1"/>
          </p:cNvSpPr>
          <p:nvPr>
            <p:ph type="pic" idx="1"/>
          </p:nvPr>
        </p:nvSpPr>
        <p:spPr>
          <a:xfrm>
            <a:off x="1651912" y="612776"/>
            <a:ext cx="7215238" cy="4602175"/>
          </a:xfrm>
          <a:solidFill>
            <a:schemeClr val="bg2">
              <a:tint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kumimoji="0" lang="en-US" dirty="0"/>
              <a:t>Click icon to add picture</a:t>
            </a:r>
          </a:p>
        </p:txBody>
      </p:sp>
      <p:sp useBgFill="1">
        <p:nvSpPr>
          <p:cNvPr id="2" name="Title 1"/>
          <p:cNvSpPr>
            <a:spLocks noGrp="1"/>
          </p:cNvSpPr>
          <p:nvPr>
            <p:ph type="title"/>
          </p:nvPr>
        </p:nvSpPr>
        <p:spPr>
          <a:xfrm>
            <a:off x="0" y="595295"/>
            <a:ext cx="1357290" cy="5691227"/>
          </a:xfrm>
          <a:noFill/>
        </p:spPr>
        <p:txBody>
          <a:bodyPr vert="eaVert" anchor="ctr">
            <a:noAutofit/>
          </a:bodyPr>
          <a:lstStyle>
            <a:lvl1pPr algn="l">
              <a:defRPr lang="zh-CN" altLang="en-US" sz="3200" dirty="0">
                <a:ln w="15875" cmpd="sng">
                  <a:solidFill>
                    <a:srgbClr val="FFFFFF"/>
                  </a:solidFill>
                  <a:prstDash val="solid"/>
                </a:ln>
                <a:solidFill>
                  <a:srgbClr val="FFFFFF"/>
                </a:solidFill>
                <a:effectLst>
                  <a:outerShdw blurRad="31750" dir="3600000" algn="tl" rotWithShape="0">
                    <a:srgbClr val="000000">
                      <a:alpha val="60000"/>
                    </a:srgbClr>
                  </a:outerShdw>
                </a:effectLst>
                <a:latin typeface="+mj-lt"/>
              </a:defRPr>
            </a:lvl1pPr>
          </a:lstStyle>
          <a:p>
            <a:r>
              <a:rPr kumimoji="0" lang="en-US"/>
              <a:t>Click to edit Master title style</a:t>
            </a:r>
          </a:p>
        </p:txBody>
      </p:sp>
      <p:sp>
        <p:nvSpPr>
          <p:cNvPr id="4" name="Text Placeholder 3"/>
          <p:cNvSpPr>
            <a:spLocks noGrp="1"/>
          </p:cNvSpPr>
          <p:nvPr>
            <p:ph type="body" sz="half" idx="2"/>
          </p:nvPr>
        </p:nvSpPr>
        <p:spPr>
          <a:xfrm>
            <a:off x="1714480" y="5481658"/>
            <a:ext cx="7215238" cy="804862"/>
          </a:xfrm>
        </p:spPr>
        <p:txBody>
          <a:bodyPr anchor="ctr"/>
          <a:lstStyle>
            <a:lvl1pPr marL="0" indent="0" algn="ctr">
              <a:buNone/>
              <a:defRPr sz="1400"/>
            </a:lvl1pPr>
            <a:lvl2pPr marL="457200" indent="0" algn="ctr">
              <a:buNone/>
              <a:defRPr sz="1200"/>
            </a:lvl2pPr>
            <a:lvl3pPr marL="914400" indent="0" algn="ctr">
              <a:buNone/>
              <a:defRPr sz="1000"/>
            </a:lvl3pPr>
            <a:lvl4pPr marL="1371600" indent="0" algn="ctr">
              <a:buNone/>
              <a:defRPr sz="900"/>
            </a:lvl4pPr>
            <a:lvl5pPr marL="1828800" indent="0" algn="ctr">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pPr eaLnBrk="1" latinLnBrk="0" hangingPunct="1"/>
            <a:fld id="{0D0EC791-D078-4631-9937-E8318C63790B}" type="datetimeFigureOut">
              <a:rPr lang="en-US" smtClean="0"/>
              <a:pPr eaLnBrk="1" latinLnBrk="0" hangingPunct="1"/>
              <a:t>4/19/2022</a:t>
            </a:fld>
            <a:endParaRPr lang="en-US" dirty="0"/>
          </a:p>
        </p:txBody>
      </p:sp>
      <p:sp>
        <p:nvSpPr>
          <p:cNvPr id="6" name="Footer Placeholder 5"/>
          <p:cNvSpPr>
            <a:spLocks noGrp="1"/>
          </p:cNvSpPr>
          <p:nvPr>
            <p:ph type="ftr" sz="quarter" idx="11"/>
          </p:nvPr>
        </p:nvSpPr>
        <p:spPr/>
        <p:txBody>
          <a:bodyPr/>
          <a:lstStyle/>
          <a:p>
            <a:endParaRPr kumimoji="0" lang="zh-CN" altLang="en-US"/>
          </a:p>
        </p:txBody>
      </p:sp>
      <p:sp>
        <p:nvSpPr>
          <p:cNvPr id="7" name="Slide Number Placeholder 6"/>
          <p:cNvSpPr>
            <a:spLocks noGrp="1"/>
          </p:cNvSpPr>
          <p:nvPr>
            <p:ph type="sldNum" sz="quarter" idx="12"/>
          </p:nvPr>
        </p:nvSpPr>
        <p:spPr/>
        <p:txBody>
          <a:bodyPr/>
          <a:lstStyle/>
          <a:p>
            <a:fld id="{170ADD11-4055-44D3-AD09-D611CD509B89}" type="slidenum">
              <a:rPr kumimoji="0" lang="en-US" smtClean="0"/>
              <a:pPr eaLnBrk="1" latinLnBrk="0" hangingPunct="1"/>
              <a:t>‹#›</a:t>
            </a:fld>
            <a:endParaRPr kumimoji="0"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pPr eaLnBrk="1" latinLnBrk="0" hangingPunct="1"/>
            <a:fld id="{0D0EC791-D078-4631-9937-E8318C63790B}" type="datetimeFigureOut">
              <a:rPr lang="en-US" smtClean="0"/>
              <a:pPr eaLnBrk="1" latinLnBrk="0" hangingPunct="1"/>
              <a:t>4/19/2022</a:t>
            </a:fld>
            <a:endParaRPr lang="en-US" dirty="0"/>
          </a:p>
        </p:txBody>
      </p:sp>
      <p:sp>
        <p:nvSpPr>
          <p:cNvPr id="5" name="Footer Placeholder 4"/>
          <p:cNvSpPr>
            <a:spLocks noGrp="1"/>
          </p:cNvSpPr>
          <p:nvPr>
            <p:ph type="ftr" sz="quarter" idx="11"/>
          </p:nvPr>
        </p:nvSpPr>
        <p:spPr/>
        <p:txBody>
          <a:bodyPr/>
          <a:lstStyle/>
          <a:p>
            <a:endParaRPr kumimoji="0" lang="zh-CN" altLang="en-US" dirty="0"/>
          </a:p>
        </p:txBody>
      </p:sp>
      <p:sp>
        <p:nvSpPr>
          <p:cNvPr id="6" name="Slide Number Placeholder 5"/>
          <p:cNvSpPr>
            <a:spLocks noGrp="1"/>
          </p:cNvSpPr>
          <p:nvPr>
            <p:ph type="sldNum" sz="quarter" idx="12"/>
          </p:nvPr>
        </p:nvSpPr>
        <p:spPr/>
        <p:txBody>
          <a:bodyPr/>
          <a:lstStyle/>
          <a:p>
            <a:fld id="{170ADD11-4055-44D3-AD09-D611CD509B89}" type="slidenum">
              <a:rPr kumimoji="0" lang="en-US" smtClean="0"/>
              <a:pPr eaLnBrk="1" latinLnBrk="0" hangingPunct="1"/>
              <a:t>‹#›</a:t>
            </a:fld>
            <a:endParaRPr kumimoji="0"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286644" y="274640"/>
            <a:ext cx="1400156" cy="5851525"/>
          </a:xfrm>
        </p:spPr>
        <p:txBody>
          <a:bodyPr vert="eaVert"/>
          <a:lstStyle>
            <a:lvl1pPr>
              <a:defRPr lang="zh-CN" altLang="en-US" dirty="0">
                <a:ln w="15875" cmpd="sng">
                  <a:solidFill>
                    <a:srgbClr val="FFFFFF"/>
                  </a:solidFill>
                  <a:prstDash val="solid"/>
                </a:ln>
                <a:solidFill>
                  <a:srgbClr val="FFFFFF"/>
                </a:solidFill>
                <a:effectLst>
                  <a:outerShdw blurRad="31750" dir="3600000" algn="tl" rotWithShape="0">
                    <a:srgbClr val="000000">
                      <a:alpha val="60000"/>
                    </a:srgbClr>
                  </a:outerShdw>
                </a:effectLst>
              </a:defRPr>
            </a:lvl1pPr>
          </a:lstStyle>
          <a:p>
            <a:r>
              <a:rPr kumimoji="0" lang="en-US"/>
              <a:t>Click to edit Master title style</a:t>
            </a:r>
          </a:p>
        </p:txBody>
      </p:sp>
      <p:sp>
        <p:nvSpPr>
          <p:cNvPr id="3" name="Vertical Text Placeholder 2"/>
          <p:cNvSpPr>
            <a:spLocks noGrp="1"/>
          </p:cNvSpPr>
          <p:nvPr>
            <p:ph type="body" orient="vert" idx="1"/>
          </p:nvPr>
        </p:nvSpPr>
        <p:spPr>
          <a:xfrm>
            <a:off x="457200" y="274640"/>
            <a:ext cx="6829444"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pPr eaLnBrk="1" latinLnBrk="0" hangingPunct="1"/>
            <a:fld id="{0D0EC791-D078-4631-9937-E8318C63790B}" type="datetimeFigureOut">
              <a:rPr lang="en-US" smtClean="0"/>
              <a:pPr eaLnBrk="1" latinLnBrk="0" hangingPunct="1"/>
              <a:t>4/19/2022</a:t>
            </a:fld>
            <a:endParaRPr lang="en-US" dirty="0"/>
          </a:p>
        </p:txBody>
      </p:sp>
      <p:sp>
        <p:nvSpPr>
          <p:cNvPr id="5" name="Footer Placeholder 4"/>
          <p:cNvSpPr>
            <a:spLocks noGrp="1"/>
          </p:cNvSpPr>
          <p:nvPr>
            <p:ph type="ftr" sz="quarter" idx="11"/>
          </p:nvPr>
        </p:nvSpPr>
        <p:spPr/>
        <p:txBody>
          <a:bodyPr/>
          <a:lstStyle/>
          <a:p>
            <a:endParaRPr kumimoji="0" lang="zh-CN" altLang="en-US"/>
          </a:p>
        </p:txBody>
      </p:sp>
      <p:sp>
        <p:nvSpPr>
          <p:cNvPr id="6" name="Slide Number Placeholder 5"/>
          <p:cNvSpPr>
            <a:spLocks noGrp="1"/>
          </p:cNvSpPr>
          <p:nvPr>
            <p:ph type="sldNum" sz="quarter" idx="12"/>
          </p:nvPr>
        </p:nvSpPr>
        <p:spPr/>
        <p:txBody>
          <a:bodyPr/>
          <a:lstStyle/>
          <a:p>
            <a:fld id="{170ADD11-4055-44D3-AD09-D611CD509B89}" type="slidenum">
              <a:rPr kumimoji="0" lang="en-US" smtClean="0"/>
              <a:pPr eaLnBrk="1" latinLnBrk="0" hangingPunct="1"/>
              <a:t>‹#›</a:t>
            </a:fld>
            <a:endParaRPr kumimoji="0"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rtlCol="0" anchor="ctr">
            <a:noAutofit/>
            <a:scene3d>
              <a:camera prst="orthographicFront"/>
              <a:lightRig rig="soft" dir="tl">
                <a:rot lat="0" lon="0" rev="0"/>
              </a:lightRig>
            </a:scene3d>
            <a:sp3d contourW="8890">
              <a:contourClr>
                <a:schemeClr val="accent3">
                  <a:shade val="55000"/>
                </a:schemeClr>
              </a:contourClr>
            </a:sp3d>
          </a:bodyPr>
          <a:lstStyle/>
          <a:p>
            <a:r>
              <a:rPr kumimoji="0" lang="en-US"/>
              <a:t>Click to edit Master title style</a:t>
            </a:r>
          </a:p>
        </p:txBody>
      </p:sp>
      <p:sp>
        <p:nvSpPr>
          <p:cNvPr id="3" name="Text Placeholder 2"/>
          <p:cNvSpPr>
            <a:spLocks noGrp="1"/>
          </p:cNvSpPr>
          <p:nvPr>
            <p:ph type="body" idx="1"/>
          </p:nvPr>
        </p:nvSpPr>
        <p:spPr>
          <a:xfrm>
            <a:off x="457200" y="1600200"/>
            <a:ext cx="8229600" cy="4724400"/>
          </a:xfrm>
          <a:prstGeom prst="rect">
            <a:avLst/>
          </a:prstGeom>
        </p:spPr>
        <p:txBody>
          <a:bodyPr vert="horz" rtlCol="0">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4" name="Date Placeholder 3"/>
          <p:cNvSpPr>
            <a:spLocks noGrp="1"/>
          </p:cNvSpPr>
          <p:nvPr>
            <p:ph type="dt" sz="half" idx="2"/>
          </p:nvPr>
        </p:nvSpPr>
        <p:spPr>
          <a:xfrm>
            <a:off x="8878" y="6483997"/>
            <a:ext cx="2133600" cy="365125"/>
          </a:xfrm>
          <a:prstGeom prst="rect">
            <a:avLst/>
          </a:prstGeom>
        </p:spPr>
        <p:txBody>
          <a:bodyPr vert="horz" rtlCol="0" anchor="ctr"/>
          <a:lstStyle>
            <a:lvl1pPr algn="l" eaLnBrk="1" latinLnBrk="0" hangingPunct="1">
              <a:defRPr kumimoji="0" sz="1200">
                <a:solidFill>
                  <a:schemeClr val="tx1">
                    <a:tint val="75000"/>
                  </a:schemeClr>
                </a:solidFill>
              </a:defRPr>
            </a:lvl1pPr>
          </a:lstStyle>
          <a:p>
            <a:pPr eaLnBrk="1" latinLnBrk="0" hangingPunct="1"/>
            <a:fld id="{0D0EC791-D078-4631-9937-E8318C63790B}" type="datetimeFigureOut">
              <a:rPr lang="en-US" smtClean="0"/>
              <a:pPr eaLnBrk="1" latinLnBrk="0" hangingPunct="1"/>
              <a:t>4/19/2022</a:t>
            </a:fld>
            <a:endParaRPr lang="en-US" dirty="0"/>
          </a:p>
        </p:txBody>
      </p:sp>
      <p:sp>
        <p:nvSpPr>
          <p:cNvPr id="5" name="Footer Placeholder 4"/>
          <p:cNvSpPr>
            <a:spLocks noGrp="1"/>
          </p:cNvSpPr>
          <p:nvPr>
            <p:ph type="ftr" sz="quarter" idx="3"/>
          </p:nvPr>
        </p:nvSpPr>
        <p:spPr>
          <a:xfrm>
            <a:off x="3124200" y="6483997"/>
            <a:ext cx="2895600" cy="365125"/>
          </a:xfrm>
          <a:prstGeom prst="rect">
            <a:avLst/>
          </a:prstGeom>
        </p:spPr>
        <p:txBody>
          <a:bodyPr vert="horz" rtlCol="0" anchor="ctr"/>
          <a:lstStyle>
            <a:lvl1pPr algn="ctr" eaLnBrk="1" latinLnBrk="0" hangingPunct="1">
              <a:defRPr kumimoji="0" sz="1200">
                <a:solidFill>
                  <a:schemeClr val="tx1">
                    <a:tint val="75000"/>
                  </a:schemeClr>
                </a:solidFill>
              </a:defRPr>
            </a:lvl1pPr>
          </a:lstStyle>
          <a:p>
            <a:endParaRPr kumimoji="0" lang="zh-CN" altLang="en-US" dirty="0"/>
          </a:p>
        </p:txBody>
      </p:sp>
      <p:sp>
        <p:nvSpPr>
          <p:cNvPr id="6" name="Slide Number Placeholder 5"/>
          <p:cNvSpPr>
            <a:spLocks noGrp="1"/>
          </p:cNvSpPr>
          <p:nvPr>
            <p:ph type="sldNum" sz="quarter" idx="4"/>
          </p:nvPr>
        </p:nvSpPr>
        <p:spPr>
          <a:xfrm>
            <a:off x="6992644" y="6483997"/>
            <a:ext cx="2133600" cy="365125"/>
          </a:xfrm>
          <a:prstGeom prst="rect">
            <a:avLst/>
          </a:prstGeom>
        </p:spPr>
        <p:txBody>
          <a:bodyPr vert="horz" rtlCol="0" anchor="ctr"/>
          <a:lstStyle>
            <a:lvl1pPr algn="r" eaLnBrk="1" latinLnBrk="0" hangingPunct="1">
              <a:defRPr kumimoji="0" sz="1200">
                <a:solidFill>
                  <a:schemeClr val="tx1">
                    <a:tint val="75000"/>
                  </a:schemeClr>
                </a:solidFill>
              </a:defRPr>
            </a:lvl1pPr>
          </a:lstStyle>
          <a:p>
            <a:pPr algn="r" eaLnBrk="1" latinLnBrk="0" hangingPunct="1"/>
            <a:fld id="{170ADD11-4055-44D3-AD09-D611CD509B89}" type="slidenum">
              <a:rPr kumimoji="0" lang="en-US" smtClean="0"/>
              <a:pPr algn="r" eaLnBrk="1" latinLnBrk="0" hangingPunct="1"/>
              <a:t>‹#›</a:t>
            </a:fld>
            <a:endParaRPr kumimoji="0" lang="zh-CN" alt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4000" b="1" kern="1200" cap="all" spc="50" dirty="0">
          <a:ln w="15875" cmpd="sng">
            <a:solidFill>
              <a:srgbClr val="FFFFFF"/>
            </a:solidFill>
            <a:prstDash val="solid"/>
          </a:ln>
          <a:solidFill>
            <a:srgbClr val="FFFFFF"/>
          </a:solidFill>
          <a:effectLst>
            <a:outerShdw blurRad="31750" dir="3600000" algn="tl" rotWithShape="0">
              <a:srgbClr val="000000">
                <a:alpha val="60000"/>
              </a:srgbClr>
            </a:outerShdw>
          </a:effectLst>
          <a:latin typeface="+mj-lt"/>
          <a:ea typeface="+mj-ea"/>
          <a:cs typeface="+mj-cs"/>
        </a:defRPr>
      </a:lvl1pPr>
      <a:lvl2pPr eaLnBrk="1" latinLnBrk="0" hangingPunct="1">
        <a:defRPr kumimoji="0">
          <a:solidFill>
            <a:schemeClr val="tx2"/>
          </a:solidFill>
        </a:defRPr>
      </a:lvl2pPr>
      <a:lvl3pPr eaLnBrk="1" latinLnBrk="0" hangingPunct="1">
        <a:defRPr kumimoji="0">
          <a:solidFill>
            <a:schemeClr val="tx2"/>
          </a:solidFill>
        </a:defRPr>
      </a:lvl3pPr>
      <a:lvl4pPr eaLnBrk="1" latinLnBrk="0" hangingPunct="1">
        <a:defRPr kumimoji="0">
          <a:solidFill>
            <a:schemeClr val="tx2"/>
          </a:solidFill>
        </a:defRPr>
      </a:lvl4pPr>
      <a:lvl5pPr eaLnBrk="1" latinLnBrk="0" hangingPunct="1">
        <a:defRPr kumimoji="0">
          <a:solidFill>
            <a:schemeClr val="tx2"/>
          </a:solidFill>
        </a:defRPr>
      </a:lvl5pPr>
      <a:lvl6pPr eaLnBrk="1" latinLnBrk="0" hangingPunct="1">
        <a:defRPr kumimoji="0">
          <a:solidFill>
            <a:schemeClr val="tx2"/>
          </a:solidFill>
        </a:defRPr>
      </a:lvl6pPr>
      <a:lvl7pPr eaLnBrk="1" latinLnBrk="0" hangingPunct="1">
        <a:defRPr kumimoji="0">
          <a:solidFill>
            <a:schemeClr val="tx2"/>
          </a:solidFill>
        </a:defRPr>
      </a:lvl7pPr>
      <a:lvl8pPr eaLnBrk="1" latinLnBrk="0" hangingPunct="1">
        <a:defRPr kumimoji="0">
          <a:solidFill>
            <a:schemeClr val="tx2"/>
          </a:solidFill>
        </a:defRPr>
      </a:lvl8pPr>
      <a:lvl9pPr eaLnBrk="1" latinLnBrk="0" hangingPunct="1">
        <a:defRPr kumimoji="0">
          <a:solidFill>
            <a:schemeClr val="tx2"/>
          </a:solidFill>
        </a:defRPr>
      </a:lvl9pPr>
    </p:titleStyle>
    <p:bodyStyle>
      <a:lvl1pPr marL="342900" indent="-342900" algn="l" rtl="0" eaLnBrk="1" latinLnBrk="0" hangingPunct="1">
        <a:spcBef>
          <a:spcPct val="20000"/>
        </a:spcBef>
        <a:buClr>
          <a:schemeClr val="tx2"/>
        </a:buClr>
        <a:buSzPct val="90000"/>
        <a:buFont typeface="Cambria"/>
        <a:buChar char="+"/>
        <a:defRPr kumimoji="0" sz="3200" kern="1200">
          <a:solidFill>
            <a:schemeClr val="tx1"/>
          </a:solidFill>
          <a:latin typeface="+mn-lt"/>
          <a:ea typeface="+mn-ea"/>
          <a:cs typeface="+mn-cs"/>
        </a:defRPr>
      </a:lvl1pPr>
      <a:lvl2pPr marL="742950" indent="-285750" algn="l" rtl="0" eaLnBrk="1" latinLnBrk="0" hangingPunct="1">
        <a:spcBef>
          <a:spcPct val="20000"/>
        </a:spcBef>
        <a:buClr>
          <a:schemeClr val="tx2"/>
        </a:buClr>
        <a:buSzPct val="100000"/>
        <a:buFont typeface="Cambria"/>
        <a:buChar char="–"/>
        <a:defRPr kumimoji="0" sz="2800" kern="1200">
          <a:solidFill>
            <a:schemeClr val="tx1"/>
          </a:solidFill>
          <a:latin typeface="+mn-lt"/>
          <a:ea typeface="+mn-ea"/>
          <a:cs typeface="+mn-cs"/>
        </a:defRPr>
      </a:lvl2pPr>
      <a:lvl3pPr marL="1143000" indent="-228600" algn="l" rtl="0" eaLnBrk="1" latinLnBrk="0" hangingPunct="1">
        <a:spcBef>
          <a:spcPct val="20000"/>
        </a:spcBef>
        <a:buClr>
          <a:schemeClr val="tx2"/>
        </a:buClr>
        <a:buSzPct val="60000"/>
        <a:buFont typeface="Wingdings 2"/>
        <a:buChar char="Ï"/>
        <a:defRPr kumimoji="0" sz="2400" kern="1200">
          <a:solidFill>
            <a:schemeClr val="tx1"/>
          </a:solidFill>
          <a:latin typeface="+mn-lt"/>
          <a:ea typeface="+mn-ea"/>
          <a:cs typeface="+mn-cs"/>
        </a:defRPr>
      </a:lvl3pPr>
      <a:lvl4pPr marL="1600200" indent="-228600" algn="l" rtl="0" eaLnBrk="1" latinLnBrk="0" hangingPunct="1">
        <a:spcBef>
          <a:spcPct val="20000"/>
        </a:spcBef>
        <a:buClr>
          <a:schemeClr val="tx2"/>
        </a:buClr>
        <a:buSzPct val="90000"/>
        <a:buFont typeface="Calibri"/>
        <a:buChar char="÷"/>
        <a:defRPr kumimoji="0" sz="2000" kern="1200">
          <a:solidFill>
            <a:schemeClr val="tx1"/>
          </a:solidFill>
          <a:latin typeface="+mn-lt"/>
          <a:ea typeface="+mn-ea"/>
          <a:cs typeface="+mn-cs"/>
        </a:defRPr>
      </a:lvl4pPr>
      <a:lvl5pPr marL="2057400" indent="-228600" algn="l" rtl="0" eaLnBrk="1" latinLnBrk="0" hangingPunct="1">
        <a:spcBef>
          <a:spcPct val="20000"/>
        </a:spcBef>
        <a:buClr>
          <a:schemeClr val="tx2"/>
        </a:buClr>
        <a:buSzPct val="100000"/>
        <a:buFont typeface="Cambria"/>
        <a:buChar char="="/>
        <a:defRPr kumimoji="0" sz="2000" kern="1200">
          <a:solidFill>
            <a:schemeClr val="tx1"/>
          </a:solidFill>
          <a:latin typeface="+mn-lt"/>
          <a:ea typeface="+mn-ea"/>
          <a:cs typeface="+mn-cs"/>
        </a:defRPr>
      </a:lvl5pPr>
      <a:lvl6pPr marL="2514600" indent="-228600" algn="l" rtl="0" eaLnBrk="1" latinLnBrk="0" hangingPunct="1">
        <a:spcBef>
          <a:spcPct val="20000"/>
        </a:spcBef>
        <a:buFont typeface="Arial"/>
        <a:buChar char="•"/>
        <a:defRPr kumimoji="0" sz="2000" kern="1200">
          <a:solidFill>
            <a:schemeClr val="tx1"/>
          </a:solidFill>
          <a:latin typeface="+mn-lt"/>
          <a:ea typeface="+mn-ea"/>
          <a:cs typeface="+mn-cs"/>
        </a:defRPr>
      </a:lvl6pPr>
      <a:lvl7pPr marL="2971800" indent="-228600" algn="l" rtl="0" eaLnBrk="1" latinLnBrk="0" hangingPunct="1">
        <a:spcBef>
          <a:spcPct val="20000"/>
        </a:spcBef>
        <a:buFont typeface="Arial"/>
        <a:buChar char="•"/>
        <a:defRPr kumimoji="0" sz="2000" kern="1200">
          <a:solidFill>
            <a:schemeClr val="tx1"/>
          </a:solidFill>
          <a:latin typeface="+mn-lt"/>
          <a:ea typeface="+mn-ea"/>
          <a:cs typeface="+mn-cs"/>
        </a:defRPr>
      </a:lvl7pPr>
      <a:lvl8pPr marL="3429000" indent="-228600" algn="l" rtl="0" eaLnBrk="1" latinLnBrk="0" hangingPunct="1">
        <a:spcBef>
          <a:spcPct val="20000"/>
        </a:spcBef>
        <a:buFont typeface="Arial"/>
        <a:buChar char="•"/>
        <a:defRPr kumimoji="0" sz="2000" kern="1200">
          <a:solidFill>
            <a:schemeClr val="tx1"/>
          </a:solidFill>
          <a:latin typeface="+mn-lt"/>
          <a:ea typeface="+mn-ea"/>
          <a:cs typeface="+mn-cs"/>
        </a:defRPr>
      </a:lvl8pPr>
      <a:lvl9pPr marL="3886200" indent="-228600" algn="l" rtl="0" eaLnBrk="1" latinLnBrk="0" hangingPunct="1">
        <a:spcBef>
          <a:spcPct val="20000"/>
        </a:spcBef>
        <a:buFont typeface="Arial"/>
        <a:buChar char="•"/>
        <a:defRPr kumimoji="0" sz="20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audio" Target="../media/media2.m4a"/><Relationship Id="rId1" Type="http://schemas.microsoft.com/office/2007/relationships/media" Target="../media/media2.m4a"/><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2.png"/><Relationship Id="rId5" Type="http://schemas.openxmlformats.org/officeDocument/2006/relationships/image" Target="../media/image4.jpeg"/><Relationship Id="rId4" Type="http://schemas.openxmlformats.org/officeDocument/2006/relationships/image" Target="../media/image3.gif"/></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4.m4a"/><Relationship Id="rId1" Type="http://schemas.microsoft.com/office/2007/relationships/media" Target="../media/media4.m4a"/><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5.m4a"/><Relationship Id="rId1" Type="http://schemas.microsoft.com/office/2007/relationships/media" Target="../media/media5.m4a"/><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6.m4a"/><Relationship Id="rId1" Type="http://schemas.microsoft.com/office/2007/relationships/media" Target="../media/media6.m4a"/><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4a"/><Relationship Id="rId1" Type="http://schemas.microsoft.com/office/2007/relationships/media" Target="../media/media7.m4a"/><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4a"/><Relationship Id="rId1" Type="http://schemas.microsoft.com/office/2007/relationships/media" Target="../media/media8.m4a"/><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m4a"/><Relationship Id="rId1" Type="http://schemas.microsoft.com/office/2007/relationships/media" Target="../media/media9.m4a"/><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4a"/><Relationship Id="rId1" Type="http://schemas.microsoft.com/office/2007/relationships/media" Target="../media/media10.m4a"/><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m4a"/><Relationship Id="rId1" Type="http://schemas.microsoft.com/office/2007/relationships/media" Target="../media/media11.m4a"/><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m4a"/><Relationship Id="rId1" Type="http://schemas.microsoft.com/office/2007/relationships/media" Target="../media/media12.m4a"/><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m4a"/><Relationship Id="rId1" Type="http://schemas.microsoft.com/office/2007/relationships/media" Target="../media/media13.m4a"/><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m4a"/><Relationship Id="rId1" Type="http://schemas.microsoft.com/office/2007/relationships/media" Target="../media/media14.m4a"/><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8" Type="http://schemas.openxmlformats.org/officeDocument/2006/relationships/hyperlink" Target="https://www.bmc.org/programs-services" TargetMode="External"/><Relationship Id="rId13" Type="http://schemas.openxmlformats.org/officeDocument/2006/relationships/hyperlink" Target="https://www.bmc.org/stroke-and-cerebrovascular-center/patient-information/insurance-and-billing" TargetMode="External"/><Relationship Id="rId18" Type="http://schemas.openxmlformats.org/officeDocument/2006/relationships/hyperlink" Target="https://www.ama-assn.org/delivering-care/patient-support-advocacy/5-ways-improve-access-health-care" TargetMode="External"/><Relationship Id="rId3" Type="http://schemas.openxmlformats.org/officeDocument/2006/relationships/hyperlink" Target="https://www.bmc.org/executive-leadership" TargetMode="External"/><Relationship Id="rId7" Type="http://schemas.openxmlformats.org/officeDocument/2006/relationships/hyperlink" Target="https://www.bmc.org/accreditation-regulatory-compliance" TargetMode="External"/><Relationship Id="rId12" Type="http://schemas.openxmlformats.org/officeDocument/2006/relationships/hyperlink" Target="https://www.childrenshospital.org/patient-resources/financial-and-billing-matters/pay-your-bill" TargetMode="External"/><Relationship Id="rId17" Type="http://schemas.openxmlformats.org/officeDocument/2006/relationships/hyperlink" Target="https://www.healthcatalyst.com/insights/healthcare-cost-problem-how-to-control-it/" TargetMode="External"/><Relationship Id="rId2" Type="http://schemas.openxmlformats.org/officeDocument/2006/relationships/hyperlink" Target="https://www.childrenshospital.org/about-us/our-leadership" TargetMode="External"/><Relationship Id="rId16" Type="http://schemas.openxmlformats.org/officeDocument/2006/relationships/hyperlink" Target="https://samples.jblearning.com/076375823X/58233_CH02_Stan.pdf" TargetMode="External"/><Relationship Id="rId1" Type="http://schemas.openxmlformats.org/officeDocument/2006/relationships/slideLayout" Target="../slideLayouts/slideLayout5.xml"/><Relationship Id="rId6" Type="http://schemas.openxmlformats.org/officeDocument/2006/relationships/hyperlink" Target="https://www.bmc.org/services/medical-legal-partnership" TargetMode="External"/><Relationship Id="rId11" Type="http://schemas.openxmlformats.org/officeDocument/2006/relationships/hyperlink" Target="https://en.wikipedia.org/wiki/Boston_Medical_Center" TargetMode="External"/><Relationship Id="rId5" Type="http://schemas.openxmlformats.org/officeDocument/2006/relationships/hyperlink" Target="https://www.childrenshospital.org/research/icctr/research-resources/regulatory-support" TargetMode="External"/><Relationship Id="rId15" Type="http://schemas.openxmlformats.org/officeDocument/2006/relationships/hyperlink" Target="https://www.yourarticlelibrary.com/pollution/population-characteristics-5-important-characteristics-of-population/23294" TargetMode="External"/><Relationship Id="rId10" Type="http://schemas.openxmlformats.org/officeDocument/2006/relationships/hyperlink" Target="https://bcrp.childrenshospital.org/facilities/boston-childrens-hospital/" TargetMode="External"/><Relationship Id="rId4" Type="http://schemas.openxmlformats.org/officeDocument/2006/relationships/hyperlink" Target="https://www.childrenshospital.org/legal" TargetMode="External"/><Relationship Id="rId9" Type="http://schemas.openxmlformats.org/officeDocument/2006/relationships/hyperlink" Target="https://www.childrenshospital.org/international/what-we-offer" TargetMode="External"/><Relationship Id="rId14" Type="http://schemas.openxmlformats.org/officeDocument/2006/relationships/hyperlink" Target="https://web.nmsu.edu/~lleeper/pages/Voice/slaymaker/page2.html" TargetMode="External"/></Relationships>
</file>

<file path=ppt/slides/_rels/slide16.xml.rels><?xml version="1.0" encoding="UTF-8" standalone="yes"?>
<Relationships xmlns="http://schemas.openxmlformats.org/package/2006/relationships"><Relationship Id="rId2" Type="http://schemas.openxmlformats.org/officeDocument/2006/relationships/hyperlink" Target="https://www.managedhealthcareexecutive.com/view/biggest-growth-opportunities-healthcare" TargetMode="Externa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43803" y="1981799"/>
            <a:ext cx="7456394" cy="1447201"/>
          </a:xfrm>
        </p:spPr>
        <p:txBody>
          <a:bodyPr vert="horz" lIns="91440" tIns="45720" rIns="91440" bIns="45720" rtlCol="0" anchor="b">
            <a:noAutofit/>
            <a:scene3d>
              <a:camera prst="orthographicFront"/>
              <a:lightRig rig="soft" dir="tl">
                <a:rot lat="0" lon="0" rev="0"/>
              </a:lightRig>
            </a:scene3d>
            <a:sp3d contourW="8890">
              <a:contourClr>
                <a:schemeClr val="accent3">
                  <a:shade val="55000"/>
                </a:schemeClr>
              </a:contourClr>
            </a:sp3d>
          </a:bodyPr>
          <a:lstStyle/>
          <a:p>
            <a:r>
              <a:rPr lang="en-US" sz="3200" dirty="0">
                <a:latin typeface="Times New Roman" panose="02020603050405020304" pitchFamily="18" charset="0"/>
                <a:ea typeface="Cambria"/>
                <a:cs typeface="Times New Roman" panose="02020603050405020304" pitchFamily="18" charset="0"/>
              </a:rPr>
              <a:t>COMPETING HOSPITAL BUSINESS SET up and patient population </a:t>
            </a:r>
          </a:p>
        </p:txBody>
      </p:sp>
      <p:sp>
        <p:nvSpPr>
          <p:cNvPr id="3" name="Subtitle 2"/>
          <p:cNvSpPr>
            <a:spLocks noGrp="1"/>
          </p:cNvSpPr>
          <p:nvPr>
            <p:ph type="subTitle" idx="1"/>
          </p:nvPr>
        </p:nvSpPr>
        <p:spPr>
          <a:xfrm>
            <a:off x="1371600" y="5104800"/>
            <a:ext cx="6400800" cy="1753200"/>
          </a:xfrm>
        </p:spPr>
        <p:txBody>
          <a:bodyPr vert="horz" lIns="91440" tIns="45720" rIns="91440" bIns="45720" rtlCol="0" anchor="t">
            <a:normAutofit/>
          </a:bodyPr>
          <a:lstStyle/>
          <a:p>
            <a:r>
              <a:rPr lang="en-US" dirty="0"/>
              <a:t>HTHS 230 – Portfolio Project</a:t>
            </a:r>
          </a:p>
          <a:p>
            <a:r>
              <a:rPr lang="en-US" dirty="0">
                <a:cs typeface="Calibri"/>
              </a:rPr>
              <a:t>By: </a:t>
            </a:r>
            <a:r>
              <a:rPr lang="en-US" dirty="0">
                <a:latin typeface="Times New Roman" panose="02020603050405020304" pitchFamily="18" charset="0"/>
                <a:cs typeface="Times New Roman" panose="02020603050405020304" pitchFamily="18" charset="0"/>
              </a:rPr>
              <a:t>Maria</a:t>
            </a:r>
            <a:r>
              <a:rPr lang="en-US" dirty="0">
                <a:cs typeface="Calibri"/>
              </a:rPr>
              <a:t> Ortiz Saldana </a:t>
            </a:r>
          </a:p>
          <a:p>
            <a:r>
              <a:rPr lang="en-US" dirty="0">
                <a:cs typeface="Calibri"/>
              </a:rPr>
              <a:t>3/21/22</a:t>
            </a:r>
          </a:p>
          <a:p>
            <a:endParaRPr lang="en-US" dirty="0">
              <a:cs typeface="Calibri"/>
            </a:endParaRPr>
          </a:p>
        </p:txBody>
      </p:sp>
      <p:pic>
        <p:nvPicPr>
          <p:cNvPr id="4" name="Audio 3">
            <a:hlinkClick r:id="" action="ppaction://media"/>
            <a:extLst>
              <a:ext uri="{FF2B5EF4-FFF2-40B4-BE49-F238E27FC236}">
                <a16:creationId xmlns:a16="http://schemas.microsoft.com/office/drawing/2014/main" id="{566F91A9-5404-4442-A235-6EA7171288AD}"/>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582022283"/>
      </p:ext>
    </p:extLst>
  </p:cSld>
  <p:clrMapOvr>
    <a:masterClrMapping/>
  </p:clrMapOvr>
  <mc:AlternateContent xmlns:mc="http://schemas.openxmlformats.org/markup-compatibility/2006" xmlns:p14="http://schemas.microsoft.com/office/powerpoint/2010/main">
    <mc:Choice Requires="p14">
      <p:transition spd="slow" p14:dur="2000" advTm="7531"/>
    </mc:Choice>
    <mc:Fallback xmlns="">
      <p:transition spd="slow" advTm="753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1D6745-BAED-4FD6-9D88-368CAB97AC89}"/>
              </a:ext>
            </a:extLst>
          </p:cNvPr>
          <p:cNvSpPr>
            <a:spLocks noGrp="1"/>
          </p:cNvSpPr>
          <p:nvPr>
            <p:ph type="title"/>
          </p:nvPr>
        </p:nvSpPr>
        <p:spPr>
          <a:xfrm>
            <a:off x="381000" y="286363"/>
            <a:ext cx="2667000" cy="1833554"/>
          </a:xfrm>
        </p:spPr>
        <p:txBody>
          <a:bodyPr vert="horz" lIns="91440" tIns="45720" rIns="91440" bIns="45720" rtlCol="0" anchor="ctr">
            <a:normAutofit/>
            <a:scene3d>
              <a:camera prst="orthographicFront"/>
              <a:lightRig rig="soft" dir="tl">
                <a:rot lat="0" lon="0" rev="0"/>
              </a:lightRig>
            </a:scene3d>
            <a:sp3d contourW="8890">
              <a:contourClr>
                <a:schemeClr val="accent3">
                  <a:shade val="55000"/>
                </a:schemeClr>
              </a:contourClr>
            </a:sp3d>
          </a:bodyPr>
          <a:lstStyle/>
          <a:p>
            <a:r>
              <a:rPr lang="en-US" dirty="0"/>
              <a:t> </a:t>
            </a:r>
          </a:p>
        </p:txBody>
      </p:sp>
      <p:sp>
        <p:nvSpPr>
          <p:cNvPr id="4" name="TextBox 3">
            <a:extLst>
              <a:ext uri="{FF2B5EF4-FFF2-40B4-BE49-F238E27FC236}">
                <a16:creationId xmlns:a16="http://schemas.microsoft.com/office/drawing/2014/main" id="{D06D931B-7EDE-4E88-A479-B36646DCFB01}"/>
              </a:ext>
            </a:extLst>
          </p:cNvPr>
          <p:cNvSpPr txBox="1"/>
          <p:nvPr/>
        </p:nvSpPr>
        <p:spPr>
          <a:xfrm>
            <a:off x="280943" y="143586"/>
            <a:ext cx="7745505" cy="1569660"/>
          </a:xfrm>
          <a:prstGeom prst="rect">
            <a:avLst/>
          </a:prstGeom>
          <a:noFill/>
        </p:spPr>
        <p:txBody>
          <a:bodyPr wrap="square" rtlCol="0">
            <a:spAutoFit/>
          </a:bodyPr>
          <a:lstStyle/>
          <a:p>
            <a:pPr marL="285750" indent="-285750">
              <a:buFont typeface="Wingdings" panose="05000000000000000000" pitchFamily="2" charset="2"/>
              <a:buChar char="v"/>
            </a:pPr>
            <a:r>
              <a:rPr lang="en-US" sz="1600" dirty="0">
                <a:latin typeface="Times New Roman" panose="02020603050405020304" pitchFamily="18" charset="0"/>
                <a:cs typeface="Times New Roman" panose="02020603050405020304" pitchFamily="18" charset="0"/>
              </a:rPr>
              <a:t>As a financial analyst, I have decided to choose two hospitals from my local hometown Boston MA. Boston Children’s Hospital and Boston Medical Center. Boston Children’s Hospital is composed of 128 structures. This hospital is nonprofit but only works with a few health maintenance Organizations (HMO) insurances. Boston Medical center is composed of 8 Business structures. This hospital is a nonprofit, and it works with the Health Maintenance Organization (HMO). </a:t>
            </a:r>
          </a:p>
        </p:txBody>
      </p:sp>
      <p:sp>
        <p:nvSpPr>
          <p:cNvPr id="6" name="TextBox 5">
            <a:extLst>
              <a:ext uri="{FF2B5EF4-FFF2-40B4-BE49-F238E27FC236}">
                <a16:creationId xmlns:a16="http://schemas.microsoft.com/office/drawing/2014/main" id="{E8F66C9E-69AA-4E4B-9890-E5C4CAD32793}"/>
              </a:ext>
            </a:extLst>
          </p:cNvPr>
          <p:cNvSpPr txBox="1"/>
          <p:nvPr/>
        </p:nvSpPr>
        <p:spPr>
          <a:xfrm>
            <a:off x="170004" y="1856023"/>
            <a:ext cx="3076330" cy="7894469"/>
          </a:xfrm>
          <a:prstGeom prst="rect">
            <a:avLst/>
          </a:prstGeom>
          <a:noFill/>
        </p:spPr>
        <p:txBody>
          <a:bodyPr wrap="square" rtlCol="0">
            <a:spAutoFit/>
          </a:bodyPr>
          <a:lstStyle/>
          <a:p>
            <a:pPr algn="ctr">
              <a:lnSpc>
                <a:spcPct val="150000"/>
              </a:lnSpc>
            </a:pPr>
            <a:r>
              <a:rPr lang="en-US" sz="1600" b="1" dirty="0">
                <a:latin typeface="Times New Roman" panose="02020603050405020304" pitchFamily="18" charset="0"/>
                <a:cs typeface="Times New Roman" panose="02020603050405020304" pitchFamily="18" charset="0"/>
              </a:rPr>
              <a:t>Boston Children Hospital (BCH)  </a:t>
            </a:r>
            <a:r>
              <a:rPr lang="en-US" sz="1400" dirty="0">
                <a:latin typeface="Times New Roman" panose="02020603050405020304" pitchFamily="18" charset="0"/>
                <a:cs typeface="Times New Roman" panose="02020603050405020304" pitchFamily="18" charset="0"/>
              </a:rPr>
              <a:t>(Structure)</a:t>
            </a:r>
          </a:p>
          <a:p>
            <a:pPr marL="285750" indent="-285750">
              <a:lnSpc>
                <a:spcPct val="150000"/>
              </a:lnSpc>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President &amp; Chief Executive Officer</a:t>
            </a:r>
          </a:p>
          <a:p>
            <a:pPr marL="285750" indent="-285750">
              <a:lnSpc>
                <a:spcPct val="150000"/>
              </a:lnSpc>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Department of Pediatrics</a:t>
            </a:r>
          </a:p>
          <a:p>
            <a:pPr marL="285750" indent="-285750">
              <a:lnSpc>
                <a:spcPct val="150000"/>
              </a:lnSpc>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Major partnerships &amp; Mergers</a:t>
            </a:r>
          </a:p>
          <a:p>
            <a:pPr marL="285750" indent="-285750">
              <a:lnSpc>
                <a:spcPct val="150000"/>
              </a:lnSpc>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Chief Scientific Officer</a:t>
            </a:r>
          </a:p>
          <a:p>
            <a:pPr marL="285750" indent="-285750">
              <a:lnSpc>
                <a:spcPct val="150000"/>
              </a:lnSpc>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Department of Radiology </a:t>
            </a:r>
          </a:p>
          <a:p>
            <a:pPr marL="285750" indent="-285750">
              <a:lnSpc>
                <a:spcPct val="150000"/>
              </a:lnSpc>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Executive Operations </a:t>
            </a:r>
          </a:p>
          <a:p>
            <a:pPr marL="285750" indent="-285750">
              <a:lnSpc>
                <a:spcPct val="150000"/>
              </a:lnSpc>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Chief Financial Officer </a:t>
            </a:r>
          </a:p>
          <a:p>
            <a:pPr marL="285750" indent="-285750">
              <a:buFont typeface="Wingdings" panose="05000000000000000000" pitchFamily="2" charset="2"/>
              <a:buChar char="§"/>
            </a:pPr>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dirty="0"/>
              <a:t> </a:t>
            </a:r>
          </a:p>
        </p:txBody>
      </p:sp>
      <p:sp>
        <p:nvSpPr>
          <p:cNvPr id="7" name="TextBox 6">
            <a:extLst>
              <a:ext uri="{FF2B5EF4-FFF2-40B4-BE49-F238E27FC236}">
                <a16:creationId xmlns:a16="http://schemas.microsoft.com/office/drawing/2014/main" id="{2BEF8D1A-067D-4C06-88D9-410025749BB0}"/>
              </a:ext>
            </a:extLst>
          </p:cNvPr>
          <p:cNvSpPr txBox="1"/>
          <p:nvPr/>
        </p:nvSpPr>
        <p:spPr>
          <a:xfrm>
            <a:off x="4114800" y="2971800"/>
            <a:ext cx="914400" cy="914400"/>
          </a:xfrm>
          <a:prstGeom prst="rect">
            <a:avLst/>
          </a:prstGeom>
          <a:noFill/>
        </p:spPr>
        <p:txBody>
          <a:bodyPr wrap="square" rtlCol="0">
            <a:spAutoFit/>
          </a:bodyPr>
          <a:lstStyle/>
          <a:p>
            <a:endParaRPr lang="en-US" dirty="0"/>
          </a:p>
        </p:txBody>
      </p:sp>
      <p:sp>
        <p:nvSpPr>
          <p:cNvPr id="10" name="TextBox 9">
            <a:extLst>
              <a:ext uri="{FF2B5EF4-FFF2-40B4-BE49-F238E27FC236}">
                <a16:creationId xmlns:a16="http://schemas.microsoft.com/office/drawing/2014/main" id="{3D912199-37C0-4F3C-9E87-57A0CC13D237}"/>
              </a:ext>
            </a:extLst>
          </p:cNvPr>
          <p:cNvSpPr txBox="1"/>
          <p:nvPr/>
        </p:nvSpPr>
        <p:spPr>
          <a:xfrm>
            <a:off x="5240398" y="1532858"/>
            <a:ext cx="3146609" cy="8217634"/>
          </a:xfrm>
          <a:prstGeom prst="rect">
            <a:avLst/>
          </a:prstGeom>
          <a:noFill/>
        </p:spPr>
        <p:txBody>
          <a:bodyPr wrap="square" rtlCol="0">
            <a:spAutoFit/>
          </a:bodyPr>
          <a:lstStyle/>
          <a:p>
            <a:pPr algn="ctr">
              <a:lnSpc>
                <a:spcPct val="150000"/>
              </a:lnSpc>
            </a:pPr>
            <a:r>
              <a:rPr lang="en-US" sz="1600" b="1" dirty="0">
                <a:latin typeface="Times New Roman" panose="02020603050405020304" pitchFamily="18" charset="0"/>
                <a:cs typeface="Times New Roman" panose="02020603050405020304" pitchFamily="18" charset="0"/>
              </a:rPr>
              <a:t>Boston Medical Center (BMC)</a:t>
            </a:r>
          </a:p>
          <a:p>
            <a:pPr algn="ctr">
              <a:lnSpc>
                <a:spcPct val="150000"/>
              </a:lnSpc>
            </a:pPr>
            <a:r>
              <a:rPr lang="en-US" sz="1600" dirty="0">
                <a:latin typeface="Times New Roman" panose="02020603050405020304" pitchFamily="18" charset="0"/>
                <a:cs typeface="Times New Roman" panose="02020603050405020304" pitchFamily="18" charset="0"/>
              </a:rPr>
              <a:t>( Structure)</a:t>
            </a:r>
          </a:p>
          <a:p>
            <a:pPr marL="285750" indent="-285750">
              <a:lnSpc>
                <a:spcPct val="150000"/>
              </a:lnSpc>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Executive Leaderships</a:t>
            </a:r>
          </a:p>
          <a:p>
            <a:pPr marL="285750" indent="-285750">
              <a:lnSpc>
                <a:spcPct val="150000"/>
              </a:lnSpc>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President &amp; CEO</a:t>
            </a:r>
          </a:p>
          <a:p>
            <a:pPr marL="285750" indent="-285750">
              <a:lnSpc>
                <a:spcPct val="150000"/>
              </a:lnSpc>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Chief Legal Counsel</a:t>
            </a:r>
          </a:p>
          <a:p>
            <a:pPr marL="285750" indent="-285750">
              <a:lnSpc>
                <a:spcPct val="150000"/>
              </a:lnSpc>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Strategy &amp; Chief Operations Officer</a:t>
            </a:r>
          </a:p>
          <a:p>
            <a:pPr marL="285750" indent="-285750">
              <a:lnSpc>
                <a:spcPct val="150000"/>
              </a:lnSpc>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President &amp; CEO of the Boston University Group</a:t>
            </a:r>
          </a:p>
          <a:p>
            <a:pPr marL="285750" indent="-285750">
              <a:lnSpc>
                <a:spcPct val="150000"/>
              </a:lnSpc>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Chief Nursing Officer </a:t>
            </a:r>
          </a:p>
          <a:p>
            <a:pPr marL="285750" indent="-285750">
              <a:lnSpc>
                <a:spcPct val="150000"/>
              </a:lnSpc>
              <a:buFont typeface="Wingdings" panose="05000000000000000000" pitchFamily="2" charset="2"/>
              <a:buChar char="§"/>
            </a:pPr>
            <a:endParaRPr lang="en-US" dirty="0"/>
          </a:p>
          <a:p>
            <a:pPr marL="285750" indent="-285750">
              <a:lnSpc>
                <a:spcPct val="150000"/>
              </a:lnSpc>
              <a:buFont typeface="Wingdings" panose="05000000000000000000" pitchFamily="2" charset="2"/>
              <a:buChar char="§"/>
            </a:pPr>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3" name="TextBox 2">
            <a:extLst>
              <a:ext uri="{FF2B5EF4-FFF2-40B4-BE49-F238E27FC236}">
                <a16:creationId xmlns:a16="http://schemas.microsoft.com/office/drawing/2014/main" id="{194CA184-EC20-4C2A-82FF-1848A9B42D77}"/>
              </a:ext>
            </a:extLst>
          </p:cNvPr>
          <p:cNvSpPr txBox="1"/>
          <p:nvPr/>
        </p:nvSpPr>
        <p:spPr>
          <a:xfrm>
            <a:off x="3246334" y="5246323"/>
            <a:ext cx="5897666" cy="1323439"/>
          </a:xfrm>
          <a:prstGeom prst="rect">
            <a:avLst/>
          </a:prstGeom>
          <a:noFill/>
        </p:spPr>
        <p:txBody>
          <a:bodyPr wrap="square" rtlCol="0">
            <a:spAutoFit/>
          </a:bodyPr>
          <a:lstStyle/>
          <a:p>
            <a:pPr marL="285750" indent="-285750">
              <a:buFont typeface="Wingdings" panose="05000000000000000000" pitchFamily="2" charset="2"/>
              <a:buChar char="v"/>
            </a:pPr>
            <a:r>
              <a:rPr lang="en-US" sz="1600" dirty="0">
                <a:latin typeface="Times New Roman" panose="02020603050405020304" pitchFamily="18" charset="0"/>
                <a:cs typeface="Times New Roman" panose="02020603050405020304" pitchFamily="18" charset="0"/>
              </a:rPr>
              <a:t>Both hospitals have different organizational structures; for example, Boston medical center has board of directors that only is President and CEO of every department. Boston Children's Hospital has a board of trustees that includes all employees for this facility.</a:t>
            </a:r>
          </a:p>
        </p:txBody>
      </p:sp>
      <p:pic>
        <p:nvPicPr>
          <p:cNvPr id="8" name="Audio 7">
            <a:hlinkClick r:id="" action="ppaction://media"/>
            <a:extLst>
              <a:ext uri="{FF2B5EF4-FFF2-40B4-BE49-F238E27FC236}">
                <a16:creationId xmlns:a16="http://schemas.microsoft.com/office/drawing/2014/main" id="{59F2EBB4-2C84-43A8-BFD4-EB3917BA885F}"/>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4118886244"/>
      </p:ext>
    </p:extLst>
  </p:cSld>
  <p:clrMapOvr>
    <a:masterClrMapping/>
  </p:clrMapOvr>
  <mc:AlternateContent xmlns:mc="http://schemas.openxmlformats.org/markup-compatibility/2006" xmlns:p14="http://schemas.microsoft.com/office/powerpoint/2010/main">
    <mc:Choice Requires="p14">
      <p:transition spd="slow" p14:dur="2000" advTm="65950"/>
    </mc:Choice>
    <mc:Fallback xmlns="">
      <p:transition spd="slow" advTm="6595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DD73EA48-5955-4FE2-A2D8-3D808916C483}"/>
              </a:ext>
            </a:extLst>
          </p:cNvPr>
          <p:cNvSpPr>
            <a:spLocks noGrp="1"/>
          </p:cNvSpPr>
          <p:nvPr>
            <p:ph type="title"/>
          </p:nvPr>
        </p:nvSpPr>
        <p:spPr>
          <a:xfrm>
            <a:off x="266762" y="281160"/>
            <a:ext cx="8115238" cy="737897"/>
          </a:xfrm>
        </p:spPr>
        <p:txBody>
          <a:bodyPr vert="horz" lIns="91440" tIns="45720" rIns="91440" bIns="45720" rtlCol="0" anchor="ctr">
            <a:noAutofit/>
            <a:scene3d>
              <a:camera prst="orthographicFront"/>
              <a:lightRig rig="soft" dir="tl">
                <a:rot lat="0" lon="0" rev="0"/>
              </a:lightRig>
            </a:scene3d>
            <a:sp3d contourW="8890">
              <a:contourClr>
                <a:schemeClr val="accent3">
                  <a:shade val="55000"/>
                </a:schemeClr>
              </a:contourClr>
            </a:sp3d>
          </a:bodyPr>
          <a:lstStyle/>
          <a:p>
            <a:r>
              <a:rPr lang="en-US" sz="3200" dirty="0">
                <a:latin typeface="Times New Roman" panose="02020603050405020304" pitchFamily="18" charset="0"/>
                <a:cs typeface="Times New Roman" panose="02020603050405020304" pitchFamily="18" charset="0"/>
              </a:rPr>
              <a:t>LEGAL &amp; REGULATIONS</a:t>
            </a:r>
          </a:p>
        </p:txBody>
      </p:sp>
      <p:sp>
        <p:nvSpPr>
          <p:cNvPr id="2" name="TextBox 1">
            <a:extLst>
              <a:ext uri="{FF2B5EF4-FFF2-40B4-BE49-F238E27FC236}">
                <a16:creationId xmlns:a16="http://schemas.microsoft.com/office/drawing/2014/main" id="{71508D97-5285-449E-923C-82D6C0F697D4}"/>
              </a:ext>
            </a:extLst>
          </p:cNvPr>
          <p:cNvSpPr txBox="1"/>
          <p:nvPr/>
        </p:nvSpPr>
        <p:spPr>
          <a:xfrm>
            <a:off x="362193" y="1010431"/>
            <a:ext cx="3353347" cy="4909036"/>
          </a:xfrm>
          <a:prstGeom prst="rect">
            <a:avLst/>
          </a:prstGeom>
          <a:noFill/>
        </p:spPr>
        <p:txBody>
          <a:bodyPr wrap="square" rtlCol="0">
            <a:spAutoFit/>
          </a:bodyPr>
          <a:lstStyle/>
          <a:p>
            <a:r>
              <a:rPr lang="en-US" b="1" dirty="0">
                <a:latin typeface="Times New Roman" panose="02020603050405020304" pitchFamily="18" charset="0"/>
                <a:cs typeface="Times New Roman" panose="02020603050405020304" pitchFamily="18" charset="0"/>
              </a:rPr>
              <a:t> </a:t>
            </a:r>
            <a:r>
              <a:rPr lang="en-US" sz="1600" b="1" dirty="0">
                <a:latin typeface="Times New Roman" panose="02020603050405020304" pitchFamily="18" charset="0"/>
                <a:cs typeface="Times New Roman" panose="02020603050405020304" pitchFamily="18" charset="0"/>
              </a:rPr>
              <a:t>Boston Children </a:t>
            </a:r>
            <a:r>
              <a:rPr lang="en-US" sz="1600" b="1" i="1" dirty="0">
                <a:latin typeface="Times New Roman" panose="02020603050405020304" pitchFamily="18" charset="0"/>
                <a:cs typeface="Times New Roman" panose="02020603050405020304" pitchFamily="18" charset="0"/>
              </a:rPr>
              <a:t>H</a:t>
            </a:r>
            <a:r>
              <a:rPr lang="en-US" sz="1600" b="1" dirty="0">
                <a:latin typeface="Times New Roman" panose="02020603050405020304" pitchFamily="18" charset="0"/>
                <a:cs typeface="Times New Roman" panose="02020603050405020304" pitchFamily="18" charset="0"/>
              </a:rPr>
              <a:t>ospitals (BCH)</a:t>
            </a:r>
          </a:p>
          <a:p>
            <a:r>
              <a:rPr lang="en-US" dirty="0">
                <a:latin typeface="Times New Roman" panose="02020603050405020304" pitchFamily="18" charset="0"/>
                <a:cs typeface="Times New Roman" panose="02020603050405020304" pitchFamily="18" charset="0"/>
              </a:rPr>
              <a:t> </a:t>
            </a:r>
            <a:r>
              <a:rPr lang="en-US" b="1" dirty="0">
                <a:latin typeface="Times New Roman" panose="02020603050405020304" pitchFamily="18" charset="0"/>
                <a:cs typeface="Times New Roman" panose="02020603050405020304" pitchFamily="18" charset="0"/>
              </a:rPr>
              <a:t>                  </a:t>
            </a:r>
          </a:p>
          <a:p>
            <a:pPr algn="just"/>
            <a:r>
              <a:rPr lang="en-US" sz="1600" dirty="0">
                <a:latin typeface="Times New Roman" panose="02020603050405020304" pitchFamily="18" charset="0"/>
                <a:cs typeface="Times New Roman" panose="02020603050405020304" pitchFamily="18" charset="0"/>
              </a:rPr>
              <a:t>                LEGAL :                                                                                       </a:t>
            </a:r>
          </a:p>
          <a:p>
            <a:pPr marL="285750" indent="-285750" algn="just">
              <a:lnSpc>
                <a:spcPct val="150000"/>
              </a:lnSpc>
              <a:buFont typeface="Wingdings" panose="05000000000000000000" pitchFamily="2" charset="2"/>
              <a:buChar char="§"/>
            </a:pPr>
            <a:r>
              <a:rPr lang="en-US" sz="1400" dirty="0">
                <a:latin typeface="Times New Roman" panose="02020603050405020304" pitchFamily="18" charset="0"/>
                <a:cs typeface="Times New Roman" panose="02020603050405020304" pitchFamily="18" charset="0"/>
              </a:rPr>
              <a:t>Compliance Manual</a:t>
            </a:r>
          </a:p>
          <a:p>
            <a:pPr marL="285750" indent="-285750" algn="just">
              <a:lnSpc>
                <a:spcPct val="150000"/>
              </a:lnSpc>
              <a:buFont typeface="Wingdings" panose="05000000000000000000" pitchFamily="2" charset="2"/>
              <a:buChar char="§"/>
            </a:pPr>
            <a:r>
              <a:rPr lang="en-US" sz="1400" dirty="0">
                <a:latin typeface="Times New Roman" panose="02020603050405020304" pitchFamily="18" charset="0"/>
                <a:cs typeface="Times New Roman" panose="02020603050405020304" pitchFamily="18" charset="0"/>
              </a:rPr>
              <a:t>Patient and Family Rights</a:t>
            </a:r>
          </a:p>
          <a:p>
            <a:pPr marL="285750" indent="-285750" algn="just">
              <a:lnSpc>
                <a:spcPct val="150000"/>
              </a:lnSpc>
              <a:buFont typeface="Wingdings" panose="05000000000000000000" pitchFamily="2" charset="2"/>
              <a:buChar char="§"/>
            </a:pPr>
            <a:r>
              <a:rPr lang="en-US" sz="1400" dirty="0">
                <a:latin typeface="Times New Roman" panose="02020603050405020304" pitchFamily="18" charset="0"/>
                <a:cs typeface="Times New Roman" panose="02020603050405020304" pitchFamily="18" charset="0"/>
              </a:rPr>
              <a:t>Research Misconduct Policy</a:t>
            </a:r>
          </a:p>
          <a:p>
            <a:pPr algn="just"/>
            <a:r>
              <a:rPr lang="en-US" sz="1600" dirty="0">
                <a:latin typeface="Times New Roman" panose="02020603050405020304" pitchFamily="18" charset="0"/>
                <a:cs typeface="Times New Roman" panose="02020603050405020304" pitchFamily="18" charset="0"/>
              </a:rPr>
              <a:t>    </a:t>
            </a:r>
          </a:p>
          <a:p>
            <a:pPr algn="just"/>
            <a:r>
              <a:rPr lang="en-US" sz="1600" dirty="0">
                <a:latin typeface="Times New Roman" panose="02020603050405020304" pitchFamily="18" charset="0"/>
                <a:cs typeface="Times New Roman" panose="02020603050405020304" pitchFamily="18" charset="0"/>
              </a:rPr>
              <a:t>             Regulations:</a:t>
            </a:r>
          </a:p>
          <a:p>
            <a:pPr marL="285750" indent="-285750" algn="just">
              <a:lnSpc>
                <a:spcPct val="150000"/>
              </a:lnSpc>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Food and drug administration</a:t>
            </a:r>
          </a:p>
          <a:p>
            <a:pPr marL="285750" indent="-285750" algn="just">
              <a:lnSpc>
                <a:spcPct val="150000"/>
              </a:lnSpc>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Commonwealth of Massachusetts</a:t>
            </a:r>
          </a:p>
          <a:p>
            <a:pPr marL="285750" indent="-285750">
              <a:lnSpc>
                <a:spcPct val="150000"/>
              </a:lnSpc>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Regulatory Submissions and Maintenance</a:t>
            </a:r>
          </a:p>
          <a:p>
            <a:pPr marL="285750" indent="-285750" algn="just">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a:p>
            <a:endParaRPr lang="en-US" dirty="0"/>
          </a:p>
          <a:p>
            <a:endParaRPr lang="en-US" dirty="0"/>
          </a:p>
          <a:p>
            <a:r>
              <a:rPr lang="en-US" dirty="0"/>
              <a:t>   </a:t>
            </a:r>
          </a:p>
        </p:txBody>
      </p:sp>
      <p:sp>
        <p:nvSpPr>
          <p:cNvPr id="5" name="TextBox 4">
            <a:extLst>
              <a:ext uri="{FF2B5EF4-FFF2-40B4-BE49-F238E27FC236}">
                <a16:creationId xmlns:a16="http://schemas.microsoft.com/office/drawing/2014/main" id="{F8FFA79F-F835-47A5-8B7F-90778BD92BB1}"/>
              </a:ext>
            </a:extLst>
          </p:cNvPr>
          <p:cNvSpPr txBox="1"/>
          <p:nvPr/>
        </p:nvSpPr>
        <p:spPr>
          <a:xfrm>
            <a:off x="4551639" y="1141289"/>
            <a:ext cx="4230168" cy="5047536"/>
          </a:xfrm>
          <a:prstGeom prst="rect">
            <a:avLst/>
          </a:prstGeom>
          <a:noFill/>
        </p:spPr>
        <p:txBody>
          <a:bodyPr wrap="square" rtlCol="0">
            <a:spAutoFit/>
          </a:bodyPr>
          <a:lstStyle/>
          <a:p>
            <a:pPr algn="ctr"/>
            <a:r>
              <a:rPr lang="en-US" dirty="0">
                <a:latin typeface="Times New Roman" panose="02020603050405020304" pitchFamily="18" charset="0"/>
                <a:cs typeface="Times New Roman" panose="02020603050405020304" pitchFamily="18" charset="0"/>
              </a:rPr>
              <a:t> </a:t>
            </a:r>
            <a:r>
              <a:rPr lang="en-US" sz="1600" b="1" dirty="0">
                <a:latin typeface="Times New Roman" panose="02020603050405020304" pitchFamily="18" charset="0"/>
                <a:cs typeface="Times New Roman" panose="02020603050405020304" pitchFamily="18" charset="0"/>
              </a:rPr>
              <a:t>Boston Medical Center (BMC)</a:t>
            </a:r>
          </a:p>
          <a:p>
            <a:pPr algn="ctr"/>
            <a:r>
              <a:rPr lang="en-US" sz="1600" dirty="0">
                <a:latin typeface="Times New Roman" panose="02020603050405020304" pitchFamily="18" charset="0"/>
                <a:cs typeface="Times New Roman" panose="02020603050405020304" pitchFamily="18" charset="0"/>
              </a:rPr>
              <a:t>            LEGAL:</a:t>
            </a:r>
          </a:p>
          <a:p>
            <a:pPr marL="285750" indent="-285750">
              <a:lnSpc>
                <a:spcPct val="150000"/>
              </a:lnSpc>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Medical-Legal Partnership | Boston</a:t>
            </a:r>
          </a:p>
          <a:p>
            <a:pPr marL="285750" indent="-285750">
              <a:lnSpc>
                <a:spcPct val="150000"/>
              </a:lnSpc>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a:p>
            <a:pPr marL="285750" indent="-285750">
              <a:lnSpc>
                <a:spcPct val="150000"/>
              </a:lnSpc>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 Patient Confidentiality and Medical Record</a:t>
            </a:r>
          </a:p>
          <a:p>
            <a:pPr marL="285750" indent="-285750">
              <a:lnSpc>
                <a:spcPct val="150000"/>
              </a:lnSpc>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National Center for Medical-Legal Partnership </a:t>
            </a:r>
          </a:p>
          <a:p>
            <a:pPr algn="ctr"/>
            <a:r>
              <a:rPr lang="en-US" sz="1600" dirty="0">
                <a:latin typeface="Times New Roman" panose="02020603050405020304" pitchFamily="18" charset="0"/>
                <a:cs typeface="Times New Roman" panose="02020603050405020304" pitchFamily="18" charset="0"/>
              </a:rPr>
              <a:t>Regulations:</a:t>
            </a:r>
          </a:p>
          <a:p>
            <a:pPr marL="285750" indent="-285750">
              <a:lnSpc>
                <a:spcPct val="150000"/>
              </a:lnSpc>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Massachusetts Department of Public Health (MDPH)</a:t>
            </a:r>
          </a:p>
          <a:p>
            <a:pPr marL="285750" indent="-285750">
              <a:lnSpc>
                <a:spcPct val="150000"/>
              </a:lnSpc>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Center for Medicare and Medicaid Services</a:t>
            </a:r>
          </a:p>
          <a:p>
            <a:pPr marL="285750" indent="-285750">
              <a:lnSpc>
                <a:spcPct val="150000"/>
              </a:lnSpc>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Comprehensive Stroke Certification (CSC) Joint Commission</a:t>
            </a:r>
          </a:p>
          <a:p>
            <a:pPr marL="285750" indent="-285750">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a:p>
            <a:pPr algn="ctr"/>
            <a:endParaRPr lang="en-US" sz="1600" dirty="0">
              <a:latin typeface="Times New Roman" panose="02020603050405020304" pitchFamily="18" charset="0"/>
              <a:cs typeface="Times New Roman" panose="02020603050405020304" pitchFamily="18" charset="0"/>
            </a:endParaRPr>
          </a:p>
        </p:txBody>
      </p:sp>
      <p:pic>
        <p:nvPicPr>
          <p:cNvPr id="15" name="Picture 14" descr="A picture containing shape&#10;&#10;Description automatically generated">
            <a:extLst>
              <a:ext uri="{FF2B5EF4-FFF2-40B4-BE49-F238E27FC236}">
                <a16:creationId xmlns:a16="http://schemas.microsoft.com/office/drawing/2014/main" id="{021E97A9-4ADD-4C2B-A3CE-25FA7B5B6CB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64444" y="4756447"/>
            <a:ext cx="1740315" cy="1949153"/>
          </a:xfrm>
          <a:prstGeom prst="rect">
            <a:avLst/>
          </a:prstGeom>
        </p:spPr>
      </p:pic>
      <p:pic>
        <p:nvPicPr>
          <p:cNvPr id="21" name="Picture 20" descr="Diagram&#10;&#10;Description automatically generated">
            <a:extLst>
              <a:ext uri="{FF2B5EF4-FFF2-40B4-BE49-F238E27FC236}">
                <a16:creationId xmlns:a16="http://schemas.microsoft.com/office/drawing/2014/main" id="{C2CA6D2A-E5F7-4C1B-B7BF-856CD4B83FE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2400" y="5062013"/>
            <a:ext cx="2215434" cy="1571112"/>
          </a:xfrm>
          <a:prstGeom prst="rect">
            <a:avLst/>
          </a:prstGeom>
        </p:spPr>
      </p:pic>
      <p:pic>
        <p:nvPicPr>
          <p:cNvPr id="4" name="Audio 3">
            <a:hlinkClick r:id="" action="ppaction://media"/>
            <a:extLst>
              <a:ext uri="{FF2B5EF4-FFF2-40B4-BE49-F238E27FC236}">
                <a16:creationId xmlns:a16="http://schemas.microsoft.com/office/drawing/2014/main" id="{00B136EF-E023-4929-9791-09875409124A}"/>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827408405"/>
      </p:ext>
    </p:extLst>
  </p:cSld>
  <p:clrMapOvr>
    <a:masterClrMapping/>
  </p:clrMapOvr>
  <mc:AlternateContent xmlns:mc="http://schemas.openxmlformats.org/markup-compatibility/2006" xmlns:p14="http://schemas.microsoft.com/office/powerpoint/2010/main">
    <mc:Choice Requires="p14">
      <p:transition spd="slow" p14:dur="2000" advTm="26506"/>
    </mc:Choice>
    <mc:Fallback xmlns="">
      <p:transition spd="slow" advTm="2650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1">
            <a:extLst>
              <a:ext uri="{FF2B5EF4-FFF2-40B4-BE49-F238E27FC236}">
                <a16:creationId xmlns:a16="http://schemas.microsoft.com/office/drawing/2014/main" id="{35D65504-99E1-42D6-99F8-2D5B1E1E13F2}"/>
              </a:ext>
            </a:extLst>
          </p:cNvPr>
          <p:cNvSpPr>
            <a:spLocks noGrp="1"/>
          </p:cNvSpPr>
          <p:nvPr>
            <p:ph type="body" idx="1"/>
          </p:nvPr>
        </p:nvSpPr>
        <p:spPr>
          <a:xfrm>
            <a:off x="233364" y="782296"/>
            <a:ext cx="4040188" cy="639762"/>
          </a:xfrm>
        </p:spPr>
        <p:txBody>
          <a:bodyPr vert="horz" lIns="91440" tIns="45720" rIns="91440" bIns="45720" rtlCol="0" anchor="b">
            <a:normAutofit/>
          </a:bodyPr>
          <a:lstStyle/>
          <a:p>
            <a:pPr algn="ctr"/>
            <a:r>
              <a:rPr lang="en-US" sz="1700" dirty="0">
                <a:latin typeface="Times New Roman" panose="02020603050405020304" pitchFamily="18" charset="0"/>
                <a:cs typeface="Times New Roman" panose="02020603050405020304" pitchFamily="18" charset="0"/>
              </a:rPr>
              <a:t>Boston Children’s Hospital (BCH</a:t>
            </a:r>
            <a:r>
              <a:rPr lang="en-US" dirty="0">
                <a:cs typeface="Calibri"/>
              </a:rPr>
              <a:t>)</a:t>
            </a:r>
          </a:p>
        </p:txBody>
      </p:sp>
      <p:sp>
        <p:nvSpPr>
          <p:cNvPr id="3" name="Content Placeholder 2">
            <a:extLst>
              <a:ext uri="{FF2B5EF4-FFF2-40B4-BE49-F238E27FC236}">
                <a16:creationId xmlns:a16="http://schemas.microsoft.com/office/drawing/2014/main" id="{72329C56-C5D8-48EC-9326-1F9E492BFCCD}"/>
              </a:ext>
            </a:extLst>
          </p:cNvPr>
          <p:cNvSpPr>
            <a:spLocks noGrp="1"/>
          </p:cNvSpPr>
          <p:nvPr>
            <p:ph sz="half" idx="2"/>
          </p:nvPr>
        </p:nvSpPr>
        <p:spPr>
          <a:xfrm>
            <a:off x="457200" y="1458170"/>
            <a:ext cx="4040188" cy="3951288"/>
          </a:xfrm>
        </p:spPr>
        <p:txBody>
          <a:bodyPr vert="horz" lIns="91440" tIns="45720" rIns="91440" bIns="45720" rtlCol="0" anchor="t">
            <a:normAutofit fontScale="92500" lnSpcReduction="10000"/>
          </a:bodyPr>
          <a:lstStyle/>
          <a:p>
            <a:pPr>
              <a:lnSpc>
                <a:spcPct val="160000"/>
              </a:lnSpc>
              <a:buFontTx/>
              <a:buChar char="-"/>
            </a:pPr>
            <a:r>
              <a:rPr lang="en-US" sz="2000" dirty="0">
                <a:latin typeface="Times New Roman" panose="02020603050405020304" pitchFamily="18" charset="0"/>
                <a:cs typeface="Times New Roman" panose="02020603050405020304" pitchFamily="18" charset="0"/>
              </a:rPr>
              <a:t>Case Coordination</a:t>
            </a:r>
          </a:p>
          <a:p>
            <a:pPr>
              <a:lnSpc>
                <a:spcPct val="160000"/>
              </a:lnSpc>
              <a:buFontTx/>
              <a:buChar char="-"/>
            </a:pPr>
            <a:r>
              <a:rPr lang="en-US" sz="2000" dirty="0">
                <a:latin typeface="Times New Roman" panose="02020603050405020304" pitchFamily="18" charset="0"/>
                <a:cs typeface="Times New Roman" panose="02020603050405020304" pitchFamily="18" charset="0"/>
              </a:rPr>
              <a:t>Medical Team</a:t>
            </a:r>
          </a:p>
          <a:p>
            <a:pPr>
              <a:lnSpc>
                <a:spcPct val="160000"/>
              </a:lnSpc>
              <a:buFontTx/>
              <a:buChar char="-"/>
            </a:pPr>
            <a:r>
              <a:rPr lang="en-US" sz="2000" dirty="0">
                <a:latin typeface="Times New Roman" panose="02020603050405020304" pitchFamily="18" charset="0"/>
                <a:cs typeface="Times New Roman" panose="02020603050405020304" pitchFamily="18" charset="0"/>
              </a:rPr>
              <a:t> Hale Family Center For Families</a:t>
            </a:r>
          </a:p>
          <a:p>
            <a:pPr>
              <a:lnSpc>
                <a:spcPct val="160000"/>
              </a:lnSpc>
              <a:buFontTx/>
              <a:buChar char="-"/>
            </a:pPr>
            <a:r>
              <a:rPr lang="en-US" sz="2000" dirty="0">
                <a:latin typeface="Times New Roman" panose="02020603050405020304" pitchFamily="18" charset="0"/>
                <a:cs typeface="Times New Roman" panose="02020603050405020304" pitchFamily="18" charset="0"/>
              </a:rPr>
              <a:t>Interpretive Services</a:t>
            </a:r>
          </a:p>
          <a:p>
            <a:pPr>
              <a:lnSpc>
                <a:spcPct val="160000"/>
              </a:lnSpc>
              <a:buFontTx/>
              <a:buChar char="-"/>
            </a:pPr>
            <a:r>
              <a:rPr lang="en-US" sz="2000" dirty="0">
                <a:latin typeface="Times New Roman" panose="02020603050405020304" pitchFamily="18" charset="0"/>
                <a:cs typeface="Times New Roman" panose="02020603050405020304" pitchFamily="18" charset="0"/>
              </a:rPr>
              <a:t>Remote Second Opinions</a:t>
            </a:r>
          </a:p>
          <a:p>
            <a:pPr>
              <a:lnSpc>
                <a:spcPct val="160000"/>
              </a:lnSpc>
              <a:buFontTx/>
              <a:buChar char="-"/>
            </a:pPr>
            <a:r>
              <a:rPr lang="en-US" sz="2000" dirty="0">
                <a:latin typeface="Times New Roman" panose="02020603050405020304" pitchFamily="18" charset="0"/>
                <a:cs typeface="Times New Roman" panose="02020603050405020304" pitchFamily="18" charset="0"/>
              </a:rPr>
              <a:t>Telehealth </a:t>
            </a:r>
          </a:p>
          <a:p>
            <a:pPr marL="0" indent="0">
              <a:buNone/>
            </a:pPr>
            <a:endParaRPr lang="en-US" dirty="0">
              <a:cs typeface="Calibri"/>
            </a:endParaRPr>
          </a:p>
        </p:txBody>
      </p:sp>
      <p:sp>
        <p:nvSpPr>
          <p:cNvPr id="10" name="Text Placeholder 3">
            <a:extLst>
              <a:ext uri="{FF2B5EF4-FFF2-40B4-BE49-F238E27FC236}">
                <a16:creationId xmlns:a16="http://schemas.microsoft.com/office/drawing/2014/main" id="{135A5165-9EA0-404B-A8B6-78599566AFD6}"/>
              </a:ext>
            </a:extLst>
          </p:cNvPr>
          <p:cNvSpPr>
            <a:spLocks noGrp="1"/>
          </p:cNvSpPr>
          <p:nvPr>
            <p:ph type="body" sz="quarter" idx="3"/>
          </p:nvPr>
        </p:nvSpPr>
        <p:spPr>
          <a:xfrm>
            <a:off x="4719637" y="771436"/>
            <a:ext cx="4041775" cy="639762"/>
          </a:xfrm>
        </p:spPr>
        <p:txBody>
          <a:bodyPr vert="horz" lIns="91440" tIns="45720" rIns="91440" bIns="45720" rtlCol="0" anchor="b">
            <a:normAutofit/>
          </a:bodyPr>
          <a:lstStyle/>
          <a:p>
            <a:pPr algn="ctr">
              <a:buSzPct val="90000"/>
              <a:buFont typeface="Calibri"/>
            </a:pPr>
            <a:r>
              <a:rPr lang="en-US" dirty="0">
                <a:cs typeface="Calibri"/>
              </a:rPr>
              <a:t>Boston Medical Center (BMC)</a:t>
            </a:r>
          </a:p>
        </p:txBody>
      </p:sp>
      <p:sp>
        <p:nvSpPr>
          <p:cNvPr id="12" name="Content Placeholder 4">
            <a:extLst>
              <a:ext uri="{FF2B5EF4-FFF2-40B4-BE49-F238E27FC236}">
                <a16:creationId xmlns:a16="http://schemas.microsoft.com/office/drawing/2014/main" id="{CFB0C0B3-76F6-4D02-8824-0EFB503DEE9D}"/>
              </a:ext>
            </a:extLst>
          </p:cNvPr>
          <p:cNvSpPr>
            <a:spLocks noGrp="1"/>
          </p:cNvSpPr>
          <p:nvPr>
            <p:ph sz="quarter" idx="4"/>
          </p:nvPr>
        </p:nvSpPr>
        <p:spPr>
          <a:xfrm>
            <a:off x="4645025" y="1458170"/>
            <a:ext cx="4041775" cy="3951288"/>
          </a:xfrm>
        </p:spPr>
        <p:txBody>
          <a:bodyPr vert="horz" lIns="91440" tIns="45720" rIns="91440" bIns="45720" rtlCol="0" anchor="t">
            <a:normAutofit fontScale="92500" lnSpcReduction="10000"/>
          </a:bodyPr>
          <a:lstStyle/>
          <a:p>
            <a:pPr lvl="1">
              <a:lnSpc>
                <a:spcPct val="110000"/>
              </a:lnSpc>
            </a:pPr>
            <a:r>
              <a:rPr lang="en-US" sz="1900" dirty="0">
                <a:latin typeface="Times New Roman" panose="02020603050405020304" pitchFamily="18" charset="0"/>
                <a:cs typeface="Times New Roman" panose="02020603050405020304" pitchFamily="18" charset="0"/>
              </a:rPr>
              <a:t>Birth Certificate Office</a:t>
            </a:r>
          </a:p>
          <a:p>
            <a:pPr lvl="1">
              <a:lnSpc>
                <a:spcPct val="110000"/>
              </a:lnSpc>
            </a:pPr>
            <a:r>
              <a:rPr lang="en-US" sz="1900" dirty="0">
                <a:latin typeface="Times New Roman" panose="02020603050405020304" pitchFamily="18" charset="0"/>
                <a:cs typeface="Times New Roman" panose="02020603050405020304" pitchFamily="18" charset="0"/>
              </a:rPr>
              <a:t>Blood Drawn</a:t>
            </a:r>
          </a:p>
          <a:p>
            <a:pPr lvl="1">
              <a:lnSpc>
                <a:spcPct val="110000"/>
              </a:lnSpc>
            </a:pPr>
            <a:r>
              <a:rPr lang="en-US" sz="1900" dirty="0">
                <a:latin typeface="Times New Roman" panose="02020603050405020304" pitchFamily="18" charset="0"/>
                <a:cs typeface="Times New Roman" panose="02020603050405020304" pitchFamily="18" charset="0"/>
              </a:rPr>
              <a:t>Interpreter Services</a:t>
            </a:r>
          </a:p>
          <a:p>
            <a:pPr lvl="1">
              <a:lnSpc>
                <a:spcPct val="110000"/>
              </a:lnSpc>
            </a:pPr>
            <a:r>
              <a:rPr lang="en-US" sz="1900" dirty="0">
                <a:latin typeface="Times New Roman" panose="02020603050405020304" pitchFamily="18" charset="0"/>
                <a:cs typeface="Times New Roman" panose="02020603050405020304" pitchFamily="18" charset="0"/>
              </a:rPr>
              <a:t>Medical Legal Partnerships</a:t>
            </a:r>
          </a:p>
          <a:p>
            <a:pPr lvl="1">
              <a:lnSpc>
                <a:spcPct val="110000"/>
              </a:lnSpc>
            </a:pPr>
            <a:r>
              <a:rPr lang="en-US" sz="1900" dirty="0">
                <a:latin typeface="Times New Roman" panose="02020603050405020304" pitchFamily="18" charset="0"/>
                <a:cs typeface="Times New Roman" panose="02020603050405020304" pitchFamily="18" charset="0"/>
              </a:rPr>
              <a:t>Medical Records</a:t>
            </a:r>
          </a:p>
          <a:p>
            <a:pPr lvl="1">
              <a:lnSpc>
                <a:spcPct val="110000"/>
              </a:lnSpc>
            </a:pPr>
            <a:r>
              <a:rPr lang="en-US" sz="1900" dirty="0">
                <a:latin typeface="Times New Roman" panose="02020603050405020304" pitchFamily="18" charset="0"/>
                <a:cs typeface="Times New Roman" panose="02020603050405020304" pitchFamily="18" charset="0"/>
              </a:rPr>
              <a:t>MyChart</a:t>
            </a:r>
          </a:p>
          <a:p>
            <a:pPr lvl="1">
              <a:lnSpc>
                <a:spcPct val="110000"/>
              </a:lnSpc>
            </a:pPr>
            <a:r>
              <a:rPr lang="en-US" sz="1900" dirty="0">
                <a:latin typeface="Times New Roman" panose="02020603050405020304" pitchFamily="18" charset="0"/>
                <a:cs typeface="Times New Roman" panose="02020603050405020304" pitchFamily="18" charset="0"/>
              </a:rPr>
              <a:t>Patient Family Advisory Council</a:t>
            </a:r>
          </a:p>
          <a:p>
            <a:pPr lvl="1">
              <a:lnSpc>
                <a:spcPct val="110000"/>
              </a:lnSpc>
            </a:pPr>
            <a:r>
              <a:rPr lang="en-US" sz="1900" dirty="0">
                <a:latin typeface="Times New Roman" panose="02020603050405020304" pitchFamily="18" charset="0"/>
                <a:cs typeface="Times New Roman" panose="02020603050405020304" pitchFamily="18" charset="0"/>
              </a:rPr>
              <a:t>Patient Financial Services</a:t>
            </a:r>
          </a:p>
          <a:p>
            <a:pPr lvl="1">
              <a:lnSpc>
                <a:spcPct val="110000"/>
              </a:lnSpc>
            </a:pPr>
            <a:r>
              <a:rPr lang="en-US" sz="1900" dirty="0">
                <a:latin typeface="Times New Roman" panose="02020603050405020304" pitchFamily="18" charset="0"/>
                <a:cs typeface="Times New Roman" panose="02020603050405020304" pitchFamily="18" charset="0"/>
              </a:rPr>
              <a:t>Pharmacy</a:t>
            </a:r>
          </a:p>
          <a:p>
            <a:pPr lvl="1">
              <a:lnSpc>
                <a:spcPct val="110000"/>
              </a:lnSpc>
            </a:pPr>
            <a:r>
              <a:rPr lang="en-US" sz="1900" dirty="0">
                <a:latin typeface="Times New Roman" panose="02020603050405020304" pitchFamily="18" charset="0"/>
                <a:cs typeface="Times New Roman" panose="02020603050405020304" pitchFamily="18" charset="0"/>
              </a:rPr>
              <a:t>Volunteer Services</a:t>
            </a:r>
          </a:p>
          <a:p>
            <a:pPr lvl="1">
              <a:lnSpc>
                <a:spcPct val="110000"/>
              </a:lnSpc>
            </a:pPr>
            <a:r>
              <a:rPr lang="en-US" sz="1900" dirty="0">
                <a:latin typeface="Times New Roman" panose="02020603050405020304" pitchFamily="18" charset="0"/>
                <a:cs typeface="Times New Roman" panose="02020603050405020304" pitchFamily="18" charset="0"/>
              </a:rPr>
              <a:t>WIC</a:t>
            </a:r>
          </a:p>
          <a:p>
            <a:pPr lvl="1"/>
            <a:endParaRPr lang="en-US" dirty="0">
              <a:cs typeface="Calibri"/>
            </a:endParaRPr>
          </a:p>
        </p:txBody>
      </p:sp>
      <p:sp>
        <p:nvSpPr>
          <p:cNvPr id="2" name="Title 1">
            <a:extLst>
              <a:ext uri="{FF2B5EF4-FFF2-40B4-BE49-F238E27FC236}">
                <a16:creationId xmlns:a16="http://schemas.microsoft.com/office/drawing/2014/main" id="{275C4470-CDA3-43A3-95F2-7B1F45B8B137}"/>
              </a:ext>
            </a:extLst>
          </p:cNvPr>
          <p:cNvSpPr>
            <a:spLocks noGrp="1"/>
          </p:cNvSpPr>
          <p:nvPr>
            <p:ph type="title"/>
          </p:nvPr>
        </p:nvSpPr>
        <p:spPr>
          <a:xfrm>
            <a:off x="383768" y="-60459"/>
            <a:ext cx="8229600" cy="1143000"/>
          </a:xfrm>
        </p:spPr>
        <p:txBody>
          <a:bodyPr vert="horz" lIns="91440" tIns="45720" rIns="91440" bIns="45720" rtlCol="0" anchor="ctr">
            <a:normAutofit/>
            <a:scene3d>
              <a:camera prst="orthographicFront"/>
              <a:lightRig rig="soft" dir="tl">
                <a:rot lat="0" lon="0" rev="0"/>
              </a:lightRig>
            </a:scene3d>
            <a:sp3d contourW="8890">
              <a:contourClr>
                <a:schemeClr val="accent3">
                  <a:shade val="55000"/>
                </a:schemeClr>
              </a:contourClr>
            </a:sp3d>
          </a:bodyPr>
          <a:lstStyle/>
          <a:p>
            <a:r>
              <a:rPr lang="en-US" sz="3200" dirty="0">
                <a:latin typeface="Times New Roman" panose="02020603050405020304" pitchFamily="18" charset="0"/>
                <a:cs typeface="Times New Roman" panose="02020603050405020304" pitchFamily="18" charset="0"/>
              </a:rPr>
              <a:t>Services</a:t>
            </a:r>
            <a:r>
              <a:rPr lang="en-US" sz="3200" dirty="0"/>
              <a:t> offered</a:t>
            </a:r>
          </a:p>
        </p:txBody>
      </p:sp>
      <p:sp>
        <p:nvSpPr>
          <p:cNvPr id="7" name="TextBox 6">
            <a:extLst>
              <a:ext uri="{FF2B5EF4-FFF2-40B4-BE49-F238E27FC236}">
                <a16:creationId xmlns:a16="http://schemas.microsoft.com/office/drawing/2014/main" id="{086A2AE1-D5B9-48B4-86B0-61C9A38288EB}"/>
              </a:ext>
            </a:extLst>
          </p:cNvPr>
          <p:cNvSpPr txBox="1"/>
          <p:nvPr/>
        </p:nvSpPr>
        <p:spPr>
          <a:xfrm>
            <a:off x="666286" y="5298393"/>
            <a:ext cx="7662203" cy="1200329"/>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Healthcare consumers desire more significant levels of self-service, access to information, more excellent choices, and real-time interactions. The system is responding with new capabilities and tools to assist consumers, increasing collaboration across the ecosystem and simplifying communications and support</a:t>
            </a:r>
            <a:r>
              <a:rPr lang="en-US" dirty="0"/>
              <a:t>. </a:t>
            </a:r>
          </a:p>
        </p:txBody>
      </p:sp>
      <p:pic>
        <p:nvPicPr>
          <p:cNvPr id="4" name="Audio 3">
            <a:hlinkClick r:id="" action="ppaction://media"/>
            <a:extLst>
              <a:ext uri="{FF2B5EF4-FFF2-40B4-BE49-F238E27FC236}">
                <a16:creationId xmlns:a16="http://schemas.microsoft.com/office/drawing/2014/main" id="{5D47946A-2852-4CCC-9530-46747E9644A3}"/>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4123501451"/>
      </p:ext>
    </p:extLst>
  </p:cSld>
  <p:clrMapOvr>
    <a:masterClrMapping/>
  </p:clrMapOvr>
  <mc:AlternateContent xmlns:mc="http://schemas.openxmlformats.org/markup-compatibility/2006" xmlns:p14="http://schemas.microsoft.com/office/powerpoint/2010/main">
    <mc:Choice Requires="p14">
      <p:transition spd="slow" p14:dur="2000" advTm="31096"/>
    </mc:Choice>
    <mc:Fallback xmlns="">
      <p:transition spd="slow" advTm="3109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1">
            <a:extLst>
              <a:ext uri="{FF2B5EF4-FFF2-40B4-BE49-F238E27FC236}">
                <a16:creationId xmlns:a16="http://schemas.microsoft.com/office/drawing/2014/main" id="{63CB63F9-297E-4DDB-8106-00297F7F1E35}"/>
              </a:ext>
            </a:extLst>
          </p:cNvPr>
          <p:cNvSpPr>
            <a:spLocks noGrp="1"/>
          </p:cNvSpPr>
          <p:nvPr>
            <p:ph type="body" idx="1"/>
          </p:nvPr>
        </p:nvSpPr>
        <p:spPr>
          <a:xfrm>
            <a:off x="457200" y="1115121"/>
            <a:ext cx="4040188" cy="639762"/>
          </a:xfrm>
        </p:spPr>
        <p:txBody>
          <a:bodyPr vert="horz" lIns="91440" tIns="45720" rIns="91440" bIns="45720" rtlCol="0" anchor="b">
            <a:normAutofit fontScale="92500" lnSpcReduction="20000"/>
          </a:bodyPr>
          <a:lstStyle/>
          <a:p>
            <a:pPr algn="ctr"/>
            <a:r>
              <a:rPr lang="en-US" dirty="0">
                <a:cs typeface="Calibri"/>
              </a:rPr>
              <a:t>Boston </a:t>
            </a:r>
            <a:r>
              <a:rPr lang="en-US" dirty="0">
                <a:latin typeface="Times New Roman" panose="02020603050405020304" pitchFamily="18" charset="0"/>
                <a:cs typeface="Times New Roman" panose="02020603050405020304" pitchFamily="18" charset="0"/>
              </a:rPr>
              <a:t>Children’s</a:t>
            </a:r>
            <a:r>
              <a:rPr lang="en-US" dirty="0">
                <a:cs typeface="Calibri"/>
              </a:rPr>
              <a:t> Hospital (BCH)</a:t>
            </a:r>
          </a:p>
        </p:txBody>
      </p:sp>
      <p:graphicFrame>
        <p:nvGraphicFramePr>
          <p:cNvPr id="4" name="Content Placeholder 3">
            <a:extLst>
              <a:ext uri="{FF2B5EF4-FFF2-40B4-BE49-F238E27FC236}">
                <a16:creationId xmlns:a16="http://schemas.microsoft.com/office/drawing/2014/main" id="{38A712FA-00B1-41C9-9C64-EACD653FD9AB}"/>
              </a:ext>
            </a:extLst>
          </p:cNvPr>
          <p:cNvGraphicFramePr>
            <a:graphicFrameLocks noGrp="1"/>
          </p:cNvGraphicFramePr>
          <p:nvPr>
            <p:ph sz="half" idx="2"/>
            <p:extLst>
              <p:ext uri="{D42A27DB-BD31-4B8C-83A1-F6EECF244321}">
                <p14:modId xmlns:p14="http://schemas.microsoft.com/office/powerpoint/2010/main" val="2831370357"/>
              </p:ext>
            </p:extLst>
          </p:nvPr>
        </p:nvGraphicFramePr>
        <p:xfrm>
          <a:off x="4719637" y="4415115"/>
          <a:ext cx="4040188" cy="1680885"/>
        </p:xfrm>
        <a:graphic>
          <a:graphicData uri="http://schemas.openxmlformats.org/drawingml/2006/table">
            <a:tbl>
              <a:tblPr/>
              <a:tblGrid>
                <a:gridCol w="2020094">
                  <a:extLst>
                    <a:ext uri="{9D8B030D-6E8A-4147-A177-3AD203B41FA5}">
                      <a16:colId xmlns:a16="http://schemas.microsoft.com/office/drawing/2014/main" val="703606162"/>
                    </a:ext>
                  </a:extLst>
                </a:gridCol>
                <a:gridCol w="2020094">
                  <a:extLst>
                    <a:ext uri="{9D8B030D-6E8A-4147-A177-3AD203B41FA5}">
                      <a16:colId xmlns:a16="http://schemas.microsoft.com/office/drawing/2014/main" val="918729821"/>
                    </a:ext>
                  </a:extLst>
                </a:gridCol>
              </a:tblGrid>
              <a:tr h="256373">
                <a:tc>
                  <a:txBody>
                    <a:bodyPr/>
                    <a:lstStyle/>
                    <a:p>
                      <a:r>
                        <a:rPr lang="en-US" sz="1100" b="1" dirty="0">
                          <a:effectLst/>
                          <a:latin typeface="Times New Roman" panose="02020603050405020304" pitchFamily="18" charset="0"/>
                          <a:cs typeface="Times New Roman" panose="02020603050405020304" pitchFamily="18" charset="0"/>
                        </a:rPr>
                        <a:t>BMC</a:t>
                      </a:r>
                      <a:endParaRPr lang="en-US" sz="1100" dirty="0">
                        <a:effectLst/>
                        <a:latin typeface="Times New Roman" panose="02020603050405020304" pitchFamily="18" charset="0"/>
                        <a:cs typeface="Times New Roman" panose="02020603050405020304" pitchFamily="18" charset="0"/>
                      </a:endParaRPr>
                    </a:p>
                  </a:txBody>
                  <a:tcPr marL="55408" marR="55408" marT="27704" marB="27704">
                    <a:lnL w="12700" cap="flat" cmpd="sng" algn="ctr">
                      <a:solidFill>
                        <a:srgbClr val="B03FE3"/>
                      </a:solidFill>
                      <a:prstDash val="solid"/>
                      <a:round/>
                      <a:headEnd type="none" w="med" len="med"/>
                      <a:tailEnd type="none" w="med" len="med"/>
                    </a:lnL>
                    <a:lnR w="12700" cap="flat" cmpd="sng" algn="ctr">
                      <a:solidFill>
                        <a:srgbClr val="B03FE3"/>
                      </a:solidFill>
                      <a:prstDash val="solid"/>
                      <a:round/>
                      <a:headEnd type="none" w="med" len="med"/>
                      <a:tailEnd type="none" w="med" len="med"/>
                    </a:lnR>
                    <a:lnT w="12700" cap="flat" cmpd="sng" algn="ctr">
                      <a:solidFill>
                        <a:srgbClr val="B03FE3"/>
                      </a:solidFill>
                      <a:prstDash val="solid"/>
                      <a:round/>
                      <a:headEnd type="none" w="med" len="med"/>
                      <a:tailEnd type="none" w="med" len="med"/>
                    </a:lnT>
                    <a:lnB w="12700" cap="flat" cmpd="sng" algn="ctr">
                      <a:solidFill>
                        <a:srgbClr val="B03FE3"/>
                      </a:solidFill>
                      <a:prstDash val="solid"/>
                      <a:round/>
                      <a:headEnd type="none" w="med" len="med"/>
                      <a:tailEnd type="none" w="med" len="med"/>
                    </a:lnB>
                    <a:solidFill>
                      <a:srgbClr val="F1F1F1"/>
                    </a:solidFill>
                  </a:tcPr>
                </a:tc>
                <a:tc>
                  <a:txBody>
                    <a:bodyPr/>
                    <a:lstStyle/>
                    <a:p>
                      <a:r>
                        <a:rPr lang="en-US" sz="1100" b="1" dirty="0">
                          <a:effectLst/>
                          <a:latin typeface="Times New Roman" panose="02020603050405020304" pitchFamily="18" charset="0"/>
                          <a:cs typeface="Times New Roman" panose="02020603050405020304" pitchFamily="18" charset="0"/>
                        </a:rPr>
                        <a:t>By the Numbers</a:t>
                      </a:r>
                      <a:endParaRPr lang="en-US" sz="1100" dirty="0">
                        <a:effectLst/>
                        <a:latin typeface="Times New Roman" panose="02020603050405020304" pitchFamily="18" charset="0"/>
                        <a:cs typeface="Times New Roman" panose="02020603050405020304" pitchFamily="18" charset="0"/>
                      </a:endParaRPr>
                    </a:p>
                  </a:txBody>
                  <a:tcPr marL="55408" marR="55408" marT="27704" marB="27704">
                    <a:lnL w="12700" cap="flat" cmpd="sng" algn="ctr">
                      <a:solidFill>
                        <a:srgbClr val="B03FE3"/>
                      </a:solidFill>
                      <a:prstDash val="solid"/>
                      <a:round/>
                      <a:headEnd type="none" w="med" len="med"/>
                      <a:tailEnd type="none" w="med" len="med"/>
                    </a:lnL>
                    <a:lnR w="12700" cap="flat" cmpd="sng" algn="ctr">
                      <a:solidFill>
                        <a:srgbClr val="B03FE3"/>
                      </a:solidFill>
                      <a:prstDash val="solid"/>
                      <a:round/>
                      <a:headEnd type="none" w="med" len="med"/>
                      <a:tailEnd type="none" w="med" len="med"/>
                    </a:lnR>
                    <a:lnT w="12700" cap="flat" cmpd="sng" algn="ctr">
                      <a:solidFill>
                        <a:srgbClr val="B03FE3"/>
                      </a:solidFill>
                      <a:prstDash val="solid"/>
                      <a:round/>
                      <a:headEnd type="none" w="med" len="med"/>
                      <a:tailEnd type="none" w="med" len="med"/>
                    </a:lnT>
                    <a:lnB w="12700" cap="flat" cmpd="sng" algn="ctr">
                      <a:solidFill>
                        <a:srgbClr val="B03FE3"/>
                      </a:solidFill>
                      <a:prstDash val="solid"/>
                      <a:round/>
                      <a:headEnd type="none" w="med" len="med"/>
                      <a:tailEnd type="none" w="med" len="med"/>
                    </a:lnB>
                    <a:solidFill>
                      <a:srgbClr val="F1F1F1"/>
                    </a:solidFill>
                  </a:tcPr>
                </a:tc>
                <a:extLst>
                  <a:ext uri="{0D108BD9-81ED-4DB2-BD59-A6C34878D82A}">
                    <a16:rowId xmlns:a16="http://schemas.microsoft.com/office/drawing/2014/main" val="1644889257"/>
                  </a:ext>
                </a:extLst>
              </a:tr>
              <a:tr h="221633">
                <a:tc>
                  <a:txBody>
                    <a:bodyPr/>
                    <a:lstStyle/>
                    <a:p>
                      <a:r>
                        <a:rPr lang="en-US" sz="1100" dirty="0">
                          <a:effectLst/>
                          <a:latin typeface="Times New Roman" panose="02020603050405020304" pitchFamily="18" charset="0"/>
                          <a:cs typeface="Times New Roman" panose="02020603050405020304" pitchFamily="18" charset="0"/>
                        </a:rPr>
                        <a:t>Beds</a:t>
                      </a:r>
                    </a:p>
                  </a:txBody>
                  <a:tcPr marL="55408" marR="55408" marT="27704" marB="27704">
                    <a:lnL w="12700" cap="flat" cmpd="sng" algn="ctr">
                      <a:solidFill>
                        <a:srgbClr val="B03FE3"/>
                      </a:solidFill>
                      <a:prstDash val="solid"/>
                      <a:round/>
                      <a:headEnd type="none" w="med" len="med"/>
                      <a:tailEnd type="none" w="med" len="med"/>
                    </a:lnL>
                    <a:lnR w="12700" cap="flat" cmpd="sng" algn="ctr">
                      <a:solidFill>
                        <a:srgbClr val="B03FE3"/>
                      </a:solidFill>
                      <a:prstDash val="solid"/>
                      <a:round/>
                      <a:headEnd type="none" w="med" len="med"/>
                      <a:tailEnd type="none" w="med" len="med"/>
                    </a:lnR>
                    <a:lnT w="12700" cap="flat" cmpd="sng" algn="ctr">
                      <a:solidFill>
                        <a:srgbClr val="B03FE3"/>
                      </a:solidFill>
                      <a:prstDash val="solid"/>
                      <a:round/>
                      <a:headEnd type="none" w="med" len="med"/>
                      <a:tailEnd type="none" w="med" len="med"/>
                    </a:lnT>
                    <a:lnB w="12700" cap="flat" cmpd="sng" algn="ctr">
                      <a:solidFill>
                        <a:srgbClr val="B03FE3"/>
                      </a:solidFill>
                      <a:prstDash val="solid"/>
                      <a:round/>
                      <a:headEnd type="none" w="med" len="med"/>
                      <a:tailEnd type="none" w="med" len="med"/>
                    </a:lnB>
                    <a:solidFill>
                      <a:srgbClr val="F1F1F1"/>
                    </a:solidFill>
                  </a:tcPr>
                </a:tc>
                <a:tc>
                  <a:txBody>
                    <a:bodyPr/>
                    <a:lstStyle/>
                    <a:p>
                      <a:r>
                        <a:rPr lang="en-US" sz="1100" dirty="0">
                          <a:effectLst/>
                          <a:latin typeface="Times New Roman" panose="02020603050405020304" pitchFamily="18" charset="0"/>
                          <a:cs typeface="Times New Roman" panose="02020603050405020304" pitchFamily="18" charset="0"/>
                        </a:rPr>
                        <a:t>514</a:t>
                      </a:r>
                    </a:p>
                  </a:txBody>
                  <a:tcPr marL="55408" marR="55408" marT="27704" marB="27704">
                    <a:lnL w="12700" cap="flat" cmpd="sng" algn="ctr">
                      <a:solidFill>
                        <a:srgbClr val="B03FE3"/>
                      </a:solidFill>
                      <a:prstDash val="solid"/>
                      <a:round/>
                      <a:headEnd type="none" w="med" len="med"/>
                      <a:tailEnd type="none" w="med" len="med"/>
                    </a:lnL>
                    <a:lnR w="12700" cap="flat" cmpd="sng" algn="ctr">
                      <a:solidFill>
                        <a:srgbClr val="B03FE3"/>
                      </a:solidFill>
                      <a:prstDash val="solid"/>
                      <a:round/>
                      <a:headEnd type="none" w="med" len="med"/>
                      <a:tailEnd type="none" w="med" len="med"/>
                    </a:lnR>
                    <a:lnT w="12700" cap="flat" cmpd="sng" algn="ctr">
                      <a:solidFill>
                        <a:srgbClr val="B03FE3"/>
                      </a:solidFill>
                      <a:prstDash val="solid"/>
                      <a:round/>
                      <a:headEnd type="none" w="med" len="med"/>
                      <a:tailEnd type="none" w="med" len="med"/>
                    </a:lnT>
                    <a:lnB w="12700" cap="flat" cmpd="sng" algn="ctr">
                      <a:solidFill>
                        <a:srgbClr val="B03FE3"/>
                      </a:solidFill>
                      <a:prstDash val="solid"/>
                      <a:round/>
                      <a:headEnd type="none" w="med" len="med"/>
                      <a:tailEnd type="none" w="med" len="med"/>
                    </a:lnB>
                    <a:solidFill>
                      <a:srgbClr val="F1F1F1"/>
                    </a:solidFill>
                  </a:tcPr>
                </a:tc>
                <a:extLst>
                  <a:ext uri="{0D108BD9-81ED-4DB2-BD59-A6C34878D82A}">
                    <a16:rowId xmlns:a16="http://schemas.microsoft.com/office/drawing/2014/main" val="1552486853"/>
                  </a:ext>
                </a:extLst>
              </a:tr>
              <a:tr h="309272">
                <a:tc>
                  <a:txBody>
                    <a:bodyPr/>
                    <a:lstStyle/>
                    <a:p>
                      <a:r>
                        <a:rPr lang="en-US" sz="1100" dirty="0">
                          <a:effectLst/>
                          <a:latin typeface="Times New Roman" panose="02020603050405020304" pitchFamily="18" charset="0"/>
                          <a:cs typeface="Times New Roman" panose="02020603050405020304" pitchFamily="18" charset="0"/>
                        </a:rPr>
                        <a:t>Outpatient Visits</a:t>
                      </a:r>
                    </a:p>
                  </a:txBody>
                  <a:tcPr marL="55408" marR="55408" marT="27704" marB="27704">
                    <a:lnL w="12700" cap="flat" cmpd="sng" algn="ctr">
                      <a:solidFill>
                        <a:srgbClr val="B03FE3"/>
                      </a:solidFill>
                      <a:prstDash val="solid"/>
                      <a:round/>
                      <a:headEnd type="none" w="med" len="med"/>
                      <a:tailEnd type="none" w="med" len="med"/>
                    </a:lnL>
                    <a:lnR w="12700" cap="flat" cmpd="sng" algn="ctr">
                      <a:solidFill>
                        <a:srgbClr val="B03FE3"/>
                      </a:solidFill>
                      <a:prstDash val="solid"/>
                      <a:round/>
                      <a:headEnd type="none" w="med" len="med"/>
                      <a:tailEnd type="none" w="med" len="med"/>
                    </a:lnR>
                    <a:lnT w="12700" cap="flat" cmpd="sng" algn="ctr">
                      <a:solidFill>
                        <a:srgbClr val="B03FE3"/>
                      </a:solidFill>
                      <a:prstDash val="solid"/>
                      <a:round/>
                      <a:headEnd type="none" w="med" len="med"/>
                      <a:tailEnd type="none" w="med" len="med"/>
                    </a:lnT>
                    <a:lnB w="12700" cap="flat" cmpd="sng" algn="ctr">
                      <a:solidFill>
                        <a:srgbClr val="B03FE3"/>
                      </a:solidFill>
                      <a:prstDash val="solid"/>
                      <a:round/>
                      <a:headEnd type="none" w="med" len="med"/>
                      <a:tailEnd type="none" w="med" len="med"/>
                    </a:lnB>
                    <a:solidFill>
                      <a:srgbClr val="F1F1F1"/>
                    </a:solidFill>
                  </a:tcPr>
                </a:tc>
                <a:tc>
                  <a:txBody>
                    <a:bodyPr/>
                    <a:lstStyle/>
                    <a:p>
                      <a:r>
                        <a:rPr lang="en-US" sz="1100" dirty="0">
                          <a:effectLst/>
                          <a:latin typeface="Times New Roman" panose="02020603050405020304" pitchFamily="18" charset="0"/>
                          <a:cs typeface="Times New Roman" panose="02020603050405020304" pitchFamily="18" charset="0"/>
                        </a:rPr>
                        <a:t>1,330,928</a:t>
                      </a:r>
                    </a:p>
                  </a:txBody>
                  <a:tcPr marL="55408" marR="55408" marT="27704" marB="27704">
                    <a:lnL w="12700" cap="flat" cmpd="sng" algn="ctr">
                      <a:solidFill>
                        <a:srgbClr val="B03FE3"/>
                      </a:solidFill>
                      <a:prstDash val="solid"/>
                      <a:round/>
                      <a:headEnd type="none" w="med" len="med"/>
                      <a:tailEnd type="none" w="med" len="med"/>
                    </a:lnL>
                    <a:lnR w="12700" cap="flat" cmpd="sng" algn="ctr">
                      <a:solidFill>
                        <a:srgbClr val="B03FE3"/>
                      </a:solidFill>
                      <a:prstDash val="solid"/>
                      <a:round/>
                      <a:headEnd type="none" w="med" len="med"/>
                      <a:tailEnd type="none" w="med" len="med"/>
                    </a:lnR>
                    <a:lnT w="12700" cap="flat" cmpd="sng" algn="ctr">
                      <a:solidFill>
                        <a:srgbClr val="B03FE3"/>
                      </a:solidFill>
                      <a:prstDash val="solid"/>
                      <a:round/>
                      <a:headEnd type="none" w="med" len="med"/>
                      <a:tailEnd type="none" w="med" len="med"/>
                    </a:lnT>
                    <a:lnB w="12700" cap="flat" cmpd="sng" algn="ctr">
                      <a:solidFill>
                        <a:srgbClr val="B03FE3"/>
                      </a:solidFill>
                      <a:prstDash val="solid"/>
                      <a:round/>
                      <a:headEnd type="none" w="med" len="med"/>
                      <a:tailEnd type="none" w="med" len="med"/>
                    </a:lnB>
                    <a:solidFill>
                      <a:srgbClr val="F1F1F1"/>
                    </a:solidFill>
                  </a:tcPr>
                </a:tc>
                <a:extLst>
                  <a:ext uri="{0D108BD9-81ED-4DB2-BD59-A6C34878D82A}">
                    <a16:rowId xmlns:a16="http://schemas.microsoft.com/office/drawing/2014/main" val="3028417250"/>
                  </a:ext>
                </a:extLst>
              </a:tr>
              <a:tr h="221633">
                <a:tc>
                  <a:txBody>
                    <a:bodyPr/>
                    <a:lstStyle/>
                    <a:p>
                      <a:r>
                        <a:rPr lang="en-US" sz="1100" dirty="0">
                          <a:effectLst/>
                          <a:latin typeface="Times New Roman" panose="02020603050405020304" pitchFamily="18" charset="0"/>
                          <a:cs typeface="Times New Roman" panose="02020603050405020304" pitchFamily="18" charset="0"/>
                        </a:rPr>
                        <a:t>Inpatient Admissions</a:t>
                      </a:r>
                    </a:p>
                  </a:txBody>
                  <a:tcPr marL="55408" marR="55408" marT="27704" marB="27704">
                    <a:lnL w="12700" cap="flat" cmpd="sng" algn="ctr">
                      <a:solidFill>
                        <a:srgbClr val="B03FE3"/>
                      </a:solidFill>
                      <a:prstDash val="solid"/>
                      <a:round/>
                      <a:headEnd type="none" w="med" len="med"/>
                      <a:tailEnd type="none" w="med" len="med"/>
                    </a:lnL>
                    <a:lnR w="12700" cap="flat" cmpd="sng" algn="ctr">
                      <a:solidFill>
                        <a:srgbClr val="B03FE3"/>
                      </a:solidFill>
                      <a:prstDash val="solid"/>
                      <a:round/>
                      <a:headEnd type="none" w="med" len="med"/>
                      <a:tailEnd type="none" w="med" len="med"/>
                    </a:lnR>
                    <a:lnT w="12700" cap="flat" cmpd="sng" algn="ctr">
                      <a:solidFill>
                        <a:srgbClr val="B03FE3"/>
                      </a:solidFill>
                      <a:prstDash val="solid"/>
                      <a:round/>
                      <a:headEnd type="none" w="med" len="med"/>
                      <a:tailEnd type="none" w="med" len="med"/>
                    </a:lnT>
                    <a:lnB w="12700" cap="flat" cmpd="sng" algn="ctr">
                      <a:solidFill>
                        <a:srgbClr val="B03FE3"/>
                      </a:solidFill>
                      <a:prstDash val="solid"/>
                      <a:round/>
                      <a:headEnd type="none" w="med" len="med"/>
                      <a:tailEnd type="none" w="med" len="med"/>
                    </a:lnB>
                    <a:solidFill>
                      <a:srgbClr val="F1F1F1"/>
                    </a:solidFill>
                  </a:tcPr>
                </a:tc>
                <a:tc>
                  <a:txBody>
                    <a:bodyPr/>
                    <a:lstStyle/>
                    <a:p>
                      <a:r>
                        <a:rPr lang="en-US" sz="1100" dirty="0">
                          <a:effectLst/>
                          <a:latin typeface="Times New Roman" panose="02020603050405020304" pitchFamily="18" charset="0"/>
                          <a:cs typeface="Times New Roman" panose="02020603050405020304" pitchFamily="18" charset="0"/>
                        </a:rPr>
                        <a:t>23,761</a:t>
                      </a:r>
                    </a:p>
                  </a:txBody>
                  <a:tcPr marL="55408" marR="55408" marT="27704" marB="27704">
                    <a:lnL w="12700" cap="flat" cmpd="sng" algn="ctr">
                      <a:solidFill>
                        <a:srgbClr val="B03FE3"/>
                      </a:solidFill>
                      <a:prstDash val="solid"/>
                      <a:round/>
                      <a:headEnd type="none" w="med" len="med"/>
                      <a:tailEnd type="none" w="med" len="med"/>
                    </a:lnL>
                    <a:lnR w="12700" cap="flat" cmpd="sng" algn="ctr">
                      <a:solidFill>
                        <a:srgbClr val="B03FE3"/>
                      </a:solidFill>
                      <a:prstDash val="solid"/>
                      <a:round/>
                      <a:headEnd type="none" w="med" len="med"/>
                      <a:tailEnd type="none" w="med" len="med"/>
                    </a:lnR>
                    <a:lnT w="12700" cap="flat" cmpd="sng" algn="ctr">
                      <a:solidFill>
                        <a:srgbClr val="B03FE3"/>
                      </a:solidFill>
                      <a:prstDash val="solid"/>
                      <a:round/>
                      <a:headEnd type="none" w="med" len="med"/>
                      <a:tailEnd type="none" w="med" len="med"/>
                    </a:lnT>
                    <a:lnB w="12700" cap="flat" cmpd="sng" algn="ctr">
                      <a:solidFill>
                        <a:srgbClr val="B03FE3"/>
                      </a:solidFill>
                      <a:prstDash val="solid"/>
                      <a:round/>
                      <a:headEnd type="none" w="med" len="med"/>
                      <a:tailEnd type="none" w="med" len="med"/>
                    </a:lnB>
                    <a:solidFill>
                      <a:srgbClr val="F1F1F1"/>
                    </a:solidFill>
                  </a:tcPr>
                </a:tc>
                <a:extLst>
                  <a:ext uri="{0D108BD9-81ED-4DB2-BD59-A6C34878D82A}">
                    <a16:rowId xmlns:a16="http://schemas.microsoft.com/office/drawing/2014/main" val="860473557"/>
                  </a:ext>
                </a:extLst>
              </a:tr>
              <a:tr h="221633">
                <a:tc>
                  <a:txBody>
                    <a:bodyPr/>
                    <a:lstStyle/>
                    <a:p>
                      <a:r>
                        <a:rPr lang="en-US" sz="1100" dirty="0">
                          <a:effectLst/>
                          <a:latin typeface="Times New Roman" panose="02020603050405020304" pitchFamily="18" charset="0"/>
                          <a:cs typeface="Times New Roman" panose="02020603050405020304" pitchFamily="18" charset="0"/>
                        </a:rPr>
                        <a:t>Physicians</a:t>
                      </a:r>
                    </a:p>
                  </a:txBody>
                  <a:tcPr marL="55408" marR="55408" marT="27704" marB="27704">
                    <a:lnL w="12700" cap="flat" cmpd="sng" algn="ctr">
                      <a:solidFill>
                        <a:srgbClr val="B03FE3"/>
                      </a:solidFill>
                      <a:prstDash val="solid"/>
                      <a:round/>
                      <a:headEnd type="none" w="med" len="med"/>
                      <a:tailEnd type="none" w="med" len="med"/>
                    </a:lnL>
                    <a:lnR w="12700" cap="flat" cmpd="sng" algn="ctr">
                      <a:solidFill>
                        <a:srgbClr val="B03FE3"/>
                      </a:solidFill>
                      <a:prstDash val="solid"/>
                      <a:round/>
                      <a:headEnd type="none" w="med" len="med"/>
                      <a:tailEnd type="none" w="med" len="med"/>
                    </a:lnR>
                    <a:lnT w="12700" cap="flat" cmpd="sng" algn="ctr">
                      <a:solidFill>
                        <a:srgbClr val="B03FE3"/>
                      </a:solidFill>
                      <a:prstDash val="solid"/>
                      <a:round/>
                      <a:headEnd type="none" w="med" len="med"/>
                      <a:tailEnd type="none" w="med" len="med"/>
                    </a:lnT>
                    <a:lnB w="12700" cap="flat" cmpd="sng" algn="ctr">
                      <a:solidFill>
                        <a:srgbClr val="B03FE3"/>
                      </a:solidFill>
                      <a:prstDash val="solid"/>
                      <a:round/>
                      <a:headEnd type="none" w="med" len="med"/>
                      <a:tailEnd type="none" w="med" len="med"/>
                    </a:lnB>
                    <a:solidFill>
                      <a:srgbClr val="F1F1F1"/>
                    </a:solidFill>
                  </a:tcPr>
                </a:tc>
                <a:tc>
                  <a:txBody>
                    <a:bodyPr/>
                    <a:lstStyle/>
                    <a:p>
                      <a:r>
                        <a:rPr lang="en-US" sz="1100" dirty="0">
                          <a:effectLst/>
                          <a:latin typeface="Times New Roman" panose="02020603050405020304" pitchFamily="18" charset="0"/>
                          <a:cs typeface="Times New Roman" panose="02020603050405020304" pitchFamily="18" charset="0"/>
                        </a:rPr>
                        <a:t>793</a:t>
                      </a:r>
                    </a:p>
                  </a:txBody>
                  <a:tcPr marL="55408" marR="55408" marT="27704" marB="27704">
                    <a:lnL w="12700" cap="flat" cmpd="sng" algn="ctr">
                      <a:solidFill>
                        <a:srgbClr val="B03FE3"/>
                      </a:solidFill>
                      <a:prstDash val="solid"/>
                      <a:round/>
                      <a:headEnd type="none" w="med" len="med"/>
                      <a:tailEnd type="none" w="med" len="med"/>
                    </a:lnL>
                    <a:lnR w="12700" cap="flat" cmpd="sng" algn="ctr">
                      <a:solidFill>
                        <a:srgbClr val="B03FE3"/>
                      </a:solidFill>
                      <a:prstDash val="solid"/>
                      <a:round/>
                      <a:headEnd type="none" w="med" len="med"/>
                      <a:tailEnd type="none" w="med" len="med"/>
                    </a:lnR>
                    <a:lnT w="12700" cap="flat" cmpd="sng" algn="ctr">
                      <a:solidFill>
                        <a:srgbClr val="B03FE3"/>
                      </a:solidFill>
                      <a:prstDash val="solid"/>
                      <a:round/>
                      <a:headEnd type="none" w="med" len="med"/>
                      <a:tailEnd type="none" w="med" len="med"/>
                    </a:lnT>
                    <a:lnB w="12700" cap="flat" cmpd="sng" algn="ctr">
                      <a:solidFill>
                        <a:srgbClr val="B03FE3"/>
                      </a:solidFill>
                      <a:prstDash val="solid"/>
                      <a:round/>
                      <a:headEnd type="none" w="med" len="med"/>
                      <a:tailEnd type="none" w="med" len="med"/>
                    </a:lnB>
                    <a:solidFill>
                      <a:srgbClr val="F1F1F1"/>
                    </a:solidFill>
                  </a:tcPr>
                </a:tc>
                <a:extLst>
                  <a:ext uri="{0D108BD9-81ED-4DB2-BD59-A6C34878D82A}">
                    <a16:rowId xmlns:a16="http://schemas.microsoft.com/office/drawing/2014/main" val="2830251241"/>
                  </a:ext>
                </a:extLst>
              </a:tr>
              <a:tr h="213346">
                <a:tc>
                  <a:txBody>
                    <a:bodyPr/>
                    <a:lstStyle/>
                    <a:p>
                      <a:r>
                        <a:rPr lang="en-US" sz="1100" dirty="0">
                          <a:effectLst/>
                          <a:latin typeface="Times New Roman" panose="02020603050405020304" pitchFamily="18" charset="0"/>
                          <a:cs typeface="Times New Roman" panose="02020603050405020304" pitchFamily="18" charset="0"/>
                        </a:rPr>
                        <a:t>Residents and Fellows</a:t>
                      </a:r>
                    </a:p>
                  </a:txBody>
                  <a:tcPr marL="55408" marR="55408" marT="27704" marB="27704">
                    <a:lnL w="12700" cap="flat" cmpd="sng" algn="ctr">
                      <a:solidFill>
                        <a:srgbClr val="B03FE3"/>
                      </a:solidFill>
                      <a:prstDash val="solid"/>
                      <a:round/>
                      <a:headEnd type="none" w="med" len="med"/>
                      <a:tailEnd type="none" w="med" len="med"/>
                    </a:lnL>
                    <a:lnR w="12700" cap="flat" cmpd="sng" algn="ctr">
                      <a:solidFill>
                        <a:srgbClr val="B03FE3"/>
                      </a:solidFill>
                      <a:prstDash val="solid"/>
                      <a:round/>
                      <a:headEnd type="none" w="med" len="med"/>
                      <a:tailEnd type="none" w="med" len="med"/>
                    </a:lnR>
                    <a:lnT w="12700" cap="flat" cmpd="sng" algn="ctr">
                      <a:solidFill>
                        <a:srgbClr val="B03FE3"/>
                      </a:solidFill>
                      <a:prstDash val="solid"/>
                      <a:round/>
                      <a:headEnd type="none" w="med" len="med"/>
                      <a:tailEnd type="none" w="med" len="med"/>
                    </a:lnT>
                    <a:lnB w="12700" cap="flat" cmpd="sng" algn="ctr">
                      <a:solidFill>
                        <a:srgbClr val="B03FE3"/>
                      </a:solidFill>
                      <a:prstDash val="solid"/>
                      <a:round/>
                      <a:headEnd type="none" w="med" len="med"/>
                      <a:tailEnd type="none" w="med" len="med"/>
                    </a:lnB>
                    <a:solidFill>
                      <a:srgbClr val="F1F1F1"/>
                    </a:solidFill>
                  </a:tcPr>
                </a:tc>
                <a:tc>
                  <a:txBody>
                    <a:bodyPr/>
                    <a:lstStyle/>
                    <a:p>
                      <a:r>
                        <a:rPr lang="en-US" sz="1100" dirty="0">
                          <a:effectLst/>
                          <a:latin typeface="Times New Roman" panose="02020603050405020304" pitchFamily="18" charset="0"/>
                          <a:cs typeface="Times New Roman" panose="02020603050405020304" pitchFamily="18" charset="0"/>
                        </a:rPr>
                        <a:t>727</a:t>
                      </a:r>
                    </a:p>
                  </a:txBody>
                  <a:tcPr marL="55408" marR="55408" marT="27704" marB="27704">
                    <a:lnL w="12700" cap="flat" cmpd="sng" algn="ctr">
                      <a:solidFill>
                        <a:srgbClr val="B03FE3"/>
                      </a:solidFill>
                      <a:prstDash val="solid"/>
                      <a:round/>
                      <a:headEnd type="none" w="med" len="med"/>
                      <a:tailEnd type="none" w="med" len="med"/>
                    </a:lnL>
                    <a:lnR w="12700" cap="flat" cmpd="sng" algn="ctr">
                      <a:solidFill>
                        <a:srgbClr val="B03FE3"/>
                      </a:solidFill>
                      <a:prstDash val="solid"/>
                      <a:round/>
                      <a:headEnd type="none" w="med" len="med"/>
                      <a:tailEnd type="none" w="med" len="med"/>
                    </a:lnR>
                    <a:lnT w="12700" cap="flat" cmpd="sng" algn="ctr">
                      <a:solidFill>
                        <a:srgbClr val="B03FE3"/>
                      </a:solidFill>
                      <a:prstDash val="solid"/>
                      <a:round/>
                      <a:headEnd type="none" w="med" len="med"/>
                      <a:tailEnd type="none" w="med" len="med"/>
                    </a:lnT>
                    <a:lnB w="12700" cap="flat" cmpd="sng" algn="ctr">
                      <a:solidFill>
                        <a:srgbClr val="B03FE3"/>
                      </a:solidFill>
                      <a:prstDash val="solid"/>
                      <a:round/>
                      <a:headEnd type="none" w="med" len="med"/>
                      <a:tailEnd type="none" w="med" len="med"/>
                    </a:lnB>
                    <a:solidFill>
                      <a:srgbClr val="F1F1F1"/>
                    </a:solidFill>
                  </a:tcPr>
                </a:tc>
                <a:extLst>
                  <a:ext uri="{0D108BD9-81ED-4DB2-BD59-A6C34878D82A}">
                    <a16:rowId xmlns:a16="http://schemas.microsoft.com/office/drawing/2014/main" val="667612268"/>
                  </a:ext>
                </a:extLst>
              </a:tr>
              <a:tr h="202528">
                <a:tc>
                  <a:txBody>
                    <a:bodyPr/>
                    <a:lstStyle/>
                    <a:p>
                      <a:r>
                        <a:rPr lang="en-US" sz="1100" dirty="0">
                          <a:effectLst/>
                          <a:latin typeface="Times New Roman" panose="02020603050405020304" pitchFamily="18" charset="0"/>
                          <a:cs typeface="Times New Roman" panose="02020603050405020304" pitchFamily="18" charset="0"/>
                        </a:rPr>
                        <a:t>Full Time Equivalent Employees</a:t>
                      </a:r>
                    </a:p>
                  </a:txBody>
                  <a:tcPr marL="55408" marR="55408" marT="27704" marB="27704">
                    <a:lnL w="12700" cap="flat" cmpd="sng" algn="ctr">
                      <a:solidFill>
                        <a:srgbClr val="B03FE3"/>
                      </a:solidFill>
                      <a:prstDash val="solid"/>
                      <a:round/>
                      <a:headEnd type="none" w="med" len="med"/>
                      <a:tailEnd type="none" w="med" len="med"/>
                    </a:lnL>
                    <a:lnR w="12700" cap="flat" cmpd="sng" algn="ctr">
                      <a:solidFill>
                        <a:srgbClr val="B03FE3"/>
                      </a:solidFill>
                      <a:prstDash val="solid"/>
                      <a:round/>
                      <a:headEnd type="none" w="med" len="med"/>
                      <a:tailEnd type="none" w="med" len="med"/>
                    </a:lnR>
                    <a:lnT w="12700" cap="flat" cmpd="sng" algn="ctr">
                      <a:solidFill>
                        <a:srgbClr val="B03FE3"/>
                      </a:solidFill>
                      <a:prstDash val="solid"/>
                      <a:round/>
                      <a:headEnd type="none" w="med" len="med"/>
                      <a:tailEnd type="none" w="med" len="med"/>
                    </a:lnT>
                    <a:lnB w="12700" cap="flat" cmpd="sng" algn="ctr">
                      <a:solidFill>
                        <a:srgbClr val="B03FE3"/>
                      </a:solidFill>
                      <a:prstDash val="solid"/>
                      <a:round/>
                      <a:headEnd type="none" w="med" len="med"/>
                      <a:tailEnd type="none" w="med" len="med"/>
                    </a:lnB>
                    <a:solidFill>
                      <a:srgbClr val="F1F1F1"/>
                    </a:solidFill>
                  </a:tcPr>
                </a:tc>
                <a:tc>
                  <a:txBody>
                    <a:bodyPr/>
                    <a:lstStyle/>
                    <a:p>
                      <a:r>
                        <a:rPr lang="en-US" sz="1100" dirty="0">
                          <a:effectLst/>
                          <a:latin typeface="Times New Roman" panose="02020603050405020304" pitchFamily="18" charset="0"/>
                          <a:cs typeface="Times New Roman" panose="02020603050405020304" pitchFamily="18" charset="0"/>
                        </a:rPr>
                        <a:t>8,532</a:t>
                      </a:r>
                    </a:p>
                  </a:txBody>
                  <a:tcPr marL="55408" marR="55408" marT="27704" marB="27704">
                    <a:lnL w="12700" cap="flat" cmpd="sng" algn="ctr">
                      <a:solidFill>
                        <a:srgbClr val="B03FE3"/>
                      </a:solidFill>
                      <a:prstDash val="solid"/>
                      <a:round/>
                      <a:headEnd type="none" w="med" len="med"/>
                      <a:tailEnd type="none" w="med" len="med"/>
                    </a:lnL>
                    <a:lnR w="12700" cap="flat" cmpd="sng" algn="ctr">
                      <a:solidFill>
                        <a:srgbClr val="B03FE3"/>
                      </a:solidFill>
                      <a:prstDash val="solid"/>
                      <a:round/>
                      <a:headEnd type="none" w="med" len="med"/>
                      <a:tailEnd type="none" w="med" len="med"/>
                    </a:lnR>
                    <a:lnT w="12700" cap="flat" cmpd="sng" algn="ctr">
                      <a:solidFill>
                        <a:srgbClr val="B03FE3"/>
                      </a:solidFill>
                      <a:prstDash val="solid"/>
                      <a:round/>
                      <a:headEnd type="none" w="med" len="med"/>
                      <a:tailEnd type="none" w="med" len="med"/>
                    </a:lnT>
                    <a:lnB w="12700" cap="flat" cmpd="sng" algn="ctr">
                      <a:solidFill>
                        <a:srgbClr val="B03FE3"/>
                      </a:solidFill>
                      <a:prstDash val="solid"/>
                      <a:round/>
                      <a:headEnd type="none" w="med" len="med"/>
                      <a:tailEnd type="none" w="med" len="med"/>
                    </a:lnB>
                    <a:solidFill>
                      <a:srgbClr val="F1F1F1"/>
                    </a:solidFill>
                  </a:tcPr>
                </a:tc>
                <a:extLst>
                  <a:ext uri="{0D108BD9-81ED-4DB2-BD59-A6C34878D82A}">
                    <a16:rowId xmlns:a16="http://schemas.microsoft.com/office/drawing/2014/main" val="981897004"/>
                  </a:ext>
                </a:extLst>
              </a:tr>
            </a:tbl>
          </a:graphicData>
        </a:graphic>
      </p:graphicFrame>
      <p:sp>
        <p:nvSpPr>
          <p:cNvPr id="10" name="Text Placeholder 3">
            <a:extLst>
              <a:ext uri="{FF2B5EF4-FFF2-40B4-BE49-F238E27FC236}">
                <a16:creationId xmlns:a16="http://schemas.microsoft.com/office/drawing/2014/main" id="{26D3E8AA-6A37-4238-81E2-121249C19D48}"/>
              </a:ext>
            </a:extLst>
          </p:cNvPr>
          <p:cNvSpPr>
            <a:spLocks noGrp="1"/>
          </p:cNvSpPr>
          <p:nvPr>
            <p:ph type="body" sz="quarter" idx="3"/>
          </p:nvPr>
        </p:nvSpPr>
        <p:spPr>
          <a:xfrm>
            <a:off x="4645025" y="1097757"/>
            <a:ext cx="4041775" cy="639762"/>
          </a:xfrm>
        </p:spPr>
        <p:txBody>
          <a:bodyPr vert="horz" lIns="91440" tIns="45720" rIns="91440" bIns="45720" rtlCol="0" anchor="b">
            <a:normAutofit fontScale="92500" lnSpcReduction="20000"/>
          </a:bodyPr>
          <a:lstStyle/>
          <a:p>
            <a:pPr algn="ctr"/>
            <a:r>
              <a:rPr lang="en-US" dirty="0">
                <a:cs typeface="Calibri"/>
              </a:rPr>
              <a:t>Boston Medical Center (BMC)</a:t>
            </a:r>
          </a:p>
        </p:txBody>
      </p:sp>
      <p:sp>
        <p:nvSpPr>
          <p:cNvPr id="12" name="Content Placeholder 4">
            <a:extLst>
              <a:ext uri="{FF2B5EF4-FFF2-40B4-BE49-F238E27FC236}">
                <a16:creationId xmlns:a16="http://schemas.microsoft.com/office/drawing/2014/main" id="{20B17864-B026-43F6-9FFB-8FE59CDA5CEA}"/>
              </a:ext>
            </a:extLst>
          </p:cNvPr>
          <p:cNvSpPr>
            <a:spLocks noGrp="1"/>
          </p:cNvSpPr>
          <p:nvPr>
            <p:ph sz="quarter" idx="4"/>
          </p:nvPr>
        </p:nvSpPr>
        <p:spPr>
          <a:xfrm>
            <a:off x="4361041" y="1884843"/>
            <a:ext cx="4271963" cy="2243404"/>
          </a:xfrm>
        </p:spPr>
        <p:txBody>
          <a:bodyPr vert="horz" lIns="91440" tIns="45720" rIns="91440" bIns="45720" rtlCol="0" anchor="t">
            <a:normAutofit fontScale="32500" lnSpcReduction="20000"/>
          </a:bodyPr>
          <a:lstStyle/>
          <a:p>
            <a:pPr lvl="2">
              <a:buFont typeface="Wingdings" panose="05000000000000000000" pitchFamily="2" charset="2"/>
              <a:buChar char="v"/>
            </a:pPr>
            <a:r>
              <a:rPr lang="en-US" sz="5500" dirty="0">
                <a:latin typeface="Times New Roman" panose="02020603050405020304" pitchFamily="18" charset="0"/>
                <a:cs typeface="Times New Roman" panose="02020603050405020304" pitchFamily="18" charset="0"/>
              </a:rPr>
              <a:t>Fiscal Year 2019</a:t>
            </a:r>
          </a:p>
          <a:p>
            <a:pPr marL="914400" lvl="2" indent="0">
              <a:buNone/>
            </a:pPr>
            <a:r>
              <a:rPr lang="en-US" sz="5500" dirty="0">
                <a:latin typeface="Times New Roman" panose="02020603050405020304" pitchFamily="18" charset="0"/>
                <a:cs typeface="Times New Roman" panose="02020603050405020304" pitchFamily="18" charset="0"/>
              </a:rPr>
              <a:t>As the largest safety-net hospital in New England, we provide accessible care for everyone, whether at our private, not-for-profit, 514-bed, academic medical center located in Boston's historic South End or out in our patients' communities.</a:t>
            </a:r>
          </a:p>
          <a:p>
            <a:pPr marL="914400" lvl="2" indent="0">
              <a:buNone/>
            </a:pPr>
            <a:endParaRPr lang="en-US" dirty="0">
              <a:cs typeface="Calibri"/>
            </a:endParaRPr>
          </a:p>
          <a:p>
            <a:pPr marL="914400" lvl="2" indent="0">
              <a:buNone/>
            </a:pPr>
            <a:endParaRPr lang="en-US" dirty="0">
              <a:cs typeface="Calibri"/>
            </a:endParaRPr>
          </a:p>
        </p:txBody>
      </p:sp>
      <p:sp>
        <p:nvSpPr>
          <p:cNvPr id="2" name="Title 1">
            <a:extLst>
              <a:ext uri="{FF2B5EF4-FFF2-40B4-BE49-F238E27FC236}">
                <a16:creationId xmlns:a16="http://schemas.microsoft.com/office/drawing/2014/main" id="{BDEAC8AA-2D4F-4CE3-8154-117F627E0D30}"/>
              </a:ext>
            </a:extLst>
          </p:cNvPr>
          <p:cNvSpPr>
            <a:spLocks noGrp="1"/>
          </p:cNvSpPr>
          <p:nvPr>
            <p:ph type="title"/>
          </p:nvPr>
        </p:nvSpPr>
        <p:spPr>
          <a:xfrm>
            <a:off x="530225" y="212928"/>
            <a:ext cx="8229600" cy="1143000"/>
          </a:xfrm>
        </p:spPr>
        <p:txBody>
          <a:bodyPr vert="horz" lIns="91440" tIns="45720" rIns="91440" bIns="45720" rtlCol="0" anchor="ctr">
            <a:normAutofit/>
            <a:scene3d>
              <a:camera prst="orthographicFront"/>
              <a:lightRig rig="soft" dir="tl">
                <a:rot lat="0" lon="0" rev="0"/>
              </a:lightRig>
            </a:scene3d>
            <a:sp3d contourW="8890">
              <a:contourClr>
                <a:schemeClr val="accent3">
                  <a:shade val="55000"/>
                </a:schemeClr>
              </a:contourClr>
            </a:sp3d>
          </a:bodyPr>
          <a:lstStyle/>
          <a:p>
            <a:r>
              <a:rPr lang="en-US" dirty="0">
                <a:latin typeface="Times New Roman" panose="02020603050405020304" pitchFamily="18" charset="0"/>
                <a:cs typeface="Times New Roman" panose="02020603050405020304" pitchFamily="18" charset="0"/>
              </a:rPr>
              <a:t>Patient populations</a:t>
            </a:r>
          </a:p>
        </p:txBody>
      </p:sp>
      <p:graphicFrame>
        <p:nvGraphicFramePr>
          <p:cNvPr id="9" name="Content Placeholder 3">
            <a:extLst>
              <a:ext uri="{FF2B5EF4-FFF2-40B4-BE49-F238E27FC236}">
                <a16:creationId xmlns:a16="http://schemas.microsoft.com/office/drawing/2014/main" id="{2811212C-04E4-4F5A-9E54-E0D8E72D43AA}"/>
              </a:ext>
            </a:extLst>
          </p:cNvPr>
          <p:cNvGraphicFramePr>
            <a:graphicFrameLocks/>
          </p:cNvGraphicFramePr>
          <p:nvPr>
            <p:extLst>
              <p:ext uri="{D42A27DB-BD31-4B8C-83A1-F6EECF244321}">
                <p14:modId xmlns:p14="http://schemas.microsoft.com/office/powerpoint/2010/main" val="845734317"/>
              </p:ext>
            </p:extLst>
          </p:nvPr>
        </p:nvGraphicFramePr>
        <p:xfrm>
          <a:off x="214729" y="4438238"/>
          <a:ext cx="4040188" cy="1657762"/>
        </p:xfrm>
        <a:graphic>
          <a:graphicData uri="http://schemas.openxmlformats.org/drawingml/2006/table">
            <a:tbl>
              <a:tblPr/>
              <a:tblGrid>
                <a:gridCol w="2020094">
                  <a:extLst>
                    <a:ext uri="{9D8B030D-6E8A-4147-A177-3AD203B41FA5}">
                      <a16:colId xmlns:a16="http://schemas.microsoft.com/office/drawing/2014/main" val="703606162"/>
                    </a:ext>
                  </a:extLst>
                </a:gridCol>
                <a:gridCol w="2020094">
                  <a:extLst>
                    <a:ext uri="{9D8B030D-6E8A-4147-A177-3AD203B41FA5}">
                      <a16:colId xmlns:a16="http://schemas.microsoft.com/office/drawing/2014/main" val="918729821"/>
                    </a:ext>
                  </a:extLst>
                </a:gridCol>
              </a:tblGrid>
              <a:tr h="233250">
                <a:tc>
                  <a:txBody>
                    <a:bodyPr/>
                    <a:lstStyle/>
                    <a:p>
                      <a:r>
                        <a:rPr lang="en-US" sz="1100" b="1" dirty="0">
                          <a:effectLst/>
                          <a:latin typeface="Times New Roman" panose="02020603050405020304" pitchFamily="18" charset="0"/>
                          <a:cs typeface="Times New Roman" panose="02020603050405020304" pitchFamily="18" charset="0"/>
                        </a:rPr>
                        <a:t>BCH</a:t>
                      </a:r>
                      <a:endParaRPr lang="en-US" sz="1100" dirty="0">
                        <a:effectLst/>
                        <a:latin typeface="Times New Roman" panose="02020603050405020304" pitchFamily="18" charset="0"/>
                        <a:cs typeface="Times New Roman" panose="02020603050405020304" pitchFamily="18" charset="0"/>
                      </a:endParaRPr>
                    </a:p>
                  </a:txBody>
                  <a:tcPr marL="55408" marR="55408" marT="27704" marB="27704">
                    <a:lnL w="12700" cap="flat" cmpd="sng" algn="ctr">
                      <a:solidFill>
                        <a:srgbClr val="B03FE3"/>
                      </a:solidFill>
                      <a:prstDash val="solid"/>
                      <a:round/>
                      <a:headEnd type="none" w="med" len="med"/>
                      <a:tailEnd type="none" w="med" len="med"/>
                    </a:lnL>
                    <a:lnR w="12700" cap="flat" cmpd="sng" algn="ctr">
                      <a:solidFill>
                        <a:srgbClr val="B03FE3"/>
                      </a:solidFill>
                      <a:prstDash val="solid"/>
                      <a:round/>
                      <a:headEnd type="none" w="med" len="med"/>
                      <a:tailEnd type="none" w="med" len="med"/>
                    </a:lnR>
                    <a:lnT w="12700" cap="flat" cmpd="sng" algn="ctr">
                      <a:solidFill>
                        <a:srgbClr val="B03FE3"/>
                      </a:solidFill>
                      <a:prstDash val="solid"/>
                      <a:round/>
                      <a:headEnd type="none" w="med" len="med"/>
                      <a:tailEnd type="none" w="med" len="med"/>
                    </a:lnT>
                    <a:lnB w="12700" cap="flat" cmpd="sng" algn="ctr">
                      <a:solidFill>
                        <a:srgbClr val="B03FE3"/>
                      </a:solidFill>
                      <a:prstDash val="solid"/>
                      <a:round/>
                      <a:headEnd type="none" w="med" len="med"/>
                      <a:tailEnd type="none" w="med" len="med"/>
                    </a:lnB>
                    <a:solidFill>
                      <a:srgbClr val="F1F1F1"/>
                    </a:solidFill>
                  </a:tcPr>
                </a:tc>
                <a:tc>
                  <a:txBody>
                    <a:bodyPr/>
                    <a:lstStyle/>
                    <a:p>
                      <a:r>
                        <a:rPr lang="en-US" sz="1100" b="1" dirty="0">
                          <a:effectLst/>
                          <a:latin typeface="Times New Roman" panose="02020603050405020304" pitchFamily="18" charset="0"/>
                          <a:cs typeface="Times New Roman" panose="02020603050405020304" pitchFamily="18" charset="0"/>
                        </a:rPr>
                        <a:t>By the Numbers</a:t>
                      </a:r>
                      <a:endParaRPr lang="en-US" sz="1100" dirty="0">
                        <a:effectLst/>
                        <a:latin typeface="Times New Roman" panose="02020603050405020304" pitchFamily="18" charset="0"/>
                        <a:cs typeface="Times New Roman" panose="02020603050405020304" pitchFamily="18" charset="0"/>
                      </a:endParaRPr>
                    </a:p>
                  </a:txBody>
                  <a:tcPr marL="55408" marR="55408" marT="27704" marB="27704">
                    <a:lnL w="12700" cap="flat" cmpd="sng" algn="ctr">
                      <a:solidFill>
                        <a:srgbClr val="B03FE3"/>
                      </a:solidFill>
                      <a:prstDash val="solid"/>
                      <a:round/>
                      <a:headEnd type="none" w="med" len="med"/>
                      <a:tailEnd type="none" w="med" len="med"/>
                    </a:lnL>
                    <a:lnR w="12700" cap="flat" cmpd="sng" algn="ctr">
                      <a:solidFill>
                        <a:srgbClr val="B03FE3"/>
                      </a:solidFill>
                      <a:prstDash val="solid"/>
                      <a:round/>
                      <a:headEnd type="none" w="med" len="med"/>
                      <a:tailEnd type="none" w="med" len="med"/>
                    </a:lnR>
                    <a:lnT w="12700" cap="flat" cmpd="sng" algn="ctr">
                      <a:solidFill>
                        <a:srgbClr val="B03FE3"/>
                      </a:solidFill>
                      <a:prstDash val="solid"/>
                      <a:round/>
                      <a:headEnd type="none" w="med" len="med"/>
                      <a:tailEnd type="none" w="med" len="med"/>
                    </a:lnT>
                    <a:lnB w="12700" cap="flat" cmpd="sng" algn="ctr">
                      <a:solidFill>
                        <a:srgbClr val="B03FE3"/>
                      </a:solidFill>
                      <a:prstDash val="solid"/>
                      <a:round/>
                      <a:headEnd type="none" w="med" len="med"/>
                      <a:tailEnd type="none" w="med" len="med"/>
                    </a:lnB>
                    <a:solidFill>
                      <a:srgbClr val="F1F1F1"/>
                    </a:solidFill>
                  </a:tcPr>
                </a:tc>
                <a:extLst>
                  <a:ext uri="{0D108BD9-81ED-4DB2-BD59-A6C34878D82A}">
                    <a16:rowId xmlns:a16="http://schemas.microsoft.com/office/drawing/2014/main" val="1644889257"/>
                  </a:ext>
                </a:extLst>
              </a:tr>
              <a:tr h="221633">
                <a:tc>
                  <a:txBody>
                    <a:bodyPr/>
                    <a:lstStyle/>
                    <a:p>
                      <a:r>
                        <a:rPr lang="en-US" sz="1100" dirty="0">
                          <a:effectLst/>
                          <a:latin typeface="Times New Roman" panose="02020603050405020304" pitchFamily="18" charset="0"/>
                          <a:cs typeface="Times New Roman" panose="02020603050405020304" pitchFamily="18" charset="0"/>
                        </a:rPr>
                        <a:t>Beds</a:t>
                      </a:r>
                    </a:p>
                  </a:txBody>
                  <a:tcPr marL="55408" marR="55408" marT="27704" marB="27704">
                    <a:lnL w="12700" cap="flat" cmpd="sng" algn="ctr">
                      <a:solidFill>
                        <a:srgbClr val="B03FE3"/>
                      </a:solidFill>
                      <a:prstDash val="solid"/>
                      <a:round/>
                      <a:headEnd type="none" w="med" len="med"/>
                      <a:tailEnd type="none" w="med" len="med"/>
                    </a:lnL>
                    <a:lnR w="12700" cap="flat" cmpd="sng" algn="ctr">
                      <a:solidFill>
                        <a:srgbClr val="B03FE3"/>
                      </a:solidFill>
                      <a:prstDash val="solid"/>
                      <a:round/>
                      <a:headEnd type="none" w="med" len="med"/>
                      <a:tailEnd type="none" w="med" len="med"/>
                    </a:lnR>
                    <a:lnT w="12700" cap="flat" cmpd="sng" algn="ctr">
                      <a:solidFill>
                        <a:srgbClr val="B03FE3"/>
                      </a:solidFill>
                      <a:prstDash val="solid"/>
                      <a:round/>
                      <a:headEnd type="none" w="med" len="med"/>
                      <a:tailEnd type="none" w="med" len="med"/>
                    </a:lnT>
                    <a:lnB w="12700" cap="flat" cmpd="sng" algn="ctr">
                      <a:solidFill>
                        <a:srgbClr val="B03FE3"/>
                      </a:solidFill>
                      <a:prstDash val="solid"/>
                      <a:round/>
                      <a:headEnd type="none" w="med" len="med"/>
                      <a:tailEnd type="none" w="med" len="med"/>
                    </a:lnB>
                    <a:solidFill>
                      <a:srgbClr val="F1F1F1"/>
                    </a:solidFill>
                  </a:tcPr>
                </a:tc>
                <a:tc>
                  <a:txBody>
                    <a:bodyPr/>
                    <a:lstStyle/>
                    <a:p>
                      <a:r>
                        <a:rPr lang="en-US" sz="1100" dirty="0">
                          <a:effectLst/>
                          <a:latin typeface="Times New Roman" panose="02020603050405020304" pitchFamily="18" charset="0"/>
                          <a:cs typeface="Times New Roman" panose="02020603050405020304" pitchFamily="18" charset="0"/>
                        </a:rPr>
                        <a:t>404</a:t>
                      </a:r>
                    </a:p>
                  </a:txBody>
                  <a:tcPr marL="55408" marR="55408" marT="27704" marB="27704">
                    <a:lnL w="12700" cap="flat" cmpd="sng" algn="ctr">
                      <a:solidFill>
                        <a:srgbClr val="B03FE3"/>
                      </a:solidFill>
                      <a:prstDash val="solid"/>
                      <a:round/>
                      <a:headEnd type="none" w="med" len="med"/>
                      <a:tailEnd type="none" w="med" len="med"/>
                    </a:lnL>
                    <a:lnR w="12700" cap="flat" cmpd="sng" algn="ctr">
                      <a:solidFill>
                        <a:srgbClr val="B03FE3"/>
                      </a:solidFill>
                      <a:prstDash val="solid"/>
                      <a:round/>
                      <a:headEnd type="none" w="med" len="med"/>
                      <a:tailEnd type="none" w="med" len="med"/>
                    </a:lnR>
                    <a:lnT w="12700" cap="flat" cmpd="sng" algn="ctr">
                      <a:solidFill>
                        <a:srgbClr val="B03FE3"/>
                      </a:solidFill>
                      <a:prstDash val="solid"/>
                      <a:round/>
                      <a:headEnd type="none" w="med" len="med"/>
                      <a:tailEnd type="none" w="med" len="med"/>
                    </a:lnT>
                    <a:lnB w="12700" cap="flat" cmpd="sng" algn="ctr">
                      <a:solidFill>
                        <a:srgbClr val="B03FE3"/>
                      </a:solidFill>
                      <a:prstDash val="solid"/>
                      <a:round/>
                      <a:headEnd type="none" w="med" len="med"/>
                      <a:tailEnd type="none" w="med" len="med"/>
                    </a:lnB>
                    <a:solidFill>
                      <a:srgbClr val="F1F1F1"/>
                    </a:solidFill>
                  </a:tcPr>
                </a:tc>
                <a:extLst>
                  <a:ext uri="{0D108BD9-81ED-4DB2-BD59-A6C34878D82A}">
                    <a16:rowId xmlns:a16="http://schemas.microsoft.com/office/drawing/2014/main" val="1552486853"/>
                  </a:ext>
                </a:extLst>
              </a:tr>
              <a:tr h="309272">
                <a:tc>
                  <a:txBody>
                    <a:bodyPr/>
                    <a:lstStyle/>
                    <a:p>
                      <a:r>
                        <a:rPr lang="en-US" sz="1100" dirty="0">
                          <a:effectLst/>
                          <a:latin typeface="Times New Roman" panose="02020603050405020304" pitchFamily="18" charset="0"/>
                          <a:cs typeface="Times New Roman" panose="02020603050405020304" pitchFamily="18" charset="0"/>
                        </a:rPr>
                        <a:t>Outpatient Visits</a:t>
                      </a:r>
                    </a:p>
                  </a:txBody>
                  <a:tcPr marL="55408" marR="55408" marT="27704" marB="27704">
                    <a:lnL w="12700" cap="flat" cmpd="sng" algn="ctr">
                      <a:solidFill>
                        <a:srgbClr val="B03FE3"/>
                      </a:solidFill>
                      <a:prstDash val="solid"/>
                      <a:round/>
                      <a:headEnd type="none" w="med" len="med"/>
                      <a:tailEnd type="none" w="med" len="med"/>
                    </a:lnL>
                    <a:lnR w="12700" cap="flat" cmpd="sng" algn="ctr">
                      <a:solidFill>
                        <a:srgbClr val="B03FE3"/>
                      </a:solidFill>
                      <a:prstDash val="solid"/>
                      <a:round/>
                      <a:headEnd type="none" w="med" len="med"/>
                      <a:tailEnd type="none" w="med" len="med"/>
                    </a:lnR>
                    <a:lnT w="12700" cap="flat" cmpd="sng" algn="ctr">
                      <a:solidFill>
                        <a:srgbClr val="B03FE3"/>
                      </a:solidFill>
                      <a:prstDash val="solid"/>
                      <a:round/>
                      <a:headEnd type="none" w="med" len="med"/>
                      <a:tailEnd type="none" w="med" len="med"/>
                    </a:lnT>
                    <a:lnB w="12700" cap="flat" cmpd="sng" algn="ctr">
                      <a:solidFill>
                        <a:srgbClr val="B03FE3"/>
                      </a:solidFill>
                      <a:prstDash val="solid"/>
                      <a:round/>
                      <a:headEnd type="none" w="med" len="med"/>
                      <a:tailEnd type="none" w="med" len="med"/>
                    </a:lnB>
                    <a:solidFill>
                      <a:srgbClr val="F1F1F1"/>
                    </a:solidFill>
                  </a:tcPr>
                </a:tc>
                <a:tc>
                  <a:txBody>
                    <a:bodyPr/>
                    <a:lstStyle/>
                    <a:p>
                      <a:r>
                        <a:rPr lang="en-US" sz="1100" dirty="0">
                          <a:effectLst/>
                          <a:latin typeface="Times New Roman" panose="02020603050405020304" pitchFamily="18" charset="0"/>
                          <a:cs typeface="Times New Roman" panose="02020603050405020304" pitchFamily="18" charset="0"/>
                        </a:rPr>
                        <a:t>646,503</a:t>
                      </a:r>
                    </a:p>
                  </a:txBody>
                  <a:tcPr marL="55408" marR="55408" marT="27704" marB="27704">
                    <a:lnL w="12700" cap="flat" cmpd="sng" algn="ctr">
                      <a:solidFill>
                        <a:srgbClr val="B03FE3"/>
                      </a:solidFill>
                      <a:prstDash val="solid"/>
                      <a:round/>
                      <a:headEnd type="none" w="med" len="med"/>
                      <a:tailEnd type="none" w="med" len="med"/>
                    </a:lnL>
                    <a:lnR w="12700" cap="flat" cmpd="sng" algn="ctr">
                      <a:solidFill>
                        <a:srgbClr val="B03FE3"/>
                      </a:solidFill>
                      <a:prstDash val="solid"/>
                      <a:round/>
                      <a:headEnd type="none" w="med" len="med"/>
                      <a:tailEnd type="none" w="med" len="med"/>
                    </a:lnR>
                    <a:lnT w="12700" cap="flat" cmpd="sng" algn="ctr">
                      <a:solidFill>
                        <a:srgbClr val="B03FE3"/>
                      </a:solidFill>
                      <a:prstDash val="solid"/>
                      <a:round/>
                      <a:headEnd type="none" w="med" len="med"/>
                      <a:tailEnd type="none" w="med" len="med"/>
                    </a:lnT>
                    <a:lnB w="12700" cap="flat" cmpd="sng" algn="ctr">
                      <a:solidFill>
                        <a:srgbClr val="B03FE3"/>
                      </a:solidFill>
                      <a:prstDash val="solid"/>
                      <a:round/>
                      <a:headEnd type="none" w="med" len="med"/>
                      <a:tailEnd type="none" w="med" len="med"/>
                    </a:lnB>
                    <a:solidFill>
                      <a:srgbClr val="F1F1F1"/>
                    </a:solidFill>
                  </a:tcPr>
                </a:tc>
                <a:extLst>
                  <a:ext uri="{0D108BD9-81ED-4DB2-BD59-A6C34878D82A}">
                    <a16:rowId xmlns:a16="http://schemas.microsoft.com/office/drawing/2014/main" val="3028417250"/>
                  </a:ext>
                </a:extLst>
              </a:tr>
              <a:tr h="121772">
                <a:tc>
                  <a:txBody>
                    <a:bodyPr/>
                    <a:lstStyle/>
                    <a:p>
                      <a:r>
                        <a:rPr lang="en-US" sz="1100" dirty="0">
                          <a:effectLst/>
                          <a:latin typeface="Times New Roman" panose="02020603050405020304" pitchFamily="18" charset="0"/>
                          <a:cs typeface="Times New Roman" panose="02020603050405020304" pitchFamily="18" charset="0"/>
                        </a:rPr>
                        <a:t>Inpatient Admissions</a:t>
                      </a:r>
                    </a:p>
                  </a:txBody>
                  <a:tcPr marL="55408" marR="55408" marT="27704" marB="27704">
                    <a:lnL w="12700" cap="flat" cmpd="sng" algn="ctr">
                      <a:solidFill>
                        <a:srgbClr val="B03FE3"/>
                      </a:solidFill>
                      <a:prstDash val="solid"/>
                      <a:round/>
                      <a:headEnd type="none" w="med" len="med"/>
                      <a:tailEnd type="none" w="med" len="med"/>
                    </a:lnL>
                    <a:lnR w="12700" cap="flat" cmpd="sng" algn="ctr">
                      <a:solidFill>
                        <a:srgbClr val="B03FE3"/>
                      </a:solidFill>
                      <a:prstDash val="solid"/>
                      <a:round/>
                      <a:headEnd type="none" w="med" len="med"/>
                      <a:tailEnd type="none" w="med" len="med"/>
                    </a:lnR>
                    <a:lnT w="12700" cap="flat" cmpd="sng" algn="ctr">
                      <a:solidFill>
                        <a:srgbClr val="B03FE3"/>
                      </a:solidFill>
                      <a:prstDash val="solid"/>
                      <a:round/>
                      <a:headEnd type="none" w="med" len="med"/>
                      <a:tailEnd type="none" w="med" len="med"/>
                    </a:lnT>
                    <a:lnB w="12700" cap="flat" cmpd="sng" algn="ctr">
                      <a:solidFill>
                        <a:srgbClr val="B03FE3"/>
                      </a:solidFill>
                      <a:prstDash val="solid"/>
                      <a:round/>
                      <a:headEnd type="none" w="med" len="med"/>
                      <a:tailEnd type="none" w="med" len="med"/>
                    </a:lnB>
                    <a:solidFill>
                      <a:srgbClr val="F1F1F1"/>
                    </a:solidFill>
                  </a:tcPr>
                </a:tc>
                <a:tc>
                  <a:txBody>
                    <a:bodyPr/>
                    <a:lstStyle/>
                    <a:p>
                      <a:r>
                        <a:rPr lang="en-US" sz="1100" dirty="0">
                          <a:effectLst/>
                          <a:latin typeface="Times New Roman" panose="02020603050405020304" pitchFamily="18" charset="0"/>
                          <a:cs typeface="Times New Roman" panose="02020603050405020304" pitchFamily="18" charset="0"/>
                        </a:rPr>
                        <a:t>25,000</a:t>
                      </a:r>
                    </a:p>
                  </a:txBody>
                  <a:tcPr marL="55408" marR="55408" marT="27704" marB="27704">
                    <a:lnL w="12700" cap="flat" cmpd="sng" algn="ctr">
                      <a:solidFill>
                        <a:srgbClr val="B03FE3"/>
                      </a:solidFill>
                      <a:prstDash val="solid"/>
                      <a:round/>
                      <a:headEnd type="none" w="med" len="med"/>
                      <a:tailEnd type="none" w="med" len="med"/>
                    </a:lnL>
                    <a:lnR w="12700" cap="flat" cmpd="sng" algn="ctr">
                      <a:solidFill>
                        <a:srgbClr val="B03FE3"/>
                      </a:solidFill>
                      <a:prstDash val="solid"/>
                      <a:round/>
                      <a:headEnd type="none" w="med" len="med"/>
                      <a:tailEnd type="none" w="med" len="med"/>
                    </a:lnR>
                    <a:lnT w="12700" cap="flat" cmpd="sng" algn="ctr">
                      <a:solidFill>
                        <a:srgbClr val="B03FE3"/>
                      </a:solidFill>
                      <a:prstDash val="solid"/>
                      <a:round/>
                      <a:headEnd type="none" w="med" len="med"/>
                      <a:tailEnd type="none" w="med" len="med"/>
                    </a:lnT>
                    <a:lnB w="12700" cap="flat" cmpd="sng" algn="ctr">
                      <a:solidFill>
                        <a:srgbClr val="B03FE3"/>
                      </a:solidFill>
                      <a:prstDash val="solid"/>
                      <a:round/>
                      <a:headEnd type="none" w="med" len="med"/>
                      <a:tailEnd type="none" w="med" len="med"/>
                    </a:lnB>
                    <a:solidFill>
                      <a:srgbClr val="F1F1F1"/>
                    </a:solidFill>
                  </a:tcPr>
                </a:tc>
                <a:extLst>
                  <a:ext uri="{0D108BD9-81ED-4DB2-BD59-A6C34878D82A}">
                    <a16:rowId xmlns:a16="http://schemas.microsoft.com/office/drawing/2014/main" val="860473557"/>
                  </a:ext>
                </a:extLst>
              </a:tr>
              <a:tr h="221633">
                <a:tc>
                  <a:txBody>
                    <a:bodyPr/>
                    <a:lstStyle/>
                    <a:p>
                      <a:r>
                        <a:rPr lang="en-US" sz="1100" dirty="0">
                          <a:effectLst/>
                          <a:latin typeface="Times New Roman" panose="02020603050405020304" pitchFamily="18" charset="0"/>
                          <a:cs typeface="Times New Roman" panose="02020603050405020304" pitchFamily="18" charset="0"/>
                        </a:rPr>
                        <a:t>Physicians</a:t>
                      </a:r>
                    </a:p>
                  </a:txBody>
                  <a:tcPr marL="55408" marR="55408" marT="27704" marB="27704">
                    <a:lnL w="12700" cap="flat" cmpd="sng" algn="ctr">
                      <a:solidFill>
                        <a:srgbClr val="B03FE3"/>
                      </a:solidFill>
                      <a:prstDash val="solid"/>
                      <a:round/>
                      <a:headEnd type="none" w="med" len="med"/>
                      <a:tailEnd type="none" w="med" len="med"/>
                    </a:lnL>
                    <a:lnR w="12700" cap="flat" cmpd="sng" algn="ctr">
                      <a:solidFill>
                        <a:srgbClr val="B03FE3"/>
                      </a:solidFill>
                      <a:prstDash val="solid"/>
                      <a:round/>
                      <a:headEnd type="none" w="med" len="med"/>
                      <a:tailEnd type="none" w="med" len="med"/>
                    </a:lnR>
                    <a:lnT w="12700" cap="flat" cmpd="sng" algn="ctr">
                      <a:solidFill>
                        <a:srgbClr val="B03FE3"/>
                      </a:solidFill>
                      <a:prstDash val="solid"/>
                      <a:round/>
                      <a:headEnd type="none" w="med" len="med"/>
                      <a:tailEnd type="none" w="med" len="med"/>
                    </a:lnT>
                    <a:lnB w="12700" cap="flat" cmpd="sng" algn="ctr">
                      <a:solidFill>
                        <a:srgbClr val="B03FE3"/>
                      </a:solidFill>
                      <a:prstDash val="solid"/>
                      <a:round/>
                      <a:headEnd type="none" w="med" len="med"/>
                      <a:tailEnd type="none" w="med" len="med"/>
                    </a:lnB>
                    <a:solidFill>
                      <a:srgbClr val="F1F1F1"/>
                    </a:solidFill>
                  </a:tcPr>
                </a:tc>
                <a:tc>
                  <a:txBody>
                    <a:bodyPr/>
                    <a:lstStyle/>
                    <a:p>
                      <a:r>
                        <a:rPr lang="en-US" sz="1100" dirty="0">
                          <a:effectLst/>
                          <a:latin typeface="Times New Roman" panose="02020603050405020304" pitchFamily="18" charset="0"/>
                          <a:cs typeface="Times New Roman" panose="02020603050405020304" pitchFamily="18" charset="0"/>
                        </a:rPr>
                        <a:t>300</a:t>
                      </a:r>
                    </a:p>
                  </a:txBody>
                  <a:tcPr marL="55408" marR="55408" marT="27704" marB="27704">
                    <a:lnL w="12700" cap="flat" cmpd="sng" algn="ctr">
                      <a:solidFill>
                        <a:srgbClr val="B03FE3"/>
                      </a:solidFill>
                      <a:prstDash val="solid"/>
                      <a:round/>
                      <a:headEnd type="none" w="med" len="med"/>
                      <a:tailEnd type="none" w="med" len="med"/>
                    </a:lnL>
                    <a:lnR w="12700" cap="flat" cmpd="sng" algn="ctr">
                      <a:solidFill>
                        <a:srgbClr val="B03FE3"/>
                      </a:solidFill>
                      <a:prstDash val="solid"/>
                      <a:round/>
                      <a:headEnd type="none" w="med" len="med"/>
                      <a:tailEnd type="none" w="med" len="med"/>
                    </a:lnR>
                    <a:lnT w="12700" cap="flat" cmpd="sng" algn="ctr">
                      <a:solidFill>
                        <a:srgbClr val="B03FE3"/>
                      </a:solidFill>
                      <a:prstDash val="solid"/>
                      <a:round/>
                      <a:headEnd type="none" w="med" len="med"/>
                      <a:tailEnd type="none" w="med" len="med"/>
                    </a:lnT>
                    <a:lnB w="12700" cap="flat" cmpd="sng" algn="ctr">
                      <a:solidFill>
                        <a:srgbClr val="B03FE3"/>
                      </a:solidFill>
                      <a:prstDash val="solid"/>
                      <a:round/>
                      <a:headEnd type="none" w="med" len="med"/>
                      <a:tailEnd type="none" w="med" len="med"/>
                    </a:lnB>
                    <a:solidFill>
                      <a:srgbClr val="F1F1F1"/>
                    </a:solidFill>
                  </a:tcPr>
                </a:tc>
                <a:extLst>
                  <a:ext uri="{0D108BD9-81ED-4DB2-BD59-A6C34878D82A}">
                    <a16:rowId xmlns:a16="http://schemas.microsoft.com/office/drawing/2014/main" val="2830251241"/>
                  </a:ext>
                </a:extLst>
              </a:tr>
              <a:tr h="221633">
                <a:tc>
                  <a:txBody>
                    <a:bodyPr/>
                    <a:lstStyle/>
                    <a:p>
                      <a:r>
                        <a:rPr lang="en-US" sz="1100" dirty="0">
                          <a:effectLst/>
                          <a:latin typeface="Times New Roman" panose="02020603050405020304" pitchFamily="18" charset="0"/>
                          <a:cs typeface="Times New Roman" panose="02020603050405020304" pitchFamily="18" charset="0"/>
                        </a:rPr>
                        <a:t>Residents and Fellows</a:t>
                      </a:r>
                    </a:p>
                  </a:txBody>
                  <a:tcPr marL="55408" marR="55408" marT="27704" marB="27704">
                    <a:lnL w="12700" cap="flat" cmpd="sng" algn="ctr">
                      <a:solidFill>
                        <a:srgbClr val="B03FE3"/>
                      </a:solidFill>
                      <a:prstDash val="solid"/>
                      <a:round/>
                      <a:headEnd type="none" w="med" len="med"/>
                      <a:tailEnd type="none" w="med" len="med"/>
                    </a:lnL>
                    <a:lnR w="12700" cap="flat" cmpd="sng" algn="ctr">
                      <a:solidFill>
                        <a:srgbClr val="B03FE3"/>
                      </a:solidFill>
                      <a:prstDash val="solid"/>
                      <a:round/>
                      <a:headEnd type="none" w="med" len="med"/>
                      <a:tailEnd type="none" w="med" len="med"/>
                    </a:lnR>
                    <a:lnT w="12700" cap="flat" cmpd="sng" algn="ctr">
                      <a:solidFill>
                        <a:srgbClr val="B03FE3"/>
                      </a:solidFill>
                      <a:prstDash val="solid"/>
                      <a:round/>
                      <a:headEnd type="none" w="med" len="med"/>
                      <a:tailEnd type="none" w="med" len="med"/>
                    </a:lnT>
                    <a:lnB w="12700" cap="flat" cmpd="sng" algn="ctr">
                      <a:solidFill>
                        <a:srgbClr val="B03FE3"/>
                      </a:solidFill>
                      <a:prstDash val="solid"/>
                      <a:round/>
                      <a:headEnd type="none" w="med" len="med"/>
                      <a:tailEnd type="none" w="med" len="med"/>
                    </a:lnB>
                    <a:solidFill>
                      <a:srgbClr val="F1F1F1"/>
                    </a:solidFill>
                  </a:tcPr>
                </a:tc>
                <a:tc>
                  <a:txBody>
                    <a:bodyPr/>
                    <a:lstStyle/>
                    <a:p>
                      <a:r>
                        <a:rPr lang="en-US" sz="1100" dirty="0">
                          <a:effectLst/>
                          <a:latin typeface="Times New Roman" panose="02020603050405020304" pitchFamily="18" charset="0"/>
                          <a:cs typeface="Times New Roman" panose="02020603050405020304" pitchFamily="18" charset="0"/>
                        </a:rPr>
                        <a:t>475</a:t>
                      </a:r>
                    </a:p>
                  </a:txBody>
                  <a:tcPr marL="55408" marR="55408" marT="27704" marB="27704">
                    <a:lnL w="12700" cap="flat" cmpd="sng" algn="ctr">
                      <a:solidFill>
                        <a:srgbClr val="B03FE3"/>
                      </a:solidFill>
                      <a:prstDash val="solid"/>
                      <a:round/>
                      <a:headEnd type="none" w="med" len="med"/>
                      <a:tailEnd type="none" w="med" len="med"/>
                    </a:lnL>
                    <a:lnR w="12700" cap="flat" cmpd="sng" algn="ctr">
                      <a:solidFill>
                        <a:srgbClr val="B03FE3"/>
                      </a:solidFill>
                      <a:prstDash val="solid"/>
                      <a:round/>
                      <a:headEnd type="none" w="med" len="med"/>
                      <a:tailEnd type="none" w="med" len="med"/>
                    </a:lnR>
                    <a:lnT w="12700" cap="flat" cmpd="sng" algn="ctr">
                      <a:solidFill>
                        <a:srgbClr val="B03FE3"/>
                      </a:solidFill>
                      <a:prstDash val="solid"/>
                      <a:round/>
                      <a:headEnd type="none" w="med" len="med"/>
                      <a:tailEnd type="none" w="med" len="med"/>
                    </a:lnT>
                    <a:lnB w="12700" cap="flat" cmpd="sng" algn="ctr">
                      <a:solidFill>
                        <a:srgbClr val="B03FE3"/>
                      </a:solidFill>
                      <a:prstDash val="solid"/>
                      <a:round/>
                      <a:headEnd type="none" w="med" len="med"/>
                      <a:tailEnd type="none" w="med" len="med"/>
                    </a:lnB>
                    <a:solidFill>
                      <a:srgbClr val="F1F1F1"/>
                    </a:solidFill>
                  </a:tcPr>
                </a:tc>
                <a:extLst>
                  <a:ext uri="{0D108BD9-81ED-4DB2-BD59-A6C34878D82A}">
                    <a16:rowId xmlns:a16="http://schemas.microsoft.com/office/drawing/2014/main" val="667612268"/>
                  </a:ext>
                </a:extLst>
              </a:tr>
              <a:tr h="202528">
                <a:tc>
                  <a:txBody>
                    <a:bodyPr/>
                    <a:lstStyle/>
                    <a:p>
                      <a:r>
                        <a:rPr lang="en-US" sz="1100" dirty="0">
                          <a:effectLst/>
                          <a:latin typeface="Times New Roman" panose="02020603050405020304" pitchFamily="18" charset="0"/>
                          <a:cs typeface="Times New Roman" panose="02020603050405020304" pitchFamily="18" charset="0"/>
                        </a:rPr>
                        <a:t>Full Time Equivalent Employees</a:t>
                      </a:r>
                    </a:p>
                  </a:txBody>
                  <a:tcPr marL="55408" marR="55408" marT="27704" marB="27704">
                    <a:lnL w="12700" cap="flat" cmpd="sng" algn="ctr">
                      <a:solidFill>
                        <a:srgbClr val="B03FE3"/>
                      </a:solidFill>
                      <a:prstDash val="solid"/>
                      <a:round/>
                      <a:headEnd type="none" w="med" len="med"/>
                      <a:tailEnd type="none" w="med" len="med"/>
                    </a:lnL>
                    <a:lnR w="12700" cap="flat" cmpd="sng" algn="ctr">
                      <a:solidFill>
                        <a:srgbClr val="B03FE3"/>
                      </a:solidFill>
                      <a:prstDash val="solid"/>
                      <a:round/>
                      <a:headEnd type="none" w="med" len="med"/>
                      <a:tailEnd type="none" w="med" len="med"/>
                    </a:lnR>
                    <a:lnT w="12700" cap="flat" cmpd="sng" algn="ctr">
                      <a:solidFill>
                        <a:srgbClr val="B03FE3"/>
                      </a:solidFill>
                      <a:prstDash val="solid"/>
                      <a:round/>
                      <a:headEnd type="none" w="med" len="med"/>
                      <a:tailEnd type="none" w="med" len="med"/>
                    </a:lnT>
                    <a:lnB w="12700" cap="flat" cmpd="sng" algn="ctr">
                      <a:solidFill>
                        <a:srgbClr val="B03FE3"/>
                      </a:solidFill>
                      <a:prstDash val="solid"/>
                      <a:round/>
                      <a:headEnd type="none" w="med" len="med"/>
                      <a:tailEnd type="none" w="med" len="med"/>
                    </a:lnB>
                    <a:solidFill>
                      <a:srgbClr val="F1F1F1"/>
                    </a:solidFill>
                  </a:tcPr>
                </a:tc>
                <a:tc>
                  <a:txBody>
                    <a:bodyPr/>
                    <a:lstStyle/>
                    <a:p>
                      <a:r>
                        <a:rPr lang="en-US" sz="1100" dirty="0">
                          <a:effectLst/>
                          <a:latin typeface="Times New Roman" panose="02020603050405020304" pitchFamily="18" charset="0"/>
                          <a:cs typeface="Times New Roman" panose="02020603050405020304" pitchFamily="18" charset="0"/>
                        </a:rPr>
                        <a:t>7,700</a:t>
                      </a:r>
                    </a:p>
                  </a:txBody>
                  <a:tcPr marL="55408" marR="55408" marT="27704" marB="27704">
                    <a:lnL w="12700" cap="flat" cmpd="sng" algn="ctr">
                      <a:solidFill>
                        <a:srgbClr val="B03FE3"/>
                      </a:solidFill>
                      <a:prstDash val="solid"/>
                      <a:round/>
                      <a:headEnd type="none" w="med" len="med"/>
                      <a:tailEnd type="none" w="med" len="med"/>
                    </a:lnL>
                    <a:lnR w="12700" cap="flat" cmpd="sng" algn="ctr">
                      <a:solidFill>
                        <a:srgbClr val="B03FE3"/>
                      </a:solidFill>
                      <a:prstDash val="solid"/>
                      <a:round/>
                      <a:headEnd type="none" w="med" len="med"/>
                      <a:tailEnd type="none" w="med" len="med"/>
                    </a:lnR>
                    <a:lnT w="12700" cap="flat" cmpd="sng" algn="ctr">
                      <a:solidFill>
                        <a:srgbClr val="B03FE3"/>
                      </a:solidFill>
                      <a:prstDash val="solid"/>
                      <a:round/>
                      <a:headEnd type="none" w="med" len="med"/>
                      <a:tailEnd type="none" w="med" len="med"/>
                    </a:lnT>
                    <a:lnB w="12700" cap="flat" cmpd="sng" algn="ctr">
                      <a:solidFill>
                        <a:srgbClr val="B03FE3"/>
                      </a:solidFill>
                      <a:prstDash val="solid"/>
                      <a:round/>
                      <a:headEnd type="none" w="med" len="med"/>
                      <a:tailEnd type="none" w="med" len="med"/>
                    </a:lnB>
                    <a:solidFill>
                      <a:srgbClr val="F1F1F1"/>
                    </a:solidFill>
                  </a:tcPr>
                </a:tc>
                <a:extLst>
                  <a:ext uri="{0D108BD9-81ED-4DB2-BD59-A6C34878D82A}">
                    <a16:rowId xmlns:a16="http://schemas.microsoft.com/office/drawing/2014/main" val="981897004"/>
                  </a:ext>
                </a:extLst>
              </a:tr>
            </a:tbl>
          </a:graphicData>
        </a:graphic>
      </p:graphicFrame>
      <p:sp>
        <p:nvSpPr>
          <p:cNvPr id="11" name="TextBox 10">
            <a:extLst>
              <a:ext uri="{FF2B5EF4-FFF2-40B4-BE49-F238E27FC236}">
                <a16:creationId xmlns:a16="http://schemas.microsoft.com/office/drawing/2014/main" id="{3AE66AA1-C756-494B-AE72-1B78618B9F8C}"/>
              </a:ext>
            </a:extLst>
          </p:cNvPr>
          <p:cNvSpPr txBox="1"/>
          <p:nvPr/>
        </p:nvSpPr>
        <p:spPr>
          <a:xfrm>
            <a:off x="0" y="1754883"/>
            <a:ext cx="4361041" cy="1600438"/>
          </a:xfrm>
          <a:prstGeom prst="rect">
            <a:avLst/>
          </a:prstGeom>
          <a:noFill/>
        </p:spPr>
        <p:txBody>
          <a:bodyPr wrap="square" rtlCol="0">
            <a:spAutoFit/>
          </a:bodyPr>
          <a:lstStyle/>
          <a:p>
            <a:pPr marL="285750" indent="-285750">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Fiscal Year 2017</a:t>
            </a:r>
          </a:p>
          <a:p>
            <a:r>
              <a:rPr lang="en-US" sz="1600" dirty="0">
                <a:latin typeface="Times New Roman" panose="02020603050405020304" pitchFamily="18" charset="0"/>
                <a:cs typeface="Times New Roman" panose="02020603050405020304" pitchFamily="18" charset="0"/>
              </a:rPr>
              <a:t>The hospital features 404-415 pediatric beds and provides comprehensive pediatric specialties and subspecialties to infants, children, teens, and young adults aged 0–21 throughout Massachusetts, the United States, and worldwide. </a:t>
            </a:r>
          </a:p>
        </p:txBody>
      </p:sp>
      <p:pic>
        <p:nvPicPr>
          <p:cNvPr id="13" name="Audio 12">
            <a:hlinkClick r:id="" action="ppaction://media"/>
            <a:extLst>
              <a:ext uri="{FF2B5EF4-FFF2-40B4-BE49-F238E27FC236}">
                <a16:creationId xmlns:a16="http://schemas.microsoft.com/office/drawing/2014/main" id="{7F16D9A3-569E-4ADF-98DF-B50A34653CBB}"/>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113257918"/>
      </p:ext>
    </p:extLst>
  </p:cSld>
  <p:clrMapOvr>
    <a:masterClrMapping/>
  </p:clrMapOvr>
  <mc:AlternateContent xmlns:mc="http://schemas.openxmlformats.org/markup-compatibility/2006" xmlns:p14="http://schemas.microsoft.com/office/powerpoint/2010/main">
    <mc:Choice Requires="p14">
      <p:transition spd="slow" p14:dur="2000" advTm="41506"/>
    </mc:Choice>
    <mc:Fallback xmlns="">
      <p:transition spd="slow" advTm="4150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3"/>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782E4A2-A19F-49B5-9DA1-559C35A7E779}"/>
              </a:ext>
            </a:extLst>
          </p:cNvPr>
          <p:cNvSpPr>
            <a:spLocks noGrp="1"/>
          </p:cNvSpPr>
          <p:nvPr>
            <p:ph type="body" idx="1"/>
          </p:nvPr>
        </p:nvSpPr>
        <p:spPr>
          <a:xfrm>
            <a:off x="349623" y="1089212"/>
            <a:ext cx="4040188" cy="639762"/>
          </a:xfrm>
        </p:spPr>
        <p:txBody>
          <a:bodyPr>
            <a:normAutofit fontScale="92500" lnSpcReduction="20000"/>
          </a:bodyPr>
          <a:lstStyle/>
          <a:p>
            <a:r>
              <a:rPr lang="en-US" dirty="0">
                <a:latin typeface="Times New Roman" panose="02020603050405020304" pitchFamily="18" charset="0"/>
                <a:cs typeface="Times New Roman" panose="02020603050405020304" pitchFamily="18" charset="0"/>
              </a:rPr>
              <a:t>Boston Children Hospitals (BHC) </a:t>
            </a:r>
          </a:p>
        </p:txBody>
      </p:sp>
      <p:sp>
        <p:nvSpPr>
          <p:cNvPr id="3" name="Content Placeholder 2">
            <a:extLst>
              <a:ext uri="{FF2B5EF4-FFF2-40B4-BE49-F238E27FC236}">
                <a16:creationId xmlns:a16="http://schemas.microsoft.com/office/drawing/2014/main" id="{51F880AD-BAA4-4665-9EAA-2E3FF64B8AE4}"/>
              </a:ext>
            </a:extLst>
          </p:cNvPr>
          <p:cNvSpPr>
            <a:spLocks noGrp="1"/>
          </p:cNvSpPr>
          <p:nvPr>
            <p:ph sz="half" idx="2"/>
          </p:nvPr>
        </p:nvSpPr>
        <p:spPr>
          <a:xfrm>
            <a:off x="349623" y="1881187"/>
            <a:ext cx="4040188" cy="3951288"/>
          </a:xfrm>
        </p:spPr>
        <p:txBody>
          <a:bodyPr>
            <a:normAutofit/>
          </a:bodyPr>
          <a:lstStyle/>
          <a:p>
            <a:pPr>
              <a:buFont typeface="Wingdings" panose="05000000000000000000" pitchFamily="2" charset="2"/>
              <a:buChar char="v"/>
            </a:pPr>
            <a:r>
              <a:rPr lang="en-US" sz="1800" dirty="0">
                <a:latin typeface="Times New Roman" panose="02020603050405020304" pitchFamily="18" charset="0"/>
                <a:cs typeface="Times New Roman" panose="02020603050405020304" pitchFamily="18" charset="0"/>
              </a:rPr>
              <a:t>Patients at BCH may receive separates bills for services provides by the health care team. More than one bill may be sent based on the date and type of services. The reimbursement model for BCH is fee for services.</a:t>
            </a:r>
          </a:p>
          <a:p>
            <a:pPr marL="0" indent="0">
              <a:buNone/>
            </a:pPr>
            <a:r>
              <a:rPr lang="en-US" sz="2000" dirty="0">
                <a:latin typeface="Times New Roman" panose="02020603050405020304" pitchFamily="18" charset="0"/>
                <a:cs typeface="Times New Roman" panose="02020603050405020304" pitchFamily="18" charset="0"/>
              </a:rPr>
              <a:t>   Received payments by: </a:t>
            </a:r>
          </a:p>
          <a:p>
            <a:r>
              <a:rPr lang="en-US" sz="1800" dirty="0">
                <a:latin typeface="Times New Roman" panose="02020603050405020304" pitchFamily="18" charset="0"/>
                <a:cs typeface="Times New Roman" panose="02020603050405020304" pitchFamily="18" charset="0"/>
              </a:rPr>
              <a:t>My children Patient Portal</a:t>
            </a:r>
          </a:p>
          <a:p>
            <a:r>
              <a:rPr lang="en-US" sz="1800" dirty="0">
                <a:latin typeface="Times New Roman" panose="02020603050405020304" pitchFamily="18" charset="0"/>
                <a:cs typeface="Times New Roman" panose="02020603050405020304" pitchFamily="18" charset="0"/>
              </a:rPr>
              <a:t>International Payment</a:t>
            </a:r>
          </a:p>
          <a:p>
            <a:r>
              <a:rPr lang="en-US" sz="1800" dirty="0">
                <a:latin typeface="Times New Roman" panose="02020603050405020304" pitchFamily="18" charset="0"/>
                <a:cs typeface="Times New Roman" panose="02020603050405020304" pitchFamily="18" charset="0"/>
              </a:rPr>
              <a:t>Quick Pay</a:t>
            </a:r>
          </a:p>
          <a:p>
            <a:endParaRPr lang="en-US" sz="2000" dirty="0">
              <a:latin typeface="Times New Roman" panose="02020603050405020304" pitchFamily="18" charset="0"/>
              <a:cs typeface="Times New Roman" panose="02020603050405020304" pitchFamily="18" charset="0"/>
            </a:endParaRPr>
          </a:p>
        </p:txBody>
      </p:sp>
      <p:sp>
        <p:nvSpPr>
          <p:cNvPr id="4" name="Text Placeholder 3">
            <a:extLst>
              <a:ext uri="{FF2B5EF4-FFF2-40B4-BE49-F238E27FC236}">
                <a16:creationId xmlns:a16="http://schemas.microsoft.com/office/drawing/2014/main" id="{79C9DDF8-BF3A-4D8C-977C-E7FA54096170}"/>
              </a:ext>
            </a:extLst>
          </p:cNvPr>
          <p:cNvSpPr>
            <a:spLocks noGrp="1"/>
          </p:cNvSpPr>
          <p:nvPr>
            <p:ph type="body" sz="quarter" idx="3"/>
          </p:nvPr>
        </p:nvSpPr>
        <p:spPr>
          <a:xfrm>
            <a:off x="4517418" y="1089212"/>
            <a:ext cx="4041775" cy="639762"/>
          </a:xfrm>
        </p:spPr>
        <p:txBody>
          <a:bodyPr>
            <a:normAutofit fontScale="92500" lnSpcReduction="20000"/>
          </a:bodyPr>
          <a:lstStyle/>
          <a:p>
            <a:r>
              <a:rPr lang="en-US" dirty="0">
                <a:latin typeface="Times New Roman" panose="02020603050405020304" pitchFamily="18" charset="0"/>
                <a:cs typeface="Times New Roman" panose="02020603050405020304" pitchFamily="18" charset="0"/>
              </a:rPr>
              <a:t>Boston Medical Center (BMC) </a:t>
            </a:r>
          </a:p>
        </p:txBody>
      </p:sp>
      <p:sp>
        <p:nvSpPr>
          <p:cNvPr id="5" name="Content Placeholder 4">
            <a:extLst>
              <a:ext uri="{FF2B5EF4-FFF2-40B4-BE49-F238E27FC236}">
                <a16:creationId xmlns:a16="http://schemas.microsoft.com/office/drawing/2014/main" id="{F86F3793-876A-44F2-BEEA-AC3FBFC1BCE7}"/>
              </a:ext>
            </a:extLst>
          </p:cNvPr>
          <p:cNvSpPr>
            <a:spLocks noGrp="1"/>
          </p:cNvSpPr>
          <p:nvPr>
            <p:ph sz="quarter" idx="4"/>
          </p:nvPr>
        </p:nvSpPr>
        <p:spPr/>
        <p:txBody>
          <a:bodyPr>
            <a:normAutofit/>
          </a:bodyPr>
          <a:lstStyle/>
          <a:p>
            <a:pPr>
              <a:buFont typeface="Wingdings" panose="05000000000000000000" pitchFamily="2" charset="2"/>
              <a:buChar char="v"/>
            </a:pPr>
            <a:r>
              <a:rPr lang="en-US" sz="1800" dirty="0">
                <a:latin typeface="Times New Roman" panose="02020603050405020304" pitchFamily="18" charset="0"/>
                <a:cs typeface="Times New Roman" panose="02020603050405020304" pitchFamily="18" charset="0"/>
              </a:rPr>
              <a:t>They will  bill your insurance plan directly whether you have preferred provider (PPO) or Health Maintenance Organization (HMO).</a:t>
            </a:r>
          </a:p>
          <a:p>
            <a:endParaRPr lang="en-US" sz="1800" dirty="0">
              <a:latin typeface="Times New Roman" panose="02020603050405020304" pitchFamily="18" charset="0"/>
              <a:cs typeface="Times New Roman" panose="02020603050405020304" pitchFamily="18" charset="0"/>
            </a:endParaRPr>
          </a:p>
          <a:p>
            <a:pPr marL="0" indent="0">
              <a:buNone/>
            </a:pPr>
            <a:r>
              <a:rPr lang="en-US" sz="1800" dirty="0">
                <a:latin typeface="Times New Roman" panose="02020603050405020304" pitchFamily="18" charset="0"/>
                <a:cs typeface="Times New Roman" panose="02020603050405020304" pitchFamily="18" charset="0"/>
              </a:rPr>
              <a:t>Received Payments by:</a:t>
            </a:r>
          </a:p>
          <a:p>
            <a:r>
              <a:rPr lang="en-US" sz="1800" dirty="0">
                <a:latin typeface="Times New Roman" panose="02020603050405020304" pitchFamily="18" charset="0"/>
                <a:cs typeface="Times New Roman" panose="02020603050405020304" pitchFamily="18" charset="0"/>
              </a:rPr>
              <a:t>Your Insurance</a:t>
            </a:r>
          </a:p>
          <a:p>
            <a:r>
              <a:rPr lang="en-US" sz="1800" dirty="0">
                <a:latin typeface="Times New Roman" panose="02020603050405020304" pitchFamily="18" charset="0"/>
                <a:cs typeface="Times New Roman" panose="02020603050405020304" pitchFamily="18" charset="0"/>
              </a:rPr>
              <a:t>Office Financial Policy </a:t>
            </a:r>
          </a:p>
          <a:p>
            <a:r>
              <a:rPr lang="en-US" sz="1800" dirty="0">
                <a:latin typeface="Times New Roman" panose="02020603050405020304" pitchFamily="18" charset="0"/>
                <a:cs typeface="Times New Roman" panose="02020603050405020304" pitchFamily="18" charset="0"/>
              </a:rPr>
              <a:t>Co-Payment</a:t>
            </a:r>
          </a:p>
          <a:p>
            <a:r>
              <a:rPr lang="en-US" sz="1800" dirty="0">
                <a:latin typeface="Times New Roman" panose="02020603050405020304" pitchFamily="18" charset="0"/>
                <a:cs typeface="Times New Roman" panose="02020603050405020304" pitchFamily="18" charset="0"/>
              </a:rPr>
              <a:t>Patient without Insurance</a:t>
            </a:r>
          </a:p>
          <a:p>
            <a:r>
              <a:rPr lang="en-US" sz="1800" dirty="0">
                <a:latin typeface="Times New Roman" panose="02020603050405020304" pitchFamily="18" charset="0"/>
                <a:cs typeface="Times New Roman" panose="02020603050405020304" pitchFamily="18" charset="0"/>
              </a:rPr>
              <a:t>Motor Vehicle Accidents </a:t>
            </a:r>
          </a:p>
        </p:txBody>
      </p:sp>
      <p:sp>
        <p:nvSpPr>
          <p:cNvPr id="6" name="Title 5">
            <a:extLst>
              <a:ext uri="{FF2B5EF4-FFF2-40B4-BE49-F238E27FC236}">
                <a16:creationId xmlns:a16="http://schemas.microsoft.com/office/drawing/2014/main" id="{2D03832D-1FB4-4F12-B14C-83337D0EB5B6}"/>
              </a:ext>
            </a:extLst>
          </p:cNvPr>
          <p:cNvSpPr>
            <a:spLocks noGrp="1"/>
          </p:cNvSpPr>
          <p:nvPr>
            <p:ph type="title"/>
          </p:nvPr>
        </p:nvSpPr>
        <p:spPr>
          <a:xfrm>
            <a:off x="457200" y="274638"/>
            <a:ext cx="8229600" cy="814574"/>
          </a:xfrm>
        </p:spPr>
        <p:txBody>
          <a:bodyPr/>
          <a:lstStyle/>
          <a:p>
            <a:r>
              <a:rPr lang="en-US" sz="3200" dirty="0">
                <a:latin typeface="Times New Roman" panose="02020603050405020304" pitchFamily="18" charset="0"/>
                <a:cs typeface="Times New Roman" panose="02020603050405020304" pitchFamily="18" charset="0"/>
              </a:rPr>
              <a:t>Reimbursement model</a:t>
            </a:r>
          </a:p>
        </p:txBody>
      </p:sp>
      <p:pic>
        <p:nvPicPr>
          <p:cNvPr id="10" name="Audio 9">
            <a:hlinkClick r:id="" action="ppaction://media"/>
            <a:extLst>
              <a:ext uri="{FF2B5EF4-FFF2-40B4-BE49-F238E27FC236}">
                <a16:creationId xmlns:a16="http://schemas.microsoft.com/office/drawing/2014/main" id="{EE0FA8BF-55B9-48F7-8BB4-F6FCE283F3F9}"/>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126163"/>
            <a:ext cx="609600" cy="609600"/>
          </a:xfrm>
          <a:prstGeom prst="rect">
            <a:avLst/>
          </a:prstGeom>
        </p:spPr>
      </p:pic>
    </p:spTree>
    <p:extLst>
      <p:ext uri="{BB962C8B-B14F-4D97-AF65-F5344CB8AC3E}">
        <p14:creationId xmlns:p14="http://schemas.microsoft.com/office/powerpoint/2010/main" val="3815441123"/>
      </p:ext>
    </p:extLst>
  </p:cSld>
  <p:clrMapOvr>
    <a:masterClrMapping/>
  </p:clrMapOvr>
  <mc:AlternateContent xmlns:mc="http://schemas.openxmlformats.org/markup-compatibility/2006" xmlns:p14="http://schemas.microsoft.com/office/powerpoint/2010/main">
    <mc:Choice Requires="p14">
      <p:transition spd="slow" p14:dur="2000" advTm="48500"/>
    </mc:Choice>
    <mc:Fallback xmlns="">
      <p:transition spd="slow" advTm="485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25837E8-7552-434D-8ABA-CDA73DA62ABD}"/>
              </a:ext>
            </a:extLst>
          </p:cNvPr>
          <p:cNvSpPr>
            <a:spLocks noGrp="1"/>
          </p:cNvSpPr>
          <p:nvPr>
            <p:ph type="title"/>
          </p:nvPr>
        </p:nvSpPr>
        <p:spPr/>
        <p:txBody>
          <a:bodyPr/>
          <a:lstStyle/>
          <a:p>
            <a:r>
              <a:rPr lang="en-US" sz="3200" dirty="0">
                <a:latin typeface="Times New Roman" panose="02020603050405020304" pitchFamily="18" charset="0"/>
                <a:cs typeface="Times New Roman" panose="02020603050405020304" pitchFamily="18" charset="0"/>
              </a:rPr>
              <a:t>Legal impact of reimbursement models</a:t>
            </a:r>
          </a:p>
        </p:txBody>
      </p:sp>
      <p:sp>
        <p:nvSpPr>
          <p:cNvPr id="7" name="Content Placeholder 6">
            <a:extLst>
              <a:ext uri="{FF2B5EF4-FFF2-40B4-BE49-F238E27FC236}">
                <a16:creationId xmlns:a16="http://schemas.microsoft.com/office/drawing/2014/main" id="{BC9DE7B6-9465-401B-8220-BF27DD74388C}"/>
              </a:ext>
            </a:extLst>
          </p:cNvPr>
          <p:cNvSpPr>
            <a:spLocks noGrp="1"/>
          </p:cNvSpPr>
          <p:nvPr>
            <p:ph idx="1"/>
          </p:nvPr>
        </p:nvSpPr>
        <p:spPr/>
        <p:txBody>
          <a:bodyPr/>
          <a:lstStyle/>
          <a:p>
            <a:r>
              <a:rPr lang="en-US" dirty="0"/>
              <a:t> </a:t>
            </a:r>
            <a:r>
              <a:rPr lang="en-US" sz="2000" b="0" i="0" dirty="0">
                <a:effectLst/>
                <a:latin typeface="Times New Roman" panose="02020603050405020304" pitchFamily="18" charset="0"/>
                <a:cs typeface="Times New Roman" panose="02020603050405020304" pitchFamily="18" charset="0"/>
              </a:rPr>
              <a:t>Type of Insurance Policy- The patient's insurance may be covered either by a federally funded program such as Medicare or Medicare or a private insurance program. </a:t>
            </a:r>
          </a:p>
          <a:p>
            <a:endParaRPr lang="en-US" sz="2400"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a:p>
            <a:pPr algn="l"/>
            <a:r>
              <a:rPr lang="en-US" sz="2000" b="0" i="0" dirty="0">
                <a:effectLst/>
                <a:latin typeface="Times New Roman" panose="02020603050405020304" pitchFamily="18" charset="0"/>
              </a:rPr>
              <a:t>Length of Treatment</a:t>
            </a:r>
            <a:r>
              <a:rPr lang="en-US" sz="2000" dirty="0">
                <a:latin typeface="Times New Roman" panose="02020603050405020304" pitchFamily="18" charset="0"/>
              </a:rPr>
              <a:t>  </a:t>
            </a:r>
            <a:r>
              <a:rPr lang="en-US" sz="2000" b="0" i="0" dirty="0">
                <a:effectLst/>
                <a:latin typeface="Times New Roman" panose="02020603050405020304" pitchFamily="18" charset="0"/>
              </a:rPr>
              <a:t>-  The length of treatment that third-party payers are willing to reimburse is dependent upon multiple</a:t>
            </a:r>
            <a:r>
              <a:rPr lang="en-US" sz="2000" dirty="0">
                <a:latin typeface="Times New Roman" panose="02020603050405020304" pitchFamily="18" charset="0"/>
              </a:rPr>
              <a:t> </a:t>
            </a:r>
            <a:r>
              <a:rPr lang="en-US" sz="2000" b="0" i="0" dirty="0">
                <a:effectLst/>
                <a:latin typeface="Times New Roman" panose="02020603050405020304" pitchFamily="18" charset="0"/>
              </a:rPr>
              <a:t>factors which include severity of disability, the type of coverage, positive impact of rehabilitative</a:t>
            </a:r>
            <a:br>
              <a:rPr lang="en-US" sz="2000" b="0" i="0" dirty="0">
                <a:effectLst/>
                <a:latin typeface="Times New Roman" panose="02020603050405020304" pitchFamily="18" charset="0"/>
              </a:rPr>
            </a:br>
            <a:r>
              <a:rPr lang="en-US" sz="2000" b="0" i="0" dirty="0">
                <a:effectLst/>
                <a:latin typeface="Times New Roman" panose="02020603050405020304" pitchFamily="18" charset="0"/>
              </a:rPr>
              <a:t>services.</a:t>
            </a:r>
          </a:p>
          <a:p>
            <a:pPr marL="0" indent="0">
              <a:buNone/>
            </a:pPr>
            <a:endParaRPr lang="en-US" sz="2400" dirty="0">
              <a:latin typeface="Times New Roman" panose="02020603050405020304" pitchFamily="18" charset="0"/>
              <a:cs typeface="Times New Roman" panose="02020603050405020304" pitchFamily="18" charset="0"/>
            </a:endParaRPr>
          </a:p>
        </p:txBody>
      </p:sp>
      <p:pic>
        <p:nvPicPr>
          <p:cNvPr id="9" name="Audio 8">
            <a:hlinkClick r:id="" action="ppaction://media"/>
            <a:extLst>
              <a:ext uri="{FF2B5EF4-FFF2-40B4-BE49-F238E27FC236}">
                <a16:creationId xmlns:a16="http://schemas.microsoft.com/office/drawing/2014/main" id="{429088DD-2255-4D7C-A454-889DD81B3A3F}"/>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3286152923"/>
      </p:ext>
    </p:extLst>
  </p:cSld>
  <p:clrMapOvr>
    <a:masterClrMapping/>
  </p:clrMapOvr>
  <mc:AlternateContent xmlns:mc="http://schemas.openxmlformats.org/markup-compatibility/2006" xmlns:p14="http://schemas.microsoft.com/office/powerpoint/2010/main">
    <mc:Choice Requires="p14">
      <p:transition spd="slow" p14:dur="2000" advTm="36309"/>
    </mc:Choice>
    <mc:Fallback xmlns="">
      <p:transition spd="slow" advTm="3630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692004-6F31-417B-BF86-BC06424AD3BB}"/>
              </a:ext>
            </a:extLst>
          </p:cNvPr>
          <p:cNvSpPr>
            <a:spLocks noGrp="1"/>
          </p:cNvSpPr>
          <p:nvPr>
            <p:ph type="title"/>
          </p:nvPr>
        </p:nvSpPr>
        <p:spPr>
          <a:xfrm>
            <a:off x="457200" y="0"/>
            <a:ext cx="8229600" cy="1143000"/>
          </a:xfrm>
        </p:spPr>
        <p:txBody>
          <a:bodyPr/>
          <a:lstStyle/>
          <a:p>
            <a:r>
              <a:rPr lang="en-US" sz="3200" dirty="0">
                <a:latin typeface="Times New Roman" panose="02020603050405020304" pitchFamily="18" charset="0"/>
                <a:cs typeface="Times New Roman" panose="02020603050405020304" pitchFamily="18" charset="0"/>
              </a:rPr>
              <a:t>Key features of the population</a:t>
            </a:r>
          </a:p>
        </p:txBody>
      </p:sp>
      <p:sp>
        <p:nvSpPr>
          <p:cNvPr id="3" name="Content Placeholder 2">
            <a:extLst>
              <a:ext uri="{FF2B5EF4-FFF2-40B4-BE49-F238E27FC236}">
                <a16:creationId xmlns:a16="http://schemas.microsoft.com/office/drawing/2014/main" id="{A3E0E04F-B4FC-4317-BD5A-D2935515BC27}"/>
              </a:ext>
            </a:extLst>
          </p:cNvPr>
          <p:cNvSpPr>
            <a:spLocks noGrp="1"/>
          </p:cNvSpPr>
          <p:nvPr>
            <p:ph idx="1"/>
          </p:nvPr>
        </p:nvSpPr>
        <p:spPr>
          <a:xfrm>
            <a:off x="282388" y="1143000"/>
            <a:ext cx="8229600" cy="4724400"/>
          </a:xfrm>
        </p:spPr>
        <p:txBody>
          <a:bodyPr>
            <a:normAutofit fontScale="92500" lnSpcReduction="10000"/>
          </a:bodyPr>
          <a:lstStyle/>
          <a:p>
            <a:r>
              <a:rPr lang="en-US" sz="2000" dirty="0">
                <a:latin typeface="Times New Roman" panose="02020603050405020304" pitchFamily="18" charset="0"/>
                <a:cs typeface="Times New Roman" panose="02020603050405020304" pitchFamily="18" charset="0"/>
              </a:rPr>
              <a:t>Population size and density: Total size is generally expressed as the number of individuals in populations. </a:t>
            </a:r>
          </a:p>
          <a:p>
            <a:r>
              <a:rPr lang="en-US" sz="2000" dirty="0">
                <a:latin typeface="Times New Roman" panose="02020603050405020304" pitchFamily="18" charset="0"/>
                <a:cs typeface="Times New Roman" panose="02020603050405020304" pitchFamily="18" charset="0"/>
              </a:rPr>
              <a:t>Populations dispersion or spatial distribution: dispersion is the spatial pattern of individuals in population relative to one another.</a:t>
            </a:r>
          </a:p>
          <a:p>
            <a:r>
              <a:rPr lang="en-US" sz="2000" dirty="0">
                <a:latin typeface="Times New Roman" panose="02020603050405020304" pitchFamily="18" charset="0"/>
                <a:cs typeface="Times New Roman" panose="02020603050405020304" pitchFamily="18" charset="0"/>
              </a:rPr>
              <a:t>Natality (Birth rates): Populations increased because of the natality and natality rates may be expressed as the number of organisms born per female per female. </a:t>
            </a:r>
          </a:p>
          <a:p>
            <a:r>
              <a:rPr lang="en-US" sz="2000" dirty="0">
                <a:latin typeface="Times New Roman" panose="02020603050405020304" pitchFamily="18" charset="0"/>
                <a:cs typeface="Times New Roman" panose="02020603050405020304" pitchFamily="18" charset="0"/>
              </a:rPr>
              <a:t>Age Structure : in the most of populations individuals are of different ages.</a:t>
            </a:r>
          </a:p>
          <a:p>
            <a:endParaRPr lang="en-US"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The top five services that are anticipated needing from health care over the next five to ten years.</a:t>
            </a:r>
          </a:p>
          <a:p>
            <a:pPr>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Emergency</a:t>
            </a:r>
          </a:p>
          <a:p>
            <a:pPr>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Preventative</a:t>
            </a:r>
          </a:p>
          <a:p>
            <a:pPr>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Rehabilitative </a:t>
            </a:r>
          </a:p>
          <a:p>
            <a:pPr>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Hospitals</a:t>
            </a:r>
          </a:p>
          <a:p>
            <a:pPr>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Homecare </a:t>
            </a:r>
          </a:p>
          <a:p>
            <a:endParaRPr lang="en-US" sz="2000" dirty="0">
              <a:latin typeface="Times New Roman" panose="02020603050405020304" pitchFamily="18" charset="0"/>
              <a:cs typeface="Times New Roman" panose="02020603050405020304" pitchFamily="18" charset="0"/>
            </a:endParaRPr>
          </a:p>
        </p:txBody>
      </p:sp>
      <p:pic>
        <p:nvPicPr>
          <p:cNvPr id="6" name="Audio 5">
            <a:hlinkClick r:id="" action="ppaction://media"/>
            <a:extLst>
              <a:ext uri="{FF2B5EF4-FFF2-40B4-BE49-F238E27FC236}">
                <a16:creationId xmlns:a16="http://schemas.microsoft.com/office/drawing/2014/main" id="{B30F4A9B-B61B-499C-A318-A8A9923F1906}"/>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379206466"/>
      </p:ext>
    </p:extLst>
  </p:cSld>
  <p:clrMapOvr>
    <a:masterClrMapping/>
  </p:clrMapOvr>
  <mc:AlternateContent xmlns:mc="http://schemas.openxmlformats.org/markup-compatibility/2006" xmlns:p14="http://schemas.microsoft.com/office/powerpoint/2010/main">
    <mc:Choice Requires="p14">
      <p:transition spd="slow" p14:dur="2000" advTm="35748"/>
    </mc:Choice>
    <mc:Fallback xmlns="">
      <p:transition spd="slow" advTm="3574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5EDBFA-ADB5-49EC-BB5F-56D905A2809E}"/>
              </a:ext>
            </a:extLst>
          </p:cNvPr>
          <p:cNvSpPr>
            <a:spLocks noGrp="1"/>
          </p:cNvSpPr>
          <p:nvPr>
            <p:ph type="title"/>
          </p:nvPr>
        </p:nvSpPr>
        <p:spPr>
          <a:xfrm>
            <a:off x="457200" y="-38100"/>
            <a:ext cx="8229600" cy="1143000"/>
          </a:xfrm>
        </p:spPr>
        <p:txBody>
          <a:bodyPr/>
          <a:lstStyle/>
          <a:p>
            <a:r>
              <a:rPr lang="en-US" sz="3200" dirty="0">
                <a:latin typeface="Times New Roman" panose="02020603050405020304" pitchFamily="18" charset="0"/>
                <a:cs typeface="Times New Roman" panose="02020603050405020304" pitchFamily="18" charset="0"/>
              </a:rPr>
              <a:t>Accommodate the populations  </a:t>
            </a:r>
          </a:p>
        </p:txBody>
      </p:sp>
      <p:sp>
        <p:nvSpPr>
          <p:cNvPr id="3" name="Content Placeholder 2">
            <a:extLst>
              <a:ext uri="{FF2B5EF4-FFF2-40B4-BE49-F238E27FC236}">
                <a16:creationId xmlns:a16="http://schemas.microsoft.com/office/drawing/2014/main" id="{F97DE349-797E-48E8-9C0B-3226412E8F70}"/>
              </a:ext>
            </a:extLst>
          </p:cNvPr>
          <p:cNvSpPr>
            <a:spLocks noGrp="1"/>
          </p:cNvSpPr>
          <p:nvPr>
            <p:ph idx="1"/>
          </p:nvPr>
        </p:nvSpPr>
        <p:spPr/>
        <p:txBody>
          <a:bodyPr>
            <a:normAutofit/>
          </a:bodyPr>
          <a:lstStyle/>
          <a:p>
            <a:pPr marL="0" indent="0">
              <a:buNone/>
            </a:pPr>
            <a:r>
              <a:rPr lang="en-US" sz="2800" dirty="0">
                <a:latin typeface="Times New Roman" panose="02020603050405020304" pitchFamily="18" charset="0"/>
                <a:cs typeface="Times New Roman" panose="02020603050405020304" pitchFamily="18" charset="0"/>
              </a:rPr>
              <a:t>	My organizations should consider this strategies to accommodate populations in the future from a financial position and regulatory perspective.</a:t>
            </a:r>
          </a:p>
          <a:p>
            <a:pPr>
              <a:buFont typeface="Arial" panose="020B0604020202020204" pitchFamily="34" charset="0"/>
              <a:buChar char="•"/>
            </a:pPr>
            <a:r>
              <a:rPr lang="en-US" sz="2800" b="0" i="0" dirty="0">
                <a:solidFill>
                  <a:srgbClr val="333333"/>
                </a:solidFill>
                <a:effectLst/>
                <a:latin typeface="Times New Roman" panose="02020603050405020304" pitchFamily="18" charset="0"/>
                <a:cs typeface="Times New Roman" panose="02020603050405020304" pitchFamily="18" charset="0"/>
              </a:rPr>
              <a:t> Refocus on labor management.</a:t>
            </a:r>
          </a:p>
          <a:p>
            <a:pPr>
              <a:buFont typeface="Arial" panose="020B0604020202020204" pitchFamily="34" charset="0"/>
              <a:buChar char="•"/>
            </a:pPr>
            <a:r>
              <a:rPr lang="en-US" sz="2800" b="0" i="0" dirty="0">
                <a:solidFill>
                  <a:srgbClr val="333333"/>
                </a:solidFill>
                <a:effectLst/>
                <a:latin typeface="Times New Roman" panose="02020603050405020304" pitchFamily="18" charset="0"/>
                <a:cs typeface="Times New Roman" panose="02020603050405020304" pitchFamily="18" charset="0"/>
              </a:rPr>
              <a:t> Manage employed physicians.</a:t>
            </a:r>
          </a:p>
          <a:p>
            <a:pPr>
              <a:buFont typeface="Arial" panose="020B0604020202020204" pitchFamily="34" charset="0"/>
              <a:buChar char="•"/>
            </a:pPr>
            <a:r>
              <a:rPr lang="en-US" sz="2800" b="0" i="0" dirty="0">
                <a:solidFill>
                  <a:srgbClr val="333333"/>
                </a:solidFill>
                <a:effectLst/>
                <a:latin typeface="Times New Roman" panose="02020603050405020304" pitchFamily="18" charset="0"/>
                <a:cs typeface="Times New Roman" panose="02020603050405020304" pitchFamily="18" charset="0"/>
              </a:rPr>
              <a:t>Change the patient encounter environment.</a:t>
            </a:r>
          </a:p>
          <a:p>
            <a:pPr>
              <a:buFont typeface="Arial" panose="020B0604020202020204" pitchFamily="34" charset="0"/>
              <a:buChar char="•"/>
            </a:pPr>
            <a:r>
              <a:rPr lang="en-US" sz="2800" b="0" i="0" dirty="0">
                <a:solidFill>
                  <a:srgbClr val="333333"/>
                </a:solidFill>
                <a:effectLst/>
                <a:latin typeface="Times New Roman" panose="02020603050405020304" pitchFamily="18" charset="0"/>
                <a:cs typeface="Times New Roman" panose="02020603050405020304" pitchFamily="18" charset="0"/>
              </a:rPr>
              <a:t>Augment standard approaches with technology.</a:t>
            </a:r>
            <a:endParaRPr lang="en-US" sz="2800" dirty="0">
              <a:solidFill>
                <a:srgbClr val="333333"/>
              </a:solidFill>
              <a:latin typeface="Times New Roman" panose="02020603050405020304" pitchFamily="18" charset="0"/>
              <a:cs typeface="Times New Roman" panose="02020603050405020304" pitchFamily="18" charset="0"/>
            </a:endParaRPr>
          </a:p>
          <a:p>
            <a:pPr>
              <a:buFont typeface="Arial" panose="020B0604020202020204" pitchFamily="34" charset="0"/>
              <a:buChar char="•"/>
            </a:pPr>
            <a:r>
              <a:rPr lang="en-US" sz="2800" b="0" i="0" dirty="0">
                <a:solidFill>
                  <a:srgbClr val="333333"/>
                </a:solidFill>
                <a:effectLst/>
                <a:latin typeface="Times New Roman" panose="02020603050405020304" pitchFamily="18" charset="0"/>
                <a:cs typeface="Times New Roman" panose="02020603050405020304" pitchFamily="18" charset="0"/>
              </a:rPr>
              <a:t>Manage patient access and flow through the healthcare system.</a:t>
            </a:r>
            <a:endParaRPr lang="en-US" sz="2800" dirty="0">
              <a:latin typeface="Times New Roman" panose="02020603050405020304" pitchFamily="18" charset="0"/>
              <a:cs typeface="Times New Roman" panose="02020603050405020304" pitchFamily="18" charset="0"/>
            </a:endParaRPr>
          </a:p>
        </p:txBody>
      </p:sp>
      <p:pic>
        <p:nvPicPr>
          <p:cNvPr id="4" name="Audio 3">
            <a:hlinkClick r:id="" action="ppaction://media"/>
            <a:extLst>
              <a:ext uri="{FF2B5EF4-FFF2-40B4-BE49-F238E27FC236}">
                <a16:creationId xmlns:a16="http://schemas.microsoft.com/office/drawing/2014/main" id="{DA18BDCF-3472-410D-8AC7-04005B5A1433}"/>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238486545"/>
      </p:ext>
    </p:extLst>
  </p:cSld>
  <p:clrMapOvr>
    <a:masterClrMapping/>
  </p:clrMapOvr>
  <mc:AlternateContent xmlns:mc="http://schemas.openxmlformats.org/markup-compatibility/2006" xmlns:p14="http://schemas.microsoft.com/office/powerpoint/2010/main">
    <mc:Choice Requires="p14">
      <p:transition spd="slow" p14:dur="2000" advTm="23204"/>
    </mc:Choice>
    <mc:Fallback xmlns="">
      <p:transition spd="slow" advTm="2320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967D4E-D2B7-4C6F-9847-2420E4BCB3CB}"/>
              </a:ext>
            </a:extLst>
          </p:cNvPr>
          <p:cNvSpPr>
            <a:spLocks noGrp="1"/>
          </p:cNvSpPr>
          <p:nvPr>
            <p:ph type="title"/>
          </p:nvPr>
        </p:nvSpPr>
        <p:spPr/>
        <p:txBody>
          <a:bodyPr/>
          <a:lstStyle/>
          <a:p>
            <a:r>
              <a:rPr lang="en-US" sz="3200" dirty="0">
                <a:latin typeface="Times New Roman" panose="02020603050405020304" pitchFamily="18" charset="0"/>
                <a:cs typeface="Times New Roman" panose="02020603050405020304" pitchFamily="18" charset="0"/>
              </a:rPr>
              <a:t>Promote access to health services</a:t>
            </a:r>
          </a:p>
        </p:txBody>
      </p:sp>
      <p:sp>
        <p:nvSpPr>
          <p:cNvPr id="3" name="Content Placeholder 2">
            <a:extLst>
              <a:ext uri="{FF2B5EF4-FFF2-40B4-BE49-F238E27FC236}">
                <a16:creationId xmlns:a16="http://schemas.microsoft.com/office/drawing/2014/main" id="{99EED72E-343F-4503-8B1B-BB1FDA3BC60D}"/>
              </a:ext>
            </a:extLst>
          </p:cNvPr>
          <p:cNvSpPr>
            <a:spLocks noGrp="1"/>
          </p:cNvSpPr>
          <p:nvPr>
            <p:ph idx="1"/>
          </p:nvPr>
        </p:nvSpPr>
        <p:spPr/>
        <p:txBody>
          <a:bodyPr>
            <a:normAutofit lnSpcReduction="10000"/>
          </a:bodyPr>
          <a:lstStyle/>
          <a:p>
            <a:pPr marL="0" indent="0">
              <a:buNone/>
            </a:pPr>
            <a:r>
              <a:rPr lang="en-US" dirty="0">
                <a:latin typeface="Times New Roman" panose="02020603050405020304" pitchFamily="18" charset="0"/>
                <a:cs typeface="Times New Roman" panose="02020603050405020304" pitchFamily="18" charset="0"/>
              </a:rPr>
              <a:t>The steps that my organization should take to promote access to health are:</a:t>
            </a:r>
          </a:p>
          <a:p>
            <a:pPr>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Ensure adequate funding of the Children's Health Insurance Program.</a:t>
            </a:r>
          </a:p>
          <a:p>
            <a:pPr>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Medicaid expansion and implement expansion in more states.</a:t>
            </a:r>
          </a:p>
          <a:p>
            <a:pPr>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Stabilize individual insurance marketplaces and retain ACA market reforms. </a:t>
            </a:r>
          </a:p>
          <a:p>
            <a:pPr>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Address physician shortages.</a:t>
            </a:r>
          </a:p>
        </p:txBody>
      </p:sp>
      <p:pic>
        <p:nvPicPr>
          <p:cNvPr id="5" name="Audio 4">
            <a:hlinkClick r:id="" action="ppaction://media"/>
            <a:extLst>
              <a:ext uri="{FF2B5EF4-FFF2-40B4-BE49-F238E27FC236}">
                <a16:creationId xmlns:a16="http://schemas.microsoft.com/office/drawing/2014/main" id="{E8A78295-DFAE-402E-BE66-86CD51AEA7F2}"/>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980084448"/>
      </p:ext>
    </p:extLst>
  </p:cSld>
  <p:clrMapOvr>
    <a:masterClrMapping/>
  </p:clrMapOvr>
  <mc:AlternateContent xmlns:mc="http://schemas.openxmlformats.org/markup-compatibility/2006" xmlns:p14="http://schemas.microsoft.com/office/powerpoint/2010/main">
    <mc:Choice Requires="p14">
      <p:transition spd="slow" p14:dur="2000" advTm="23991"/>
    </mc:Choice>
    <mc:Fallback xmlns="">
      <p:transition spd="slow" advTm="2399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3015BD-58EA-4C23-92EE-0A7ED9DEA985}"/>
              </a:ext>
            </a:extLst>
          </p:cNvPr>
          <p:cNvSpPr>
            <a:spLocks noGrp="1"/>
          </p:cNvSpPr>
          <p:nvPr>
            <p:ph type="title"/>
          </p:nvPr>
        </p:nvSpPr>
        <p:spPr/>
        <p:txBody>
          <a:bodyPr/>
          <a:lstStyle/>
          <a:p>
            <a:r>
              <a:rPr lang="en-US" sz="3200" dirty="0">
                <a:latin typeface="Times New Roman" panose="02020603050405020304" pitchFamily="18" charset="0"/>
                <a:cs typeface="Times New Roman" panose="02020603050405020304" pitchFamily="18" charset="0"/>
              </a:rPr>
              <a:t>Organization opportunities</a:t>
            </a:r>
          </a:p>
        </p:txBody>
      </p:sp>
      <p:sp>
        <p:nvSpPr>
          <p:cNvPr id="3" name="Content Placeholder 2">
            <a:extLst>
              <a:ext uri="{FF2B5EF4-FFF2-40B4-BE49-F238E27FC236}">
                <a16:creationId xmlns:a16="http://schemas.microsoft.com/office/drawing/2014/main" id="{D33A5719-2435-4878-BD53-98FC856F661A}"/>
              </a:ext>
            </a:extLst>
          </p:cNvPr>
          <p:cNvSpPr>
            <a:spLocks noGrp="1"/>
          </p:cNvSpPr>
          <p:nvPr>
            <p:ph idx="1"/>
          </p:nvPr>
        </p:nvSpPr>
        <p:spPr/>
        <p:txBody>
          <a:bodyPr>
            <a:normAutofit/>
          </a:bodyPr>
          <a:lstStyle/>
          <a:p>
            <a:pPr marL="0" indent="0">
              <a:buNone/>
            </a:pPr>
            <a:r>
              <a:rPr lang="en-US" sz="2000" dirty="0">
                <a:latin typeface="Times New Roman" panose="02020603050405020304" pitchFamily="18" charset="0"/>
                <a:cs typeface="Times New Roman" panose="02020603050405020304" pitchFamily="18" charset="0"/>
              </a:rPr>
              <a:t>Other organizations may not have these services, and for my organization, it will be a huge opportunity to provide these services to all types of patients.</a:t>
            </a:r>
          </a:p>
          <a:p>
            <a:pPr marL="0" indent="0">
              <a:buNone/>
            </a:pPr>
            <a:endParaRPr lang="en-US" sz="2000" dirty="0">
              <a:latin typeface="Times New Roman" panose="02020603050405020304" pitchFamily="18" charset="0"/>
              <a:cs typeface="Times New Roman" panose="02020603050405020304" pitchFamily="18" charset="0"/>
            </a:endParaRPr>
          </a:p>
          <a:p>
            <a:pPr>
              <a:buFont typeface="Arial" panose="020B0604020202020204" pitchFamily="34" charset="0"/>
              <a:buChar char="•"/>
            </a:pPr>
            <a:r>
              <a:rPr lang="en-US" sz="1800" dirty="0">
                <a:latin typeface="Times New Roman" panose="02020603050405020304" pitchFamily="18" charset="0"/>
                <a:cs typeface="Times New Roman" panose="02020603050405020304" pitchFamily="18" charset="0"/>
              </a:rPr>
              <a:t>Meaning full data                                               </a:t>
            </a:r>
          </a:p>
          <a:p>
            <a:pPr algn="ctr">
              <a:buFont typeface="Arial" panose="020B0604020202020204" pitchFamily="34" charset="0"/>
              <a:buChar char="•"/>
            </a:pPr>
            <a:r>
              <a:rPr lang="en-US" sz="1800" dirty="0">
                <a:latin typeface="Times New Roman" panose="02020603050405020304" pitchFamily="18" charset="0"/>
                <a:cs typeface="Times New Roman" panose="02020603050405020304" pitchFamily="18" charset="0"/>
              </a:rPr>
              <a:t>Regenerate Medicine</a:t>
            </a:r>
          </a:p>
          <a:p>
            <a:pPr>
              <a:buFont typeface="Arial" panose="020B0604020202020204" pitchFamily="34" charset="0"/>
              <a:buChar char="•"/>
            </a:pPr>
            <a:r>
              <a:rPr lang="en-US" sz="1800" dirty="0">
                <a:latin typeface="Times New Roman" panose="02020603050405020304" pitchFamily="18" charset="0"/>
                <a:cs typeface="Times New Roman" panose="02020603050405020304" pitchFamily="18" charset="0"/>
              </a:rPr>
              <a:t>Digital Therapies</a:t>
            </a:r>
          </a:p>
          <a:p>
            <a:pPr algn="ctr">
              <a:buFont typeface="Arial" panose="020B0604020202020204" pitchFamily="34" charset="0"/>
              <a:buChar char="•"/>
            </a:pPr>
            <a:r>
              <a:rPr lang="en-US" sz="1800" dirty="0">
                <a:latin typeface="Times New Roman" panose="02020603050405020304" pitchFamily="18" charset="0"/>
                <a:cs typeface="Times New Roman" panose="02020603050405020304" pitchFamily="18" charset="0"/>
              </a:rPr>
              <a:t>Telemedicine </a:t>
            </a:r>
          </a:p>
          <a:p>
            <a:pPr>
              <a:buFont typeface="Arial" panose="020B0604020202020204" pitchFamily="34" charset="0"/>
              <a:buChar char="•"/>
            </a:pPr>
            <a:r>
              <a:rPr lang="en-US" sz="1800" dirty="0">
                <a:latin typeface="Times New Roman" panose="02020603050405020304" pitchFamily="18" charset="0"/>
                <a:cs typeface="Times New Roman" panose="02020603050405020304" pitchFamily="18" charset="0"/>
              </a:rPr>
              <a:t>Telepsychiatry</a:t>
            </a:r>
          </a:p>
          <a:p>
            <a:pPr algn="ctr">
              <a:buFont typeface="Arial" panose="020B0604020202020204" pitchFamily="34" charset="0"/>
              <a:buChar char="•"/>
            </a:pPr>
            <a:r>
              <a:rPr lang="en-US" sz="1800" dirty="0">
                <a:latin typeface="Times New Roman" panose="02020603050405020304" pitchFamily="18" charset="0"/>
                <a:cs typeface="Times New Roman" panose="02020603050405020304" pitchFamily="18" charset="0"/>
              </a:rPr>
              <a:t>Nonprofits</a:t>
            </a:r>
          </a:p>
          <a:p>
            <a:pPr marL="0" indent="0" algn="ctr">
              <a:buNone/>
            </a:pPr>
            <a:endParaRPr lang="en-US" sz="2000" dirty="0">
              <a:latin typeface="Times New Roman" panose="02020603050405020304" pitchFamily="18" charset="0"/>
              <a:cs typeface="Times New Roman" panose="02020603050405020304" pitchFamily="18" charset="0"/>
            </a:endParaRPr>
          </a:p>
          <a:p>
            <a:pPr marL="0" indent="0">
              <a:buNone/>
            </a:pPr>
            <a:r>
              <a:rPr lang="en-US" sz="2000" dirty="0">
                <a:latin typeface="Times New Roman" panose="02020603050405020304" pitchFamily="18" charset="0"/>
                <a:cs typeface="Times New Roman" panose="02020603050405020304" pitchFamily="18" charset="0"/>
              </a:rPr>
              <a:t>These opportunities will benefit my organization by helping them manage all the patients they will have and provide services to each one in the comfort of their home. A healthcare organization’s  that is nonprofits can help the organization advance public health.</a:t>
            </a:r>
          </a:p>
        </p:txBody>
      </p:sp>
      <p:pic>
        <p:nvPicPr>
          <p:cNvPr id="5" name="Audio 4">
            <a:hlinkClick r:id="" action="ppaction://media"/>
            <a:extLst>
              <a:ext uri="{FF2B5EF4-FFF2-40B4-BE49-F238E27FC236}">
                <a16:creationId xmlns:a16="http://schemas.microsoft.com/office/drawing/2014/main" id="{9A8FCE94-8FB8-4BF3-93B5-BE1396F1E1D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809871934"/>
      </p:ext>
    </p:extLst>
  </p:cSld>
  <p:clrMapOvr>
    <a:masterClrMapping/>
  </p:clrMapOvr>
  <mc:AlternateContent xmlns:mc="http://schemas.openxmlformats.org/markup-compatibility/2006" xmlns:p14="http://schemas.microsoft.com/office/powerpoint/2010/main">
    <mc:Choice Requires="p14">
      <p:transition spd="slow" p14:dur="2000" advTm="35126"/>
    </mc:Choice>
    <mc:Fallback xmlns="">
      <p:transition spd="slow" advTm="3512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F476BD-A06E-420C-9525-AB1C4A0486CA}"/>
              </a:ext>
            </a:extLst>
          </p:cNvPr>
          <p:cNvSpPr>
            <a:spLocks noGrp="1"/>
          </p:cNvSpPr>
          <p:nvPr>
            <p:ph type="title"/>
          </p:nvPr>
        </p:nvSpPr>
        <p:spPr/>
        <p:txBody>
          <a:bodyPr/>
          <a:lstStyle/>
          <a:p>
            <a:r>
              <a:rPr lang="en-US" dirty="0"/>
              <a:t>Organization challenges</a:t>
            </a:r>
          </a:p>
        </p:txBody>
      </p:sp>
      <p:sp>
        <p:nvSpPr>
          <p:cNvPr id="3" name="Content Placeholder 2">
            <a:extLst>
              <a:ext uri="{FF2B5EF4-FFF2-40B4-BE49-F238E27FC236}">
                <a16:creationId xmlns:a16="http://schemas.microsoft.com/office/drawing/2014/main" id="{4B47DC3C-D02A-4AEC-B406-869B22D513A0}"/>
              </a:ext>
            </a:extLst>
          </p:cNvPr>
          <p:cNvSpPr>
            <a:spLocks noGrp="1"/>
          </p:cNvSpPr>
          <p:nvPr>
            <p:ph idx="1"/>
          </p:nvPr>
        </p:nvSpPr>
        <p:spPr/>
        <p:txBody>
          <a:bodyPr>
            <a:normAutofit/>
          </a:bodyPr>
          <a:lstStyle/>
          <a:p>
            <a:pPr marL="0" indent="0">
              <a:buNone/>
            </a:pPr>
            <a:r>
              <a:rPr lang="en-US" sz="2400" dirty="0">
                <a:latin typeface="Times New Roman" panose="02020603050405020304" pitchFamily="18" charset="0"/>
                <a:cs typeface="Times New Roman" panose="02020603050405020304" pitchFamily="18" charset="0"/>
              </a:rPr>
              <a:t>Some's challenges that I anticipated for my organizations are:</a:t>
            </a:r>
          </a:p>
          <a:p>
            <a:pPr>
              <a:buFont typeface="Wingdings" panose="05000000000000000000" pitchFamily="2" charset="2"/>
              <a:buChar char="§"/>
            </a:pPr>
            <a:r>
              <a:rPr lang="en-US" sz="2400" dirty="0">
                <a:latin typeface="Times New Roman" panose="02020603050405020304" pitchFamily="18" charset="0"/>
                <a:cs typeface="Times New Roman" panose="02020603050405020304" pitchFamily="18" charset="0"/>
              </a:rPr>
              <a:t>Cybersecurity</a:t>
            </a:r>
          </a:p>
          <a:p>
            <a:pPr>
              <a:buFont typeface="Wingdings" panose="05000000000000000000" pitchFamily="2" charset="2"/>
              <a:buChar char="§"/>
            </a:pPr>
            <a:r>
              <a:rPr lang="en-US" sz="2400" dirty="0">
                <a:latin typeface="Times New Roman" panose="02020603050405020304" pitchFamily="18" charset="0"/>
                <a:cs typeface="Times New Roman" panose="02020603050405020304" pitchFamily="18" charset="0"/>
              </a:rPr>
              <a:t>Rising Health costs</a:t>
            </a:r>
          </a:p>
          <a:p>
            <a:pPr>
              <a:buFont typeface="Wingdings" panose="05000000000000000000" pitchFamily="2" charset="2"/>
              <a:buChar char="§"/>
            </a:pPr>
            <a:r>
              <a:rPr lang="en-US" sz="2400" dirty="0">
                <a:latin typeface="Times New Roman" panose="02020603050405020304" pitchFamily="18" charset="0"/>
                <a:cs typeface="Times New Roman" panose="02020603050405020304" pitchFamily="18" charset="0"/>
              </a:rPr>
              <a:t>Harnessing advanced health technology</a:t>
            </a:r>
          </a:p>
          <a:p>
            <a:pPr>
              <a:buFont typeface="Wingdings" panose="05000000000000000000" pitchFamily="2" charset="2"/>
              <a:buChar char="§"/>
            </a:pPr>
            <a:r>
              <a:rPr lang="en-US" sz="2400" dirty="0">
                <a:latin typeface="Times New Roman" panose="02020603050405020304" pitchFamily="18" charset="0"/>
                <a:cs typeface="Times New Roman" panose="02020603050405020304" pitchFamily="18" charset="0"/>
              </a:rPr>
              <a:t>Information and integrated Health Services</a:t>
            </a:r>
          </a:p>
          <a:p>
            <a:pPr>
              <a:buFont typeface="Wingdings" panose="05000000000000000000" pitchFamily="2" charset="2"/>
              <a:buChar char="§"/>
            </a:pPr>
            <a:r>
              <a:rPr lang="en-US" sz="2400" dirty="0">
                <a:latin typeface="Times New Roman" panose="02020603050405020304" pitchFamily="18" charset="0"/>
                <a:cs typeface="Times New Roman" panose="02020603050405020304" pitchFamily="18" charset="0"/>
              </a:rPr>
              <a:t>Payments processing and Invoices</a:t>
            </a:r>
          </a:p>
          <a:p>
            <a:pPr marL="0" indent="0">
              <a:buNone/>
            </a:pPr>
            <a:endParaRPr lang="en-US" sz="2400" dirty="0">
              <a:latin typeface="Times New Roman" panose="02020603050405020304" pitchFamily="18" charset="0"/>
              <a:cs typeface="Times New Roman" panose="02020603050405020304" pitchFamily="18" charset="0"/>
            </a:endParaRPr>
          </a:p>
          <a:p>
            <a:pPr marL="0" indent="0">
              <a:buNone/>
            </a:pPr>
            <a:r>
              <a:rPr lang="en-US" sz="2400" dirty="0">
                <a:latin typeface="Times New Roman" panose="02020603050405020304" pitchFamily="18" charset="0"/>
                <a:cs typeface="Times New Roman" panose="02020603050405020304" pitchFamily="18" charset="0"/>
              </a:rPr>
              <a:t>For my organization to overcome those challenges they need to establish a security culture and protect devices. They should also manage employed physicians and change the patient environment for the well of everyone.</a:t>
            </a:r>
          </a:p>
        </p:txBody>
      </p:sp>
      <p:pic>
        <p:nvPicPr>
          <p:cNvPr id="4" name="Audio 3">
            <a:hlinkClick r:id="" action="ppaction://media"/>
            <a:extLst>
              <a:ext uri="{FF2B5EF4-FFF2-40B4-BE49-F238E27FC236}">
                <a16:creationId xmlns:a16="http://schemas.microsoft.com/office/drawing/2014/main" id="{230DF109-795C-4BC5-BC51-8166C5886530}"/>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3447750227"/>
      </p:ext>
    </p:extLst>
  </p:cSld>
  <p:clrMapOvr>
    <a:masterClrMapping/>
  </p:clrMapOvr>
  <mc:AlternateContent xmlns:mc="http://schemas.openxmlformats.org/markup-compatibility/2006" xmlns:p14="http://schemas.microsoft.com/office/powerpoint/2010/main">
    <mc:Choice Requires="p14">
      <p:transition spd="slow" p14:dur="2000" advTm="28681"/>
    </mc:Choice>
    <mc:Fallback xmlns="">
      <p:transition spd="slow" advTm="2868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652FC1-260A-40F6-8CEA-A3460181E38A}"/>
              </a:ext>
            </a:extLst>
          </p:cNvPr>
          <p:cNvSpPr>
            <a:spLocks noGrp="1"/>
          </p:cNvSpPr>
          <p:nvPr>
            <p:ph type="title"/>
          </p:nvPr>
        </p:nvSpPr>
        <p:spPr/>
        <p:txBody>
          <a:bodyPr/>
          <a:lstStyle/>
          <a:p>
            <a:r>
              <a:rPr lang="en-US" dirty="0"/>
              <a:t>Formal recommendation to the executive team </a:t>
            </a:r>
          </a:p>
        </p:txBody>
      </p:sp>
      <p:sp>
        <p:nvSpPr>
          <p:cNvPr id="3" name="Content Placeholder 2">
            <a:extLst>
              <a:ext uri="{FF2B5EF4-FFF2-40B4-BE49-F238E27FC236}">
                <a16:creationId xmlns:a16="http://schemas.microsoft.com/office/drawing/2014/main" id="{62F74B49-501C-4DD3-97DC-BE8280664AA4}"/>
              </a:ext>
            </a:extLst>
          </p:cNvPr>
          <p:cNvSpPr>
            <a:spLocks noGrp="1"/>
          </p:cNvSpPr>
          <p:nvPr>
            <p:ph idx="1"/>
          </p:nvPr>
        </p:nvSpPr>
        <p:spPr>
          <a:xfrm>
            <a:off x="388834" y="1651475"/>
            <a:ext cx="8229600" cy="4724400"/>
          </a:xfrm>
        </p:spPr>
        <p:txBody>
          <a:bodyPr>
            <a:normAutofit/>
          </a:bodyPr>
          <a:lstStyle/>
          <a:p>
            <a:pPr marL="0" marR="0">
              <a:lnSpc>
                <a:spcPct val="107000"/>
              </a:lnSpc>
              <a:spcBef>
                <a:spcPts val="0"/>
              </a:spcBef>
              <a:spcAft>
                <a:spcPts val="0"/>
              </a:spcAft>
            </a:pPr>
            <a:r>
              <a:rPr lang="en-US" sz="1800" dirty="0">
                <a:solidFill>
                  <a:srgbClr val="16192B"/>
                </a:solidFill>
                <a:latin typeface="Times New Roman" panose="02020603050405020304" pitchFamily="18" charset="0"/>
                <a:ea typeface="Times New Roman" panose="02020603050405020304" pitchFamily="18" charset="0"/>
                <a:cs typeface="Times New Roman" panose="02020603050405020304" pitchFamily="18" charset="0"/>
              </a:rPr>
              <a:t>N</a:t>
            </a:r>
            <a:r>
              <a:rPr lang="en-US" sz="1800" dirty="0">
                <a:solidFill>
                  <a:srgbClr val="16192B"/>
                </a:solidFill>
                <a:effectLst/>
                <a:latin typeface="Times New Roman" panose="02020603050405020304" pitchFamily="18" charset="0"/>
                <a:ea typeface="Times New Roman" panose="02020603050405020304" pitchFamily="18" charset="0"/>
                <a:cs typeface="Times New Roman" panose="02020603050405020304" pitchFamily="18" charset="0"/>
              </a:rPr>
              <a:t>ow the executive summary components might change depending on the specifics of the actual document. The bulk of executive summaries nevertheless has several significant aspects. The following are some of the essential elements. </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800" dirty="0">
                <a:solidFill>
                  <a:srgbClr val="16192B"/>
                </a:solidFill>
                <a:effectLst/>
                <a:latin typeface="Times New Roman" panose="02020603050405020304" pitchFamily="18" charset="0"/>
                <a:ea typeface="Times New Roman" panose="02020603050405020304" pitchFamily="18" charset="0"/>
                <a:cs typeface="Times New Roman" panose="02020603050405020304" pitchFamily="18" charset="0"/>
              </a:rPr>
              <a:t>A company's/overview business's</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800" dirty="0">
                <a:solidFill>
                  <a:srgbClr val="16192B"/>
                </a:solidFill>
                <a:effectLst/>
                <a:latin typeface="Times New Roman" panose="02020603050405020304" pitchFamily="18" charset="0"/>
                <a:ea typeface="Times New Roman" panose="02020603050405020304" pitchFamily="18" charset="0"/>
                <a:cs typeface="Times New Roman" panose="02020603050405020304" pitchFamily="18" charset="0"/>
              </a:rPr>
              <a:t>Determination of a significant issue or proposition</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800" dirty="0">
                <a:solidFill>
                  <a:srgbClr val="16192B"/>
                </a:solidFill>
                <a:effectLst/>
                <a:latin typeface="Times New Roman" panose="02020603050405020304" pitchFamily="18" charset="0"/>
                <a:ea typeface="Times New Roman" panose="02020603050405020304" pitchFamily="18" charset="0"/>
                <a:cs typeface="Times New Roman" panose="02020603050405020304" pitchFamily="18" charset="0"/>
              </a:rPr>
              <a:t>A situation or proposal is examined with details, data, and numbers to back it up.</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800" dirty="0">
                <a:solidFill>
                  <a:srgbClr val="16192B"/>
                </a:solidFill>
                <a:effectLst/>
                <a:latin typeface="Times New Roman" panose="02020603050405020304" pitchFamily="18" charset="0"/>
                <a:ea typeface="Times New Roman" panose="02020603050405020304" pitchFamily="18" charset="0"/>
                <a:cs typeface="Times New Roman" panose="02020603050405020304" pitchFamily="18" charset="0"/>
              </a:rPr>
              <a:t>Alternatives and their justification</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800" dirty="0">
                <a:solidFill>
                  <a:srgbClr val="16192B"/>
                </a:solidFill>
                <a:effectLst/>
                <a:latin typeface="Times New Roman" panose="02020603050405020304" pitchFamily="18" charset="0"/>
                <a:ea typeface="Times New Roman" panose="02020603050405020304" pitchFamily="18" charset="0"/>
                <a:cs typeface="Times New Roman" panose="02020603050405020304" pitchFamily="18" charset="0"/>
              </a:rPr>
              <a:t>Conclusions that are clearly defined </a:t>
            </a:r>
          </a:p>
          <a:p>
            <a:pPr marL="342900" marR="0" lvl="0" indent="-342900">
              <a:lnSpc>
                <a:spcPct val="107000"/>
              </a:lnSpc>
              <a:spcBef>
                <a:spcPts val="0"/>
              </a:spcBef>
              <a:spcAft>
                <a:spcPts val="0"/>
              </a:spcAft>
              <a:buFont typeface="Symbol" panose="05050102010706020507" pitchFamily="18" charset="2"/>
              <a:buChar char=""/>
            </a:pP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r>
              <a:rPr lang="en-US" sz="1800" dirty="0">
                <a:latin typeface="Times New Roman" panose="02020603050405020304" pitchFamily="18" charset="0"/>
                <a:cs typeface="Times New Roman" panose="02020603050405020304" pitchFamily="18" charset="0"/>
              </a:rPr>
              <a:t>To regulate, approve, and evaluate healthcare insurance systems and applications that incorporate medical equipment and healthcare information systems, the US Food and Drug Administration and the Office of the National Coordinator for Health Information Technology must work together. Organizations must require evidence that manufacturers implemented current accessible and usefulness requirements and used customer development and verification approaches for products developed in the context of the certification program. </a:t>
            </a:r>
          </a:p>
        </p:txBody>
      </p:sp>
      <p:pic>
        <p:nvPicPr>
          <p:cNvPr id="5" name="Audio 4">
            <a:hlinkClick r:id="" action="ppaction://media"/>
            <a:extLst>
              <a:ext uri="{FF2B5EF4-FFF2-40B4-BE49-F238E27FC236}">
                <a16:creationId xmlns:a16="http://schemas.microsoft.com/office/drawing/2014/main" id="{BFB11E6A-F81A-42D6-BC7B-1AA252197AEA}"/>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432992357"/>
      </p:ext>
    </p:extLst>
  </p:cSld>
  <p:clrMapOvr>
    <a:masterClrMapping/>
  </p:clrMapOvr>
  <mc:AlternateContent xmlns:mc="http://schemas.openxmlformats.org/markup-compatibility/2006">
    <mc:Choice xmlns:p14="http://schemas.microsoft.com/office/powerpoint/2010/main" Requires="p14">
      <p:transition spd="slow" p14:dur="2000" advTm="48500"/>
    </mc:Choice>
    <mc:Fallback>
      <p:transition spd="slow" advTm="485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94139F-9FB4-4CBD-A96A-FB003AE09389}"/>
              </a:ext>
            </a:extLst>
          </p:cNvPr>
          <p:cNvSpPr>
            <a:spLocks noGrp="1"/>
          </p:cNvSpPr>
          <p:nvPr>
            <p:ph type="title"/>
          </p:nvPr>
        </p:nvSpPr>
        <p:spPr>
          <a:xfrm>
            <a:off x="457200" y="266093"/>
            <a:ext cx="8229600" cy="1143000"/>
          </a:xfrm>
        </p:spPr>
        <p:txBody>
          <a:bodyPr/>
          <a:lstStyle/>
          <a:p>
            <a:r>
              <a:rPr lang="en-US" dirty="0"/>
              <a:t>Justify my recommendation</a:t>
            </a:r>
          </a:p>
        </p:txBody>
      </p:sp>
      <p:sp>
        <p:nvSpPr>
          <p:cNvPr id="3" name="Content Placeholder 2">
            <a:extLst>
              <a:ext uri="{FF2B5EF4-FFF2-40B4-BE49-F238E27FC236}">
                <a16:creationId xmlns:a16="http://schemas.microsoft.com/office/drawing/2014/main" id="{F0EDEA9E-EC22-4351-AEF5-38C48895AF79}"/>
              </a:ext>
            </a:extLst>
          </p:cNvPr>
          <p:cNvSpPr>
            <a:spLocks noGrp="1"/>
          </p:cNvSpPr>
          <p:nvPr>
            <p:ph idx="1"/>
          </p:nvPr>
        </p:nvSpPr>
        <p:spPr/>
        <p:txBody>
          <a:bodyPr>
            <a:normAutofit/>
          </a:bodyPr>
          <a:lstStyle/>
          <a:p>
            <a:endParaRPr lang="en-US" sz="2400" b="0" i="0" dirty="0">
              <a:solidFill>
                <a:srgbClr val="000000"/>
              </a:solidFill>
              <a:effectLst/>
              <a:latin typeface="Times New Roman" panose="02020603050405020304" pitchFamily="18" charset="0"/>
              <a:cs typeface="Times New Roman" panose="02020603050405020304" pitchFamily="18" charset="0"/>
            </a:endParaRPr>
          </a:p>
          <a:p>
            <a:r>
              <a:rPr lang="en-US" sz="2400" b="0" i="0" dirty="0">
                <a:solidFill>
                  <a:srgbClr val="000000"/>
                </a:solidFill>
                <a:effectLst/>
                <a:latin typeface="Times New Roman" panose="02020603050405020304" pitchFamily="18" charset="0"/>
                <a:cs typeface="Times New Roman" panose="02020603050405020304" pitchFamily="18" charset="0"/>
              </a:rPr>
              <a:t>The organization should work collaboratively as a team to not only make the best decisions, but to ensure relationships remain positive. The outcome of the presentation should show a benefit to the organization that aligns with the mission, vision, and value statements. </a:t>
            </a:r>
            <a:r>
              <a:rPr lang="en-US" sz="2000" b="0" i="0" dirty="0">
                <a:solidFill>
                  <a:srgbClr val="000000"/>
                </a:solidFill>
                <a:effectLst/>
                <a:latin typeface="Times New Roman" panose="02020603050405020304" pitchFamily="18" charset="0"/>
                <a:cs typeface="Times New Roman" panose="02020603050405020304" pitchFamily="18" charset="0"/>
              </a:rPr>
              <a:t>Recommendations should directly respond to key findings arrived at through data collection and analysis. A process of prioritization is essential to narrowing down findings, and once this is done, recommendations should be developed that align with the most important findings</a:t>
            </a:r>
            <a:endParaRPr lang="en-US" sz="2400" dirty="0">
              <a:latin typeface="Times New Roman" panose="02020603050405020304" pitchFamily="18" charset="0"/>
              <a:cs typeface="Times New Roman" panose="02020603050405020304" pitchFamily="18" charset="0"/>
            </a:endParaRPr>
          </a:p>
        </p:txBody>
      </p:sp>
      <p:pic>
        <p:nvPicPr>
          <p:cNvPr id="4" name="Audio 3">
            <a:hlinkClick r:id="" action="ppaction://media"/>
            <a:extLst>
              <a:ext uri="{FF2B5EF4-FFF2-40B4-BE49-F238E27FC236}">
                <a16:creationId xmlns:a16="http://schemas.microsoft.com/office/drawing/2014/main" id="{D728E186-C407-49FC-946F-E7128CB9D20F}"/>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5570595"/>
      </p:ext>
    </p:extLst>
  </p:cSld>
  <p:clrMapOvr>
    <a:masterClrMapping/>
  </p:clrMapOvr>
  <mc:AlternateContent xmlns:mc="http://schemas.openxmlformats.org/markup-compatibility/2006">
    <mc:Choice xmlns:p14="http://schemas.microsoft.com/office/powerpoint/2010/main" Requires="p14">
      <p:transition spd="slow" p14:dur="2000" advTm="38272"/>
    </mc:Choice>
    <mc:Fallback>
      <p:transition spd="slow" advTm="3827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76B8B66-F6A5-4F8F-9287-28CB8CA10F91}"/>
              </a:ext>
            </a:extLst>
          </p:cNvPr>
          <p:cNvSpPr>
            <a:spLocks noGrp="1"/>
          </p:cNvSpPr>
          <p:nvPr>
            <p:ph type="title"/>
          </p:nvPr>
        </p:nvSpPr>
        <p:spPr>
          <a:xfrm>
            <a:off x="-65853" y="0"/>
            <a:ext cx="9036424" cy="806824"/>
          </a:xfrm>
        </p:spPr>
        <p:txBody>
          <a:bodyPr/>
          <a:lstStyle/>
          <a:p>
            <a:r>
              <a:rPr lang="en-US" dirty="0"/>
              <a:t>References Part 1</a:t>
            </a:r>
          </a:p>
        </p:txBody>
      </p:sp>
      <p:sp>
        <p:nvSpPr>
          <p:cNvPr id="8" name="TextBox 7">
            <a:extLst>
              <a:ext uri="{FF2B5EF4-FFF2-40B4-BE49-F238E27FC236}">
                <a16:creationId xmlns:a16="http://schemas.microsoft.com/office/drawing/2014/main" id="{6D5C268F-CD62-4030-91B5-FD81506D3A3B}"/>
              </a:ext>
            </a:extLst>
          </p:cNvPr>
          <p:cNvSpPr txBox="1"/>
          <p:nvPr/>
        </p:nvSpPr>
        <p:spPr>
          <a:xfrm>
            <a:off x="632013" y="712695"/>
            <a:ext cx="7234517" cy="6740307"/>
          </a:xfrm>
          <a:prstGeom prst="rect">
            <a:avLst/>
          </a:prstGeom>
          <a:noFill/>
        </p:spPr>
        <p:txBody>
          <a:bodyPr wrap="square" rtlCol="0">
            <a:spAutoFit/>
          </a:bodyPr>
          <a:lstStyle/>
          <a:p>
            <a:pPr marL="171450" indent="-171450">
              <a:buFont typeface="Wingdings" panose="05000000000000000000" pitchFamily="2" charset="2"/>
              <a:buChar char="§"/>
            </a:pPr>
            <a:r>
              <a:rPr lang="en-US" sz="1100" dirty="0">
                <a:solidFill>
                  <a:srgbClr val="0070C0"/>
                </a:solidFill>
                <a:latin typeface="Times New Roman" panose="02020603050405020304" pitchFamily="18" charset="0"/>
                <a:cs typeface="Times New Roman" panose="02020603050405020304" pitchFamily="18" charset="0"/>
                <a:hlinkClick r:id="rId2">
                  <a:extLst>
                    <a:ext uri="{A12FA001-AC4F-418D-AE19-62706E023703}">
                      <ahyp:hlinkClr xmlns:ahyp="http://schemas.microsoft.com/office/drawing/2018/hyperlinkcolor" val="tx"/>
                    </a:ext>
                  </a:extLst>
                </a:hlinkClick>
              </a:rPr>
              <a:t>https://www.childrenshospital.org/about-us/our-leadership</a:t>
            </a:r>
            <a:endParaRPr lang="en-US" sz="1100" dirty="0">
              <a:solidFill>
                <a:srgbClr val="0070C0"/>
              </a:solidFill>
              <a:latin typeface="Times New Roman" panose="02020603050405020304" pitchFamily="18" charset="0"/>
              <a:cs typeface="Times New Roman" panose="02020603050405020304" pitchFamily="18" charset="0"/>
            </a:endParaRPr>
          </a:p>
          <a:p>
            <a:endParaRPr lang="en-US" sz="1100" dirty="0">
              <a:solidFill>
                <a:srgbClr val="0070C0"/>
              </a:solidFill>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
            </a:pPr>
            <a:r>
              <a:rPr lang="en-US" sz="1100" dirty="0">
                <a:solidFill>
                  <a:srgbClr val="0070C0"/>
                </a:solidFill>
                <a:latin typeface="Times New Roman" panose="02020603050405020304" pitchFamily="18" charset="0"/>
                <a:cs typeface="Times New Roman" panose="02020603050405020304" pitchFamily="18" charset="0"/>
                <a:hlinkClick r:id="rId3">
                  <a:extLst>
                    <a:ext uri="{A12FA001-AC4F-418D-AE19-62706E023703}">
                      <ahyp:hlinkClr xmlns:ahyp="http://schemas.microsoft.com/office/drawing/2018/hyperlinkcolor" val="tx"/>
                    </a:ext>
                  </a:extLst>
                </a:hlinkClick>
              </a:rPr>
              <a:t>https://www.bmc.org/executive-leadership</a:t>
            </a:r>
            <a:endParaRPr lang="en-US" sz="1100" dirty="0">
              <a:solidFill>
                <a:srgbClr val="0070C0"/>
              </a:solidFill>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
            </a:pPr>
            <a:endParaRPr lang="en-US" sz="1100" dirty="0">
              <a:solidFill>
                <a:srgbClr val="0070C0"/>
              </a:solidFill>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
            </a:pPr>
            <a:r>
              <a:rPr lang="en-US" sz="1100" dirty="0">
                <a:solidFill>
                  <a:srgbClr val="0070C0"/>
                </a:solidFill>
                <a:latin typeface="Times New Roman" panose="02020603050405020304" pitchFamily="18" charset="0"/>
                <a:cs typeface="Times New Roman" panose="02020603050405020304" pitchFamily="18" charset="0"/>
                <a:hlinkClick r:id="rId4">
                  <a:extLst>
                    <a:ext uri="{A12FA001-AC4F-418D-AE19-62706E023703}">
                      <ahyp:hlinkClr xmlns:ahyp="http://schemas.microsoft.com/office/drawing/2018/hyperlinkcolor" val="tx"/>
                    </a:ext>
                  </a:extLst>
                </a:hlinkClick>
              </a:rPr>
              <a:t>https://www.childrenshospital.org/legal</a:t>
            </a:r>
            <a:endParaRPr lang="en-US" sz="1100" dirty="0">
              <a:solidFill>
                <a:srgbClr val="0070C0"/>
              </a:solidFill>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
            </a:pPr>
            <a:endParaRPr lang="en-US" sz="1100" dirty="0">
              <a:solidFill>
                <a:srgbClr val="0070C0"/>
              </a:solidFill>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
            </a:pPr>
            <a:r>
              <a:rPr lang="en-US" sz="1100" dirty="0">
                <a:solidFill>
                  <a:srgbClr val="0070C0"/>
                </a:solidFill>
                <a:latin typeface="Times New Roman" panose="02020603050405020304" pitchFamily="18" charset="0"/>
                <a:cs typeface="Times New Roman" panose="02020603050405020304" pitchFamily="18" charset="0"/>
                <a:hlinkClick r:id="rId5">
                  <a:extLst>
                    <a:ext uri="{A12FA001-AC4F-418D-AE19-62706E023703}">
                      <ahyp:hlinkClr xmlns:ahyp="http://schemas.microsoft.com/office/drawing/2018/hyperlinkcolor" val="tx"/>
                    </a:ext>
                  </a:extLst>
                </a:hlinkClick>
              </a:rPr>
              <a:t>https://www.childrenshospital.org/research/icctr/research-resources/regulatory-support</a:t>
            </a:r>
            <a:endParaRPr lang="en-US" sz="1100" dirty="0">
              <a:solidFill>
                <a:srgbClr val="0070C0"/>
              </a:solidFill>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
            </a:pPr>
            <a:endParaRPr lang="en-US" sz="1100" dirty="0">
              <a:solidFill>
                <a:srgbClr val="0070C0"/>
              </a:solidFill>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
            </a:pPr>
            <a:r>
              <a:rPr lang="en-US" sz="1100" dirty="0">
                <a:solidFill>
                  <a:srgbClr val="0070C0"/>
                </a:solidFill>
                <a:latin typeface="Times New Roman" panose="02020603050405020304" pitchFamily="18" charset="0"/>
                <a:cs typeface="Times New Roman" panose="02020603050405020304" pitchFamily="18" charset="0"/>
                <a:hlinkClick r:id="rId6">
                  <a:extLst>
                    <a:ext uri="{A12FA001-AC4F-418D-AE19-62706E023703}">
                      <ahyp:hlinkClr xmlns:ahyp="http://schemas.microsoft.com/office/drawing/2018/hyperlinkcolor" val="tx"/>
                    </a:ext>
                  </a:extLst>
                </a:hlinkClick>
              </a:rPr>
              <a:t>https://www.bmc.org/services/medical-legal-partnership</a:t>
            </a:r>
            <a:endParaRPr lang="en-US" sz="1100" dirty="0">
              <a:solidFill>
                <a:srgbClr val="0070C0"/>
              </a:solidFill>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
            </a:pPr>
            <a:endParaRPr lang="en-US" sz="1100" dirty="0">
              <a:solidFill>
                <a:srgbClr val="0070C0"/>
              </a:solidFill>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
            </a:pPr>
            <a:r>
              <a:rPr lang="en-US" sz="1100" dirty="0">
                <a:solidFill>
                  <a:srgbClr val="0070C0"/>
                </a:solidFill>
                <a:latin typeface="Times New Roman" panose="02020603050405020304" pitchFamily="18" charset="0"/>
                <a:cs typeface="Times New Roman" panose="02020603050405020304" pitchFamily="18" charset="0"/>
                <a:hlinkClick r:id="rId7">
                  <a:extLst>
                    <a:ext uri="{A12FA001-AC4F-418D-AE19-62706E023703}">
                      <ahyp:hlinkClr xmlns:ahyp="http://schemas.microsoft.com/office/drawing/2018/hyperlinkcolor" val="tx"/>
                    </a:ext>
                  </a:extLst>
                </a:hlinkClick>
              </a:rPr>
              <a:t>https://www.bmc.org/accreditation-regulatory-compliance</a:t>
            </a:r>
            <a:r>
              <a:rPr lang="en-US" sz="1100" dirty="0">
                <a:solidFill>
                  <a:srgbClr val="0070C0"/>
                </a:solidFill>
                <a:latin typeface="Times New Roman" panose="02020603050405020304" pitchFamily="18" charset="0"/>
                <a:cs typeface="Times New Roman" panose="02020603050405020304" pitchFamily="18" charset="0"/>
              </a:rPr>
              <a:t> </a:t>
            </a:r>
          </a:p>
          <a:p>
            <a:pPr marL="285750" indent="-285750">
              <a:buFont typeface="Wingdings" panose="05000000000000000000" pitchFamily="2" charset="2"/>
              <a:buChar char="§"/>
            </a:pPr>
            <a:endParaRPr lang="en-US" sz="1100" dirty="0">
              <a:solidFill>
                <a:srgbClr val="0070C0"/>
              </a:solidFill>
              <a:latin typeface="Times New Roman" panose="02020603050405020304" pitchFamily="18" charset="0"/>
              <a:cs typeface="Times New Roman" panose="02020603050405020304" pitchFamily="18" charset="0"/>
            </a:endParaRPr>
          </a:p>
          <a:p>
            <a:pPr marL="285750" indent="-285750">
              <a:lnSpc>
                <a:spcPct val="150000"/>
              </a:lnSpc>
              <a:buFont typeface="Wingdings" panose="05000000000000000000" pitchFamily="2" charset="2"/>
              <a:buChar char="§"/>
            </a:pPr>
            <a:r>
              <a:rPr lang="en-US" sz="1100" dirty="0">
                <a:solidFill>
                  <a:srgbClr val="0070C0"/>
                </a:solidFill>
                <a:latin typeface="Times New Roman" panose="02020603050405020304" pitchFamily="18" charset="0"/>
                <a:cs typeface="Times New Roman" panose="02020603050405020304" pitchFamily="18" charset="0"/>
                <a:hlinkClick r:id="rId8">
                  <a:extLst>
                    <a:ext uri="{A12FA001-AC4F-418D-AE19-62706E023703}">
                      <ahyp:hlinkClr xmlns:ahyp="http://schemas.microsoft.com/office/drawing/2018/hyperlinkcolor" val="tx"/>
                    </a:ext>
                  </a:extLst>
                </a:hlinkClick>
              </a:rPr>
              <a:t>https://www.bmc.org/programs-services</a:t>
            </a:r>
            <a:endParaRPr lang="en-US" sz="1100" dirty="0">
              <a:solidFill>
                <a:srgbClr val="0070C0"/>
              </a:solidFill>
              <a:latin typeface="Times New Roman" panose="02020603050405020304" pitchFamily="18" charset="0"/>
              <a:cs typeface="Times New Roman" panose="02020603050405020304" pitchFamily="18" charset="0"/>
            </a:endParaRPr>
          </a:p>
          <a:p>
            <a:pPr marL="285750" indent="-285750">
              <a:lnSpc>
                <a:spcPct val="150000"/>
              </a:lnSpc>
              <a:buFont typeface="Wingdings" panose="05000000000000000000" pitchFamily="2" charset="2"/>
              <a:buChar char="§"/>
            </a:pPr>
            <a:r>
              <a:rPr lang="en-US" sz="1100" dirty="0">
                <a:solidFill>
                  <a:srgbClr val="0070C0"/>
                </a:solidFill>
                <a:latin typeface="Times New Roman" panose="02020603050405020304" pitchFamily="18" charset="0"/>
                <a:cs typeface="Times New Roman" panose="02020603050405020304" pitchFamily="18" charset="0"/>
                <a:hlinkClick r:id="rId9">
                  <a:extLst>
                    <a:ext uri="{A12FA001-AC4F-418D-AE19-62706E023703}">
                      <ahyp:hlinkClr xmlns:ahyp="http://schemas.microsoft.com/office/drawing/2018/hyperlinkcolor" val="tx"/>
                    </a:ext>
                  </a:extLst>
                </a:hlinkClick>
              </a:rPr>
              <a:t>https://www.childrenshospital.org/international/what-we-offer</a:t>
            </a:r>
            <a:endParaRPr lang="en-US" sz="1100" dirty="0">
              <a:solidFill>
                <a:srgbClr val="0070C0"/>
              </a:solidFill>
              <a:latin typeface="Times New Roman" panose="02020603050405020304" pitchFamily="18" charset="0"/>
              <a:cs typeface="Times New Roman" panose="02020603050405020304" pitchFamily="18" charset="0"/>
            </a:endParaRPr>
          </a:p>
          <a:p>
            <a:pPr marL="171450" indent="-171450">
              <a:buFont typeface="Wingdings" panose="05000000000000000000" pitchFamily="2" charset="2"/>
              <a:buChar char="§"/>
            </a:pPr>
            <a:endParaRPr lang="en-US" sz="1100" dirty="0">
              <a:solidFill>
                <a:srgbClr val="0070C0"/>
              </a:solidFill>
              <a:latin typeface="Times New Roman" panose="02020603050405020304" pitchFamily="18" charset="0"/>
              <a:cs typeface="Times New Roman" panose="02020603050405020304" pitchFamily="18" charset="0"/>
            </a:endParaRPr>
          </a:p>
          <a:p>
            <a:pPr marL="171450" indent="-171450">
              <a:buFont typeface="Wingdings" panose="05000000000000000000" pitchFamily="2" charset="2"/>
              <a:buChar char="§"/>
            </a:pPr>
            <a:r>
              <a:rPr lang="en-US" sz="1100" dirty="0">
                <a:solidFill>
                  <a:srgbClr val="0070C0"/>
                </a:solidFill>
                <a:latin typeface="Times New Roman" panose="02020603050405020304" pitchFamily="18" charset="0"/>
                <a:cs typeface="Times New Roman" panose="02020603050405020304" pitchFamily="18" charset="0"/>
                <a:hlinkClick r:id="rId10">
                  <a:extLst>
                    <a:ext uri="{A12FA001-AC4F-418D-AE19-62706E023703}">
                      <ahyp:hlinkClr xmlns:ahyp="http://schemas.microsoft.com/office/drawing/2018/hyperlinkcolor" val="tx"/>
                    </a:ext>
                  </a:extLst>
                </a:hlinkClick>
              </a:rPr>
              <a:t>https://bcrp.childrenshospital.org/facilities/boston-childrens-hospital/</a:t>
            </a:r>
            <a:endParaRPr lang="en-US" sz="1100" dirty="0">
              <a:solidFill>
                <a:srgbClr val="0070C0"/>
              </a:solidFill>
              <a:latin typeface="Times New Roman" panose="02020603050405020304" pitchFamily="18" charset="0"/>
              <a:cs typeface="Times New Roman" panose="02020603050405020304" pitchFamily="18" charset="0"/>
            </a:endParaRPr>
          </a:p>
          <a:p>
            <a:endParaRPr lang="en-US" sz="1100" dirty="0">
              <a:solidFill>
                <a:srgbClr val="0070C0"/>
              </a:solidFill>
              <a:latin typeface="Times New Roman" panose="02020603050405020304" pitchFamily="18" charset="0"/>
              <a:cs typeface="Times New Roman" panose="02020603050405020304" pitchFamily="18" charset="0"/>
            </a:endParaRPr>
          </a:p>
          <a:p>
            <a:pPr marL="171450" indent="-171450">
              <a:buFont typeface="Wingdings" panose="05000000000000000000" pitchFamily="2" charset="2"/>
              <a:buChar char="§"/>
            </a:pPr>
            <a:r>
              <a:rPr lang="en-US" sz="1100" dirty="0">
                <a:solidFill>
                  <a:srgbClr val="0070C0"/>
                </a:solidFill>
                <a:latin typeface="Times New Roman" panose="02020603050405020304" pitchFamily="18" charset="0"/>
                <a:cs typeface="Times New Roman" panose="02020603050405020304" pitchFamily="18" charset="0"/>
                <a:hlinkClick r:id="rId11">
                  <a:extLst>
                    <a:ext uri="{A12FA001-AC4F-418D-AE19-62706E023703}">
                      <ahyp:hlinkClr xmlns:ahyp="http://schemas.microsoft.com/office/drawing/2018/hyperlinkcolor" val="tx"/>
                    </a:ext>
                  </a:extLst>
                </a:hlinkClick>
              </a:rPr>
              <a:t>https://en.wikipedia.org/wiki/Boston_Medical_Center</a:t>
            </a:r>
            <a:endParaRPr lang="en-US" sz="1100" dirty="0">
              <a:solidFill>
                <a:srgbClr val="0070C0"/>
              </a:solidFill>
              <a:latin typeface="Times New Roman" panose="02020603050405020304" pitchFamily="18" charset="0"/>
              <a:cs typeface="Times New Roman" panose="02020603050405020304" pitchFamily="18" charset="0"/>
            </a:endParaRPr>
          </a:p>
          <a:p>
            <a:pPr marL="171450" indent="-171450">
              <a:buFont typeface="Wingdings" panose="05000000000000000000" pitchFamily="2" charset="2"/>
              <a:buChar char="§"/>
            </a:pPr>
            <a:endParaRPr lang="en-US" sz="1100" dirty="0">
              <a:solidFill>
                <a:srgbClr val="0070C0"/>
              </a:solidFill>
              <a:latin typeface="Times New Roman" panose="02020603050405020304" pitchFamily="18" charset="0"/>
              <a:cs typeface="Times New Roman" panose="02020603050405020304" pitchFamily="18" charset="0"/>
            </a:endParaRPr>
          </a:p>
          <a:p>
            <a:pPr marL="171450" indent="-171450">
              <a:buFont typeface="Wingdings" panose="05000000000000000000" pitchFamily="2" charset="2"/>
              <a:buChar char="§"/>
            </a:pPr>
            <a:r>
              <a:rPr lang="en-US" sz="1100" dirty="0">
                <a:solidFill>
                  <a:srgbClr val="0070C0"/>
                </a:solidFill>
                <a:latin typeface="Times New Roman" panose="02020603050405020304" pitchFamily="18" charset="0"/>
                <a:cs typeface="Times New Roman" panose="02020603050405020304" pitchFamily="18" charset="0"/>
                <a:hlinkClick r:id="rId12">
                  <a:extLst>
                    <a:ext uri="{A12FA001-AC4F-418D-AE19-62706E023703}">
                      <ahyp:hlinkClr xmlns:ahyp="http://schemas.microsoft.com/office/drawing/2018/hyperlinkcolor" val="tx"/>
                    </a:ext>
                  </a:extLst>
                </a:hlinkClick>
              </a:rPr>
              <a:t>https://www.childrenshospital.org/patient-resources/financial-and-billing-matters/pay-your-bill</a:t>
            </a:r>
            <a:endParaRPr lang="en-US" sz="1100" dirty="0">
              <a:solidFill>
                <a:srgbClr val="0070C0"/>
              </a:solidFill>
              <a:latin typeface="Times New Roman" panose="02020603050405020304" pitchFamily="18" charset="0"/>
              <a:cs typeface="Times New Roman" panose="02020603050405020304" pitchFamily="18" charset="0"/>
            </a:endParaRPr>
          </a:p>
          <a:p>
            <a:endParaRPr lang="en-US" sz="1100" dirty="0">
              <a:solidFill>
                <a:srgbClr val="0070C0"/>
              </a:solidFill>
              <a:latin typeface="Times New Roman" panose="02020603050405020304" pitchFamily="18" charset="0"/>
              <a:cs typeface="Times New Roman" panose="02020603050405020304" pitchFamily="18" charset="0"/>
            </a:endParaRPr>
          </a:p>
          <a:p>
            <a:pPr marL="171450" indent="-171450">
              <a:buFont typeface="Wingdings" panose="05000000000000000000" pitchFamily="2" charset="2"/>
              <a:buChar char="§"/>
            </a:pPr>
            <a:r>
              <a:rPr lang="en-US" sz="1100" dirty="0">
                <a:solidFill>
                  <a:srgbClr val="0070C0"/>
                </a:solidFill>
                <a:latin typeface="Times New Roman" panose="02020603050405020304" pitchFamily="18" charset="0"/>
                <a:cs typeface="Times New Roman" panose="02020603050405020304" pitchFamily="18" charset="0"/>
                <a:hlinkClick r:id="rId13">
                  <a:extLst>
                    <a:ext uri="{A12FA001-AC4F-418D-AE19-62706E023703}">
                      <ahyp:hlinkClr xmlns:ahyp="http://schemas.microsoft.com/office/drawing/2018/hyperlinkcolor" val="tx"/>
                    </a:ext>
                  </a:extLst>
                </a:hlinkClick>
              </a:rPr>
              <a:t>https://www.bmc.org/stroke-and-cerebrovascular-center/patient-information/insurance-and-billing</a:t>
            </a:r>
            <a:endParaRPr lang="en-US" sz="1100" dirty="0">
              <a:solidFill>
                <a:srgbClr val="0070C0"/>
              </a:solidFill>
              <a:latin typeface="Times New Roman" panose="02020603050405020304" pitchFamily="18" charset="0"/>
              <a:cs typeface="Times New Roman" panose="02020603050405020304" pitchFamily="18" charset="0"/>
            </a:endParaRPr>
          </a:p>
          <a:p>
            <a:pPr marL="171450" indent="-171450">
              <a:buFont typeface="Wingdings" panose="05000000000000000000" pitchFamily="2" charset="2"/>
              <a:buChar char="§"/>
            </a:pPr>
            <a:endParaRPr lang="en-US" sz="1100" dirty="0">
              <a:solidFill>
                <a:srgbClr val="0070C0"/>
              </a:solidFill>
              <a:latin typeface="Times New Roman" panose="02020603050405020304" pitchFamily="18" charset="0"/>
              <a:cs typeface="Times New Roman" panose="02020603050405020304" pitchFamily="18" charset="0"/>
            </a:endParaRPr>
          </a:p>
          <a:p>
            <a:pPr marL="171450" indent="-171450">
              <a:buFont typeface="Wingdings" panose="05000000000000000000" pitchFamily="2" charset="2"/>
              <a:buChar char="§"/>
            </a:pPr>
            <a:r>
              <a:rPr lang="en-US" sz="1100" dirty="0">
                <a:solidFill>
                  <a:srgbClr val="0070C0"/>
                </a:solidFill>
                <a:latin typeface="Times New Roman" panose="02020603050405020304" pitchFamily="18" charset="0"/>
                <a:cs typeface="Times New Roman" panose="02020603050405020304" pitchFamily="18" charset="0"/>
                <a:hlinkClick r:id="rId14">
                  <a:extLst>
                    <a:ext uri="{A12FA001-AC4F-418D-AE19-62706E023703}">
                      <ahyp:hlinkClr xmlns:ahyp="http://schemas.microsoft.com/office/drawing/2018/hyperlinkcolor" val="tx"/>
                    </a:ext>
                  </a:extLst>
                </a:hlinkClick>
              </a:rPr>
              <a:t>https://web.nmsu.edu/~lleeper/pages/Voice/slaymaker/page2.html</a:t>
            </a:r>
            <a:endParaRPr lang="en-US" sz="1100" dirty="0">
              <a:solidFill>
                <a:srgbClr val="0070C0"/>
              </a:solidFill>
              <a:latin typeface="Times New Roman" panose="02020603050405020304" pitchFamily="18" charset="0"/>
              <a:cs typeface="Times New Roman" panose="02020603050405020304" pitchFamily="18" charset="0"/>
            </a:endParaRPr>
          </a:p>
          <a:p>
            <a:endParaRPr lang="en-US" sz="1100" dirty="0">
              <a:solidFill>
                <a:srgbClr val="0070C0"/>
              </a:solidFill>
              <a:latin typeface="Times New Roman" panose="02020603050405020304" pitchFamily="18" charset="0"/>
              <a:cs typeface="Times New Roman" panose="02020603050405020304" pitchFamily="18" charset="0"/>
            </a:endParaRPr>
          </a:p>
          <a:p>
            <a:pPr marL="171450" indent="-171450">
              <a:buFont typeface="Wingdings" panose="05000000000000000000" pitchFamily="2" charset="2"/>
              <a:buChar char="§"/>
            </a:pPr>
            <a:r>
              <a:rPr lang="en-US" sz="1100" dirty="0">
                <a:solidFill>
                  <a:srgbClr val="0070C0"/>
                </a:solidFill>
                <a:latin typeface="Times New Roman" panose="02020603050405020304" pitchFamily="18" charset="0"/>
                <a:cs typeface="Times New Roman" panose="02020603050405020304" pitchFamily="18" charset="0"/>
                <a:hlinkClick r:id="rId15">
                  <a:extLst>
                    <a:ext uri="{A12FA001-AC4F-418D-AE19-62706E023703}">
                      <ahyp:hlinkClr xmlns:ahyp="http://schemas.microsoft.com/office/drawing/2018/hyperlinkcolor" val="tx"/>
                    </a:ext>
                  </a:extLst>
                </a:hlinkClick>
              </a:rPr>
              <a:t>https://www.yourarticlelibrary.com/pollution/population-characteristics-5-important-characteristics-of-population/23294</a:t>
            </a:r>
            <a:endParaRPr lang="en-US" sz="1100" dirty="0">
              <a:solidFill>
                <a:srgbClr val="0070C0"/>
              </a:solidFill>
              <a:latin typeface="Times New Roman" panose="02020603050405020304" pitchFamily="18" charset="0"/>
              <a:cs typeface="Times New Roman" panose="02020603050405020304" pitchFamily="18" charset="0"/>
            </a:endParaRPr>
          </a:p>
          <a:p>
            <a:pPr marL="171450" indent="-171450">
              <a:buFont typeface="Wingdings" panose="05000000000000000000" pitchFamily="2" charset="2"/>
              <a:buChar char="§"/>
            </a:pPr>
            <a:endParaRPr lang="en-US" sz="1100" dirty="0">
              <a:solidFill>
                <a:srgbClr val="0070C0"/>
              </a:solidFill>
              <a:latin typeface="Times New Roman" panose="02020603050405020304" pitchFamily="18" charset="0"/>
              <a:cs typeface="Times New Roman" panose="02020603050405020304" pitchFamily="18" charset="0"/>
            </a:endParaRPr>
          </a:p>
          <a:p>
            <a:pPr marL="171450" indent="-171450">
              <a:buFont typeface="Wingdings" panose="05000000000000000000" pitchFamily="2" charset="2"/>
              <a:buChar char="§"/>
            </a:pPr>
            <a:r>
              <a:rPr lang="en-US" sz="1100" dirty="0">
                <a:solidFill>
                  <a:srgbClr val="0070C0"/>
                </a:solidFill>
                <a:latin typeface="Times New Roman" panose="02020603050405020304" pitchFamily="18" charset="0"/>
                <a:cs typeface="Times New Roman" panose="02020603050405020304" pitchFamily="18" charset="0"/>
                <a:hlinkClick r:id="rId16">
                  <a:extLst>
                    <a:ext uri="{A12FA001-AC4F-418D-AE19-62706E023703}">
                      <ahyp:hlinkClr xmlns:ahyp="http://schemas.microsoft.com/office/drawing/2018/hyperlinkcolor" val="tx"/>
                    </a:ext>
                  </a:extLst>
                </a:hlinkClick>
              </a:rPr>
              <a:t>https://samples.jblearning.com/076375823X/58233_CH02_Stan.pdf</a:t>
            </a:r>
            <a:endParaRPr lang="en-US" sz="1100" dirty="0">
              <a:solidFill>
                <a:srgbClr val="0070C0"/>
              </a:solidFill>
              <a:latin typeface="Times New Roman" panose="02020603050405020304" pitchFamily="18" charset="0"/>
              <a:cs typeface="Times New Roman" panose="02020603050405020304" pitchFamily="18" charset="0"/>
            </a:endParaRPr>
          </a:p>
          <a:p>
            <a:pPr marL="171450" indent="-171450">
              <a:buFont typeface="Wingdings" panose="05000000000000000000" pitchFamily="2" charset="2"/>
              <a:buChar char="§"/>
            </a:pPr>
            <a:endParaRPr lang="en-US" sz="1100" dirty="0">
              <a:solidFill>
                <a:srgbClr val="0070C0"/>
              </a:solidFill>
              <a:latin typeface="Times New Roman" panose="02020603050405020304" pitchFamily="18" charset="0"/>
              <a:cs typeface="Times New Roman" panose="02020603050405020304" pitchFamily="18" charset="0"/>
            </a:endParaRPr>
          </a:p>
          <a:p>
            <a:pPr marL="171450" indent="-171450">
              <a:buFont typeface="Wingdings" panose="05000000000000000000" pitchFamily="2" charset="2"/>
              <a:buChar char="§"/>
            </a:pPr>
            <a:r>
              <a:rPr lang="en-US" sz="1100" dirty="0">
                <a:solidFill>
                  <a:srgbClr val="0070C0"/>
                </a:solidFill>
                <a:latin typeface="Times New Roman" panose="02020603050405020304" pitchFamily="18" charset="0"/>
                <a:cs typeface="Times New Roman" panose="02020603050405020304" pitchFamily="18" charset="0"/>
                <a:hlinkClick r:id="rId17">
                  <a:extLst>
                    <a:ext uri="{A12FA001-AC4F-418D-AE19-62706E023703}">
                      <ahyp:hlinkClr xmlns:ahyp="http://schemas.microsoft.com/office/drawing/2018/hyperlinkcolor" val="tx"/>
                    </a:ext>
                  </a:extLst>
                </a:hlinkClick>
              </a:rPr>
              <a:t>https://www.healthcatalyst.com/insights/healthcare-cost-problem-how-to-control-it/</a:t>
            </a:r>
            <a:endParaRPr lang="en-US" sz="1100" dirty="0">
              <a:solidFill>
                <a:srgbClr val="0070C0"/>
              </a:solidFill>
              <a:latin typeface="Times New Roman" panose="02020603050405020304" pitchFamily="18" charset="0"/>
              <a:cs typeface="Times New Roman" panose="02020603050405020304" pitchFamily="18" charset="0"/>
            </a:endParaRPr>
          </a:p>
          <a:p>
            <a:pPr marL="171450" indent="-171450">
              <a:buFont typeface="Wingdings" panose="05000000000000000000" pitchFamily="2" charset="2"/>
              <a:buChar char="§"/>
            </a:pPr>
            <a:endParaRPr lang="en-US" sz="1100" dirty="0">
              <a:solidFill>
                <a:srgbClr val="0070C0"/>
              </a:solidFill>
              <a:latin typeface="Times New Roman" panose="02020603050405020304" pitchFamily="18" charset="0"/>
              <a:cs typeface="Times New Roman" panose="02020603050405020304" pitchFamily="18" charset="0"/>
            </a:endParaRPr>
          </a:p>
          <a:p>
            <a:pPr marL="171450" indent="-171450">
              <a:buFont typeface="Wingdings" panose="05000000000000000000" pitchFamily="2" charset="2"/>
              <a:buChar char="§"/>
            </a:pPr>
            <a:r>
              <a:rPr lang="en-US" sz="1100" dirty="0">
                <a:solidFill>
                  <a:srgbClr val="0070C0"/>
                </a:solidFill>
                <a:latin typeface="Times New Roman" panose="02020603050405020304" pitchFamily="18" charset="0"/>
                <a:cs typeface="Times New Roman" panose="02020603050405020304" pitchFamily="18" charset="0"/>
                <a:hlinkClick r:id="rId18">
                  <a:extLst>
                    <a:ext uri="{A12FA001-AC4F-418D-AE19-62706E023703}">
                      <ahyp:hlinkClr xmlns:ahyp="http://schemas.microsoft.com/office/drawing/2018/hyperlinkcolor" val="tx"/>
                    </a:ext>
                  </a:extLst>
                </a:hlinkClick>
              </a:rPr>
              <a:t>https://www.ama-assn.org/delivering-care/patient-support-advocacy/5-ways-improve-access-health-care</a:t>
            </a:r>
            <a:endParaRPr lang="en-US" sz="1100" dirty="0">
              <a:solidFill>
                <a:srgbClr val="0070C0"/>
              </a:solidFill>
              <a:latin typeface="Times New Roman" panose="02020603050405020304" pitchFamily="18" charset="0"/>
              <a:cs typeface="Times New Roman" panose="02020603050405020304" pitchFamily="18" charset="0"/>
            </a:endParaRPr>
          </a:p>
          <a:p>
            <a:pPr marL="171450" indent="-171450">
              <a:buFont typeface="Wingdings" panose="05000000000000000000" pitchFamily="2" charset="2"/>
              <a:buChar char="§"/>
            </a:pPr>
            <a:endParaRPr lang="en-US" sz="1400" dirty="0">
              <a:solidFill>
                <a:srgbClr val="0070C0"/>
              </a:solidFill>
              <a:latin typeface="Times New Roman" panose="02020603050405020304" pitchFamily="18" charset="0"/>
              <a:cs typeface="Times New Roman" panose="02020603050405020304" pitchFamily="18" charset="0"/>
            </a:endParaRPr>
          </a:p>
          <a:p>
            <a:endParaRPr lang="en-US" sz="1800" dirty="0">
              <a:solidFill>
                <a:srgbClr val="0070C0"/>
              </a:solidFill>
              <a:latin typeface="Times New Roman" panose="02020603050405020304" pitchFamily="18" charset="0"/>
              <a:cs typeface="Times New Roman" panose="02020603050405020304" pitchFamily="18" charset="0"/>
            </a:endParaRPr>
          </a:p>
          <a:p>
            <a:pPr marL="171450" indent="-171450">
              <a:buFont typeface="Wingdings" panose="05000000000000000000" pitchFamily="2" charset="2"/>
              <a:buChar char="§"/>
            </a:pPr>
            <a:endParaRPr lang="en-US" sz="1800" dirty="0">
              <a:solidFill>
                <a:srgbClr val="0070C0"/>
              </a:solidFill>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3472949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AB0A676-1E97-4DC5-AC11-3B19F19F6908}"/>
              </a:ext>
            </a:extLst>
          </p:cNvPr>
          <p:cNvSpPr>
            <a:spLocks noGrp="1"/>
          </p:cNvSpPr>
          <p:nvPr>
            <p:ph type="title"/>
          </p:nvPr>
        </p:nvSpPr>
        <p:spPr/>
        <p:txBody>
          <a:bodyPr/>
          <a:lstStyle/>
          <a:p>
            <a:r>
              <a:rPr lang="en-US" dirty="0"/>
              <a:t>Reference's part 2</a:t>
            </a:r>
          </a:p>
        </p:txBody>
      </p:sp>
      <p:sp>
        <p:nvSpPr>
          <p:cNvPr id="8" name="TextBox 7">
            <a:extLst>
              <a:ext uri="{FF2B5EF4-FFF2-40B4-BE49-F238E27FC236}">
                <a16:creationId xmlns:a16="http://schemas.microsoft.com/office/drawing/2014/main" id="{7DD0E448-176E-4A45-8318-5C87BCD3BF48}"/>
              </a:ext>
            </a:extLst>
          </p:cNvPr>
          <p:cNvSpPr txBox="1"/>
          <p:nvPr/>
        </p:nvSpPr>
        <p:spPr>
          <a:xfrm>
            <a:off x="529839" y="1417638"/>
            <a:ext cx="7400657" cy="769441"/>
          </a:xfrm>
          <a:prstGeom prst="rect">
            <a:avLst/>
          </a:prstGeom>
          <a:noFill/>
        </p:spPr>
        <p:txBody>
          <a:bodyPr wrap="square" rtlCol="0">
            <a:spAutoFit/>
          </a:bodyPr>
          <a:lstStyle/>
          <a:p>
            <a:pPr marL="285750" indent="-285750">
              <a:buFont typeface="Wingdings" panose="05000000000000000000" pitchFamily="2" charset="2"/>
              <a:buChar char="§"/>
            </a:pPr>
            <a:r>
              <a:rPr lang="en-US" sz="1100" dirty="0">
                <a:solidFill>
                  <a:srgbClr val="0070C0"/>
                </a:solidFill>
                <a:latin typeface="Times New Roman" panose="02020603050405020304" pitchFamily="18" charset="0"/>
                <a:cs typeface="Times New Roman" panose="02020603050405020304" pitchFamily="18" charset="0"/>
                <a:hlinkClick r:id="rId2">
                  <a:extLst>
                    <a:ext uri="{A12FA001-AC4F-418D-AE19-62706E023703}">
                      <ahyp:hlinkClr xmlns:ahyp="http://schemas.microsoft.com/office/drawing/2018/hyperlinkcolor" val="tx"/>
                    </a:ext>
                  </a:extLst>
                </a:hlinkClick>
              </a:rPr>
              <a:t>https://www.managedhealthcareexecutive.com/view/biggest-growth-opportunities-healthcare</a:t>
            </a:r>
            <a:endParaRPr lang="en-US" sz="1100" dirty="0">
              <a:solidFill>
                <a:srgbClr val="0070C0"/>
              </a:solidFill>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
            </a:pPr>
            <a:endParaRPr lang="en-US" sz="1100" dirty="0">
              <a:solidFill>
                <a:srgbClr val="0070C0"/>
              </a:solidFill>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
            </a:pPr>
            <a:endParaRPr lang="en-US" sz="1100" dirty="0">
              <a:solidFill>
                <a:srgbClr val="0070C0"/>
              </a:solidFill>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
            </a:pPr>
            <a:r>
              <a:rPr lang="en-US" sz="1100" dirty="0">
                <a:solidFill>
                  <a:srgbClr val="0070C0"/>
                </a:solidFill>
                <a:latin typeface="Times New Roman" panose="02020603050405020304" pitchFamily="18" charset="0"/>
                <a:cs typeface="Times New Roman" panose="02020603050405020304" pitchFamily="18" charset="0"/>
              </a:rPr>
              <a:t>https://www.finoit.com/blog/top-10-healthcare-challenges/</a:t>
            </a:r>
          </a:p>
        </p:txBody>
      </p:sp>
    </p:spTree>
    <p:extLst>
      <p:ext uri="{BB962C8B-B14F-4D97-AF65-F5344CB8AC3E}">
        <p14:creationId xmlns:p14="http://schemas.microsoft.com/office/powerpoint/2010/main" val="382487232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alligraphy">
  <a:themeElements>
    <a:clrScheme name="Calligraphy">
      <a:dk1>
        <a:sysClr val="windowText" lastClr="000000"/>
      </a:dk1>
      <a:lt1>
        <a:sysClr val="window" lastClr="FFFFFF"/>
      </a:lt1>
      <a:dk2>
        <a:srgbClr val="411401"/>
      </a:dk2>
      <a:lt2>
        <a:srgbClr val="FFE6E6"/>
      </a:lt2>
      <a:accent1>
        <a:srgbClr val="A24A48"/>
      </a:accent1>
      <a:accent2>
        <a:srgbClr val="B2935C"/>
      </a:accent2>
      <a:accent3>
        <a:srgbClr val="6A9A9A"/>
      </a:accent3>
      <a:accent4>
        <a:srgbClr val="B2B787"/>
      </a:accent4>
      <a:accent5>
        <a:srgbClr val="91644B"/>
      </a:accent5>
      <a:accent6>
        <a:srgbClr val="654A76"/>
      </a:accent6>
      <a:hlink>
        <a:srgbClr val="00A800"/>
      </a:hlink>
      <a:folHlink>
        <a:srgbClr val="FF00FF"/>
      </a:folHlink>
    </a:clrScheme>
    <a:fontScheme name="Calligraphy">
      <a:majorFont>
        <a:latin typeface="Cambria"/>
        <a:ea typeface=""/>
        <a:cs typeface=""/>
        <a:font script="Jpan" typeface="ＭＳ Ｐゴシック"/>
        <a:font script="Hang" typeface="맑은 고딕"/>
        <a:font script="Hans" typeface="华文行楷"/>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libri"/>
        <a:ea typeface=""/>
        <a:cs typeface=""/>
        <a:font script="Jpan" typeface="ＭＳ Ｐ明朝"/>
        <a:font script="Hang" typeface="HY견명조"/>
        <a:font script="Hans" typeface="华文行楷"/>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alligraphy">
      <a:fillStyleLst>
        <a:solidFill>
          <a:schemeClr val="phClr"/>
        </a:solidFill>
        <a:gradFill rotWithShape="1">
          <a:gsLst>
            <a:gs pos="0">
              <a:schemeClr val="phClr">
                <a:tint val="90000"/>
                <a:satMod val="130000"/>
              </a:schemeClr>
            </a:gs>
            <a:gs pos="50000">
              <a:schemeClr val="phClr">
                <a:tint val="45000"/>
                <a:satMod val="220000"/>
              </a:schemeClr>
            </a:gs>
            <a:gs pos="100000">
              <a:schemeClr val="phClr">
                <a:tint val="90000"/>
                <a:satMod val="130000"/>
              </a:schemeClr>
            </a:gs>
          </a:gsLst>
          <a:lin ang="5400000" scaled="1"/>
        </a:gradFill>
        <a:gradFill rotWithShape="1">
          <a:gsLst>
            <a:gs pos="0">
              <a:schemeClr val="phClr">
                <a:tint val="100000"/>
                <a:shade val="90000"/>
                <a:hueMod val="100000"/>
                <a:satMod val="200000"/>
              </a:schemeClr>
            </a:gs>
            <a:gs pos="50000">
              <a:schemeClr val="phClr">
                <a:tint val="100000"/>
                <a:shade val="60000"/>
                <a:hueMod val="100000"/>
                <a:satMod val="180000"/>
              </a:schemeClr>
            </a:gs>
            <a:gs pos="100000">
              <a:schemeClr val="phClr">
                <a:tint val="100000"/>
                <a:shade val="90000"/>
                <a:hueMod val="100000"/>
                <a:satMod val="200000"/>
              </a:schemeClr>
            </a:gs>
          </a:gsLst>
          <a:lin ang="5400000" scaled="1"/>
        </a:gradFill>
      </a:fillStyleLst>
      <a:lnStyleLst>
        <a:ln w="12700" cap="flat" cmpd="sng" algn="ctr">
          <a:solidFill>
            <a:schemeClr val="phClr"/>
          </a:solidFill>
          <a:prstDash val="solid"/>
        </a:ln>
        <a:ln w="25400" cap="flat" cmpd="sng" algn="ctr">
          <a:solidFill>
            <a:schemeClr val="phClr"/>
          </a:solidFill>
          <a:prstDash val="solid"/>
        </a:ln>
        <a:ln w="38100" cap="flat" cmpd="dbl" algn="ctr">
          <a:solidFill>
            <a:schemeClr val="phClr"/>
          </a:solidFill>
          <a:prstDash val="solid"/>
        </a:ln>
      </a:lnStyleLst>
      <a:effectStyleLst>
        <a:effectStyle>
          <a:effectLst>
            <a:glow rad="50600">
              <a:schemeClr val="phClr">
                <a:alpha val="40000"/>
              </a:schemeClr>
            </a:glow>
          </a:effectLst>
        </a:effectStyle>
        <a:effectStyle>
          <a:effectLst>
            <a:glow rad="101600">
              <a:schemeClr val="phClr">
                <a:alpha val="60000"/>
              </a:schemeClr>
            </a:glow>
          </a:effectLst>
          <a:scene3d>
            <a:camera prst="isometricLeftDown" fov="0">
              <a:rot lat="0" lon="0" rev="0"/>
            </a:camera>
            <a:lightRig rig="harsh" dir="tl">
              <a:rot lat="0" lon="0" rev="14280000"/>
            </a:lightRig>
          </a:scene3d>
          <a:sp3d prstMaterial="flat">
            <a:bevelT w="38100" h="50800" prst="softRound"/>
          </a:sp3d>
        </a:effectStyle>
        <a:effectStyle>
          <a:effectLst>
            <a:glow>
              <a:schemeClr val="phClr"/>
            </a:glow>
          </a:effectLst>
          <a:scene3d>
            <a:camera prst="isometricLeftDown">
              <a:rot lat="0" lon="0" rev="0"/>
            </a:camera>
            <a:lightRig rig="harsh" dir="tl">
              <a:rot lat="0" lon="0" rev="14280000"/>
            </a:lightRig>
          </a:scene3d>
          <a:sp3d extrusionH="63500" contourW="38100" prstMaterial="flat">
            <a:bevelT w="50800" h="63500" prst="softRound"/>
            <a:contourClr>
              <a:schemeClr val="phClr">
                <a:tint val="5"/>
                <a:satMod val="130000"/>
              </a:schemeClr>
            </a:contourClr>
          </a:sp3d>
        </a:effectStyle>
      </a:effectStyleLst>
      <a:bgFillStyleLst>
        <a:solidFill>
          <a:schemeClr val="phClr"/>
        </a:solidFill>
        <a:gradFill rotWithShape="1">
          <a:gsLst>
            <a:gs pos="0">
              <a:schemeClr val="phClr">
                <a:tint val="100000"/>
                <a:shade val="80000"/>
                <a:hueMod val="100000"/>
                <a:satMod val="300000"/>
              </a:schemeClr>
            </a:gs>
            <a:gs pos="72000">
              <a:schemeClr val="phClr">
                <a:tint val="100000"/>
                <a:shade val="100000"/>
                <a:hueMod val="100000"/>
                <a:satMod val="100000"/>
              </a:schemeClr>
            </a:gs>
            <a:gs pos="81000">
              <a:schemeClr val="phClr">
                <a:tint val="98000"/>
                <a:shade val="100000"/>
                <a:hueMod val="100000"/>
                <a:satMod val="150000"/>
              </a:schemeClr>
            </a:gs>
            <a:gs pos="100000">
              <a:schemeClr val="phClr">
                <a:tint val="100000"/>
                <a:shade val="100000"/>
                <a:hueMod val="100000"/>
                <a:satMod val="200000"/>
              </a:schemeClr>
            </a:gs>
          </a:gsLst>
          <a:lin ang="16200000" scaled="1"/>
        </a:gradFill>
        <a:blipFill>
          <a:blip xmlns:r="http://schemas.openxmlformats.org/officeDocument/2006/relationships" r:embed="rId1">
            <a:duotone>
              <a:schemeClr val="phClr">
                <a:tint val="100000"/>
                <a:shade val="39000"/>
                <a:hueMod val="100000"/>
                <a:satMod val="150000"/>
              </a:schemeClr>
              <a:schemeClr val="phClr">
                <a:tint val="90000"/>
                <a:shade val="100000"/>
                <a:hueMod val="100000"/>
                <a:satMod val="120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Calligraphy</Template>
  <TotalTime>2555</TotalTime>
  <Words>1571</Words>
  <Application>Microsoft Office PowerPoint</Application>
  <PresentationFormat>On-screen Show (4:3)</PresentationFormat>
  <Paragraphs>252</Paragraphs>
  <Slides>16</Slides>
  <Notes>1</Notes>
  <HiddenSlides>0</HiddenSlides>
  <MMClips>14</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16</vt:i4>
      </vt:variant>
    </vt:vector>
  </HeadingPairs>
  <TitlesOfParts>
    <vt:vector size="24" baseType="lpstr">
      <vt:lpstr>Arial</vt:lpstr>
      <vt:lpstr>Calibri</vt:lpstr>
      <vt:lpstr>Cambria</vt:lpstr>
      <vt:lpstr>Symbol</vt:lpstr>
      <vt:lpstr>Times New Roman</vt:lpstr>
      <vt:lpstr>Wingdings</vt:lpstr>
      <vt:lpstr>Wingdings 2</vt:lpstr>
      <vt:lpstr>Calligraphy</vt:lpstr>
      <vt:lpstr>COMPETING HOSPITAL BUSINESS SET up and patient population </vt:lpstr>
      <vt:lpstr> </vt:lpstr>
      <vt:lpstr>LEGAL &amp; REGULATIONS</vt:lpstr>
      <vt:lpstr>Services offered</vt:lpstr>
      <vt:lpstr>Patient populations</vt:lpstr>
      <vt:lpstr>Reimbursement model</vt:lpstr>
      <vt:lpstr>Legal impact of reimbursement models</vt:lpstr>
      <vt:lpstr>Key features of the population</vt:lpstr>
      <vt:lpstr>Accommodate the populations  </vt:lpstr>
      <vt:lpstr>Promote access to health services</vt:lpstr>
      <vt:lpstr>Organization opportunities</vt:lpstr>
      <vt:lpstr>Organization challenges</vt:lpstr>
      <vt:lpstr>Formal recommendation to the executive team </vt:lpstr>
      <vt:lpstr>Justify my recommendation</vt:lpstr>
      <vt:lpstr>References Part 1</vt:lpstr>
      <vt:lpstr>Reference's part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c:title>
  <dc:creator/>
  <cp:lastModifiedBy>Mari Saldana</cp:lastModifiedBy>
  <cp:revision>413</cp:revision>
  <dcterms:created xsi:type="dcterms:W3CDTF">2022-02-28T21:59:11Z</dcterms:created>
  <dcterms:modified xsi:type="dcterms:W3CDTF">2022-04-19T15:30:19Z</dcterms:modified>
</cp:coreProperties>
</file>