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6"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307"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n Fazzolari-Pleace" userId="54260cc0c59398a9" providerId="LiveId" clId="{0B5ECAFF-6BD9-49CD-931C-4A1B3736A042}"/>
    <pc:docChg chg="modSld">
      <pc:chgData name="Kristin Fazzolari-Pleace" userId="54260cc0c59398a9" providerId="LiveId" clId="{0B5ECAFF-6BD9-49CD-931C-4A1B3736A042}" dt="2022-02-27T18:21:59.778" v="6" actId="1076"/>
      <pc:docMkLst>
        <pc:docMk/>
      </pc:docMkLst>
      <pc:sldChg chg="addSp delSp modSp modTransition modAnim">
        <pc:chgData name="Kristin Fazzolari-Pleace" userId="54260cc0c59398a9" providerId="LiveId" clId="{0B5ECAFF-6BD9-49CD-931C-4A1B3736A042}" dt="2022-02-27T18:12:08.687" v="4"/>
        <pc:sldMkLst>
          <pc:docMk/>
          <pc:sldMk cId="1502374062" sldId="256"/>
        </pc:sldMkLst>
        <pc:picChg chg="add del mod">
          <ac:chgData name="Kristin Fazzolari-Pleace" userId="54260cc0c59398a9" providerId="LiveId" clId="{0B5ECAFF-6BD9-49CD-931C-4A1B3736A042}" dt="2022-02-27T18:06:36.718" v="1"/>
          <ac:picMkLst>
            <pc:docMk/>
            <pc:sldMk cId="1502374062" sldId="256"/>
            <ac:picMk id="4" creationId="{D0741C29-7E33-4F76-BF89-68ABEC36F854}"/>
          </ac:picMkLst>
        </pc:picChg>
        <pc:picChg chg="add del mod">
          <ac:chgData name="Kristin Fazzolari-Pleace" userId="54260cc0c59398a9" providerId="LiveId" clId="{0B5ECAFF-6BD9-49CD-931C-4A1B3736A042}" dt="2022-02-27T18:08:24.474" v="3"/>
          <ac:picMkLst>
            <pc:docMk/>
            <pc:sldMk cId="1502374062" sldId="256"/>
            <ac:picMk id="5" creationId="{05513313-2936-4D3A-A9F5-200B232B9283}"/>
          </ac:picMkLst>
        </pc:picChg>
        <pc:picChg chg="add mod">
          <ac:chgData name="Kristin Fazzolari-Pleace" userId="54260cc0c59398a9" providerId="LiveId" clId="{0B5ECAFF-6BD9-49CD-931C-4A1B3736A042}" dt="2022-02-27T18:12:08.687" v="4"/>
          <ac:picMkLst>
            <pc:docMk/>
            <pc:sldMk cId="1502374062" sldId="256"/>
            <ac:picMk id="6" creationId="{937C50BC-2057-4A4E-93E4-E76B0B2212B4}"/>
          </ac:picMkLst>
        </pc:picChg>
      </pc:sldChg>
      <pc:sldChg chg="addSp delSp modSp modTransition modAnim">
        <pc:chgData name="Kristin Fazzolari-Pleace" userId="54260cc0c59398a9" providerId="LiveId" clId="{0B5ECAFF-6BD9-49CD-931C-4A1B3736A042}" dt="2022-02-27T18:12:08.687" v="4"/>
        <pc:sldMkLst>
          <pc:docMk/>
          <pc:sldMk cId="1581101110" sldId="257"/>
        </pc:sldMkLst>
        <pc:picChg chg="add del mod">
          <ac:chgData name="Kristin Fazzolari-Pleace" userId="54260cc0c59398a9" providerId="LiveId" clId="{0B5ECAFF-6BD9-49CD-931C-4A1B3736A042}" dt="2022-02-27T18:06:36.718" v="1"/>
          <ac:picMkLst>
            <pc:docMk/>
            <pc:sldMk cId="1581101110" sldId="257"/>
            <ac:picMk id="4" creationId="{6A58B64B-3CAD-42BC-A972-0A7E223C71F9}"/>
          </ac:picMkLst>
        </pc:picChg>
        <pc:picChg chg="add del mod">
          <ac:chgData name="Kristin Fazzolari-Pleace" userId="54260cc0c59398a9" providerId="LiveId" clId="{0B5ECAFF-6BD9-49CD-931C-4A1B3736A042}" dt="2022-02-27T18:08:24.474" v="3"/>
          <ac:picMkLst>
            <pc:docMk/>
            <pc:sldMk cId="1581101110" sldId="257"/>
            <ac:picMk id="5" creationId="{37C72853-3863-45BB-A581-9A524EDA8C10}"/>
          </ac:picMkLst>
        </pc:picChg>
        <pc:picChg chg="add mod">
          <ac:chgData name="Kristin Fazzolari-Pleace" userId="54260cc0c59398a9" providerId="LiveId" clId="{0B5ECAFF-6BD9-49CD-931C-4A1B3736A042}" dt="2022-02-27T18:12:08.687" v="4"/>
          <ac:picMkLst>
            <pc:docMk/>
            <pc:sldMk cId="1581101110" sldId="257"/>
            <ac:picMk id="6" creationId="{2636CD01-D684-4E2C-AE33-BCD64DFBBE4A}"/>
          </ac:picMkLst>
        </pc:picChg>
      </pc:sldChg>
      <pc:sldChg chg="addSp delSp modSp modTransition modAnim">
        <pc:chgData name="Kristin Fazzolari-Pleace" userId="54260cc0c59398a9" providerId="LiveId" clId="{0B5ECAFF-6BD9-49CD-931C-4A1B3736A042}" dt="2022-02-27T18:12:08.687" v="4"/>
        <pc:sldMkLst>
          <pc:docMk/>
          <pc:sldMk cId="1755234988" sldId="258"/>
        </pc:sldMkLst>
        <pc:picChg chg="add del mod">
          <ac:chgData name="Kristin Fazzolari-Pleace" userId="54260cc0c59398a9" providerId="LiveId" clId="{0B5ECAFF-6BD9-49CD-931C-4A1B3736A042}" dt="2022-02-27T18:08:24.474" v="3"/>
          <ac:picMkLst>
            <pc:docMk/>
            <pc:sldMk cId="1755234988" sldId="258"/>
            <ac:picMk id="5" creationId="{BE382F17-B788-480A-8F6A-9C85C9DF3C9D}"/>
          </ac:picMkLst>
        </pc:picChg>
        <pc:picChg chg="add mod">
          <ac:chgData name="Kristin Fazzolari-Pleace" userId="54260cc0c59398a9" providerId="LiveId" clId="{0B5ECAFF-6BD9-49CD-931C-4A1B3736A042}" dt="2022-02-27T18:12:08.687" v="4"/>
          <ac:picMkLst>
            <pc:docMk/>
            <pc:sldMk cId="1755234988" sldId="258"/>
            <ac:picMk id="8" creationId="{F43A3EA3-0A35-4843-A16B-CFAB821BEE6C}"/>
          </ac:picMkLst>
        </pc:picChg>
      </pc:sldChg>
      <pc:sldChg chg="addSp modSp modTransition">
        <pc:chgData name="Kristin Fazzolari-Pleace" userId="54260cc0c59398a9" providerId="LiveId" clId="{0B5ECAFF-6BD9-49CD-931C-4A1B3736A042}" dt="2022-02-27T18:12:08.687" v="4"/>
        <pc:sldMkLst>
          <pc:docMk/>
          <pc:sldMk cId="1069081842" sldId="259"/>
        </pc:sldMkLst>
        <pc:picChg chg="add mod">
          <ac:chgData name="Kristin Fazzolari-Pleace" userId="54260cc0c59398a9" providerId="LiveId" clId="{0B5ECAFF-6BD9-49CD-931C-4A1B3736A042}" dt="2022-02-27T18:12:08.687" v="4"/>
          <ac:picMkLst>
            <pc:docMk/>
            <pc:sldMk cId="1069081842" sldId="259"/>
            <ac:picMk id="5" creationId="{B4883954-C36C-4D30-8377-B1FCBEDBD34B}"/>
          </ac:picMkLst>
        </pc:picChg>
      </pc:sldChg>
      <pc:sldChg chg="addSp delSp modSp modTransition">
        <pc:chgData name="Kristin Fazzolari-Pleace" userId="54260cc0c59398a9" providerId="LiveId" clId="{0B5ECAFF-6BD9-49CD-931C-4A1B3736A042}" dt="2022-02-27T18:19:19.761" v="5"/>
        <pc:sldMkLst>
          <pc:docMk/>
          <pc:sldMk cId="3729779849" sldId="260"/>
        </pc:sldMkLst>
        <pc:picChg chg="add del mod">
          <ac:chgData name="Kristin Fazzolari-Pleace" userId="54260cc0c59398a9" providerId="LiveId" clId="{0B5ECAFF-6BD9-49CD-931C-4A1B3736A042}" dt="2022-02-27T18:19:19.761" v="5"/>
          <ac:picMkLst>
            <pc:docMk/>
            <pc:sldMk cId="3729779849" sldId="260"/>
            <ac:picMk id="4" creationId="{C4BB7C7B-45DF-4924-9976-5E4C991461E7}"/>
          </ac:picMkLst>
        </pc:picChg>
        <pc:picChg chg="add mod">
          <ac:chgData name="Kristin Fazzolari-Pleace" userId="54260cc0c59398a9" providerId="LiveId" clId="{0B5ECAFF-6BD9-49CD-931C-4A1B3736A042}" dt="2022-02-27T18:19:19.761" v="5"/>
          <ac:picMkLst>
            <pc:docMk/>
            <pc:sldMk cId="3729779849" sldId="260"/>
            <ac:picMk id="5" creationId="{DAEEC33B-2A77-4694-AFE1-DD2AF6378B61}"/>
          </ac:picMkLst>
        </pc:picChg>
      </pc:sldChg>
      <pc:sldChg chg="addSp delSp modSp mod modTransition">
        <pc:chgData name="Kristin Fazzolari-Pleace" userId="54260cc0c59398a9" providerId="LiveId" clId="{0B5ECAFF-6BD9-49CD-931C-4A1B3736A042}" dt="2022-02-27T18:21:59.778" v="6" actId="1076"/>
        <pc:sldMkLst>
          <pc:docMk/>
          <pc:sldMk cId="378611759" sldId="261"/>
        </pc:sldMkLst>
        <pc:picChg chg="add del mod">
          <ac:chgData name="Kristin Fazzolari-Pleace" userId="54260cc0c59398a9" providerId="LiveId" clId="{0B5ECAFF-6BD9-49CD-931C-4A1B3736A042}" dt="2022-02-27T18:19:19.761" v="5"/>
          <ac:picMkLst>
            <pc:docMk/>
            <pc:sldMk cId="378611759" sldId="261"/>
            <ac:picMk id="5" creationId="{B4327BFE-2505-4C33-8999-0164793ACB93}"/>
          </ac:picMkLst>
        </pc:picChg>
        <pc:picChg chg="add mod">
          <ac:chgData name="Kristin Fazzolari-Pleace" userId="54260cc0c59398a9" providerId="LiveId" clId="{0B5ECAFF-6BD9-49CD-931C-4A1B3736A042}" dt="2022-02-27T18:21:59.778" v="6" actId="1076"/>
          <ac:picMkLst>
            <pc:docMk/>
            <pc:sldMk cId="378611759" sldId="261"/>
            <ac:picMk id="8" creationId="{A47CC4B7-B7D6-4560-BC91-C47776F0BF8E}"/>
          </ac:picMkLst>
        </pc:picChg>
      </pc:sldChg>
      <pc:sldChg chg="addSp delSp modSp modTransition">
        <pc:chgData name="Kristin Fazzolari-Pleace" userId="54260cc0c59398a9" providerId="LiveId" clId="{0B5ECAFF-6BD9-49CD-931C-4A1B3736A042}" dt="2022-02-27T18:19:19.761" v="5"/>
        <pc:sldMkLst>
          <pc:docMk/>
          <pc:sldMk cId="1204587260" sldId="262"/>
        </pc:sldMkLst>
        <pc:picChg chg="add del mod">
          <ac:chgData name="Kristin Fazzolari-Pleace" userId="54260cc0c59398a9" providerId="LiveId" clId="{0B5ECAFF-6BD9-49CD-931C-4A1B3736A042}" dt="2022-02-27T18:19:19.761" v="5"/>
          <ac:picMkLst>
            <pc:docMk/>
            <pc:sldMk cId="1204587260" sldId="262"/>
            <ac:picMk id="4" creationId="{5449656F-D9AB-4BE6-AC9C-459658425E7A}"/>
          </ac:picMkLst>
        </pc:picChg>
        <pc:picChg chg="add mod">
          <ac:chgData name="Kristin Fazzolari-Pleace" userId="54260cc0c59398a9" providerId="LiveId" clId="{0B5ECAFF-6BD9-49CD-931C-4A1B3736A042}" dt="2022-02-27T18:19:19.761" v="5"/>
          <ac:picMkLst>
            <pc:docMk/>
            <pc:sldMk cId="1204587260" sldId="262"/>
            <ac:picMk id="5" creationId="{C1D0A176-10C5-4D2B-BC83-70A129095CF2}"/>
          </ac:picMkLst>
        </pc:picChg>
      </pc:sldChg>
      <pc:sldChg chg="addSp delSp modSp modTransition">
        <pc:chgData name="Kristin Fazzolari-Pleace" userId="54260cc0c59398a9" providerId="LiveId" clId="{0B5ECAFF-6BD9-49CD-931C-4A1B3736A042}" dt="2022-02-27T18:19:19.761" v="5"/>
        <pc:sldMkLst>
          <pc:docMk/>
          <pc:sldMk cId="1266736655" sldId="263"/>
        </pc:sldMkLst>
        <pc:picChg chg="add del mod">
          <ac:chgData name="Kristin Fazzolari-Pleace" userId="54260cc0c59398a9" providerId="LiveId" clId="{0B5ECAFF-6BD9-49CD-931C-4A1B3736A042}" dt="2022-02-27T18:19:19.761" v="5"/>
          <ac:picMkLst>
            <pc:docMk/>
            <pc:sldMk cId="1266736655" sldId="263"/>
            <ac:picMk id="4" creationId="{FDA34FD0-5D6B-4002-B9C2-10D8B0E8348A}"/>
          </ac:picMkLst>
        </pc:picChg>
        <pc:picChg chg="add mod">
          <ac:chgData name="Kristin Fazzolari-Pleace" userId="54260cc0c59398a9" providerId="LiveId" clId="{0B5ECAFF-6BD9-49CD-931C-4A1B3736A042}" dt="2022-02-27T18:19:19.761" v="5"/>
          <ac:picMkLst>
            <pc:docMk/>
            <pc:sldMk cId="1266736655" sldId="263"/>
            <ac:picMk id="5" creationId="{E0ACD209-B8F0-46A8-B7AD-C3A35DFF0155}"/>
          </ac:picMkLst>
        </pc:picChg>
      </pc:sldChg>
      <pc:sldChg chg="addSp delSp modSp modTransition">
        <pc:chgData name="Kristin Fazzolari-Pleace" userId="54260cc0c59398a9" providerId="LiveId" clId="{0B5ECAFF-6BD9-49CD-931C-4A1B3736A042}" dt="2022-02-27T18:19:19.761" v="5"/>
        <pc:sldMkLst>
          <pc:docMk/>
          <pc:sldMk cId="2854448396" sldId="264"/>
        </pc:sldMkLst>
        <pc:picChg chg="add del mod">
          <ac:chgData name="Kristin Fazzolari-Pleace" userId="54260cc0c59398a9" providerId="LiveId" clId="{0B5ECAFF-6BD9-49CD-931C-4A1B3736A042}" dt="2022-02-27T18:19:19.761" v="5"/>
          <ac:picMkLst>
            <pc:docMk/>
            <pc:sldMk cId="2854448396" sldId="264"/>
            <ac:picMk id="4" creationId="{335CB5C5-3522-447C-B9E4-DE83F1A97593}"/>
          </ac:picMkLst>
        </pc:picChg>
        <pc:picChg chg="add mod">
          <ac:chgData name="Kristin Fazzolari-Pleace" userId="54260cc0c59398a9" providerId="LiveId" clId="{0B5ECAFF-6BD9-49CD-931C-4A1B3736A042}" dt="2022-02-27T18:19:19.761" v="5"/>
          <ac:picMkLst>
            <pc:docMk/>
            <pc:sldMk cId="2854448396" sldId="264"/>
            <ac:picMk id="5" creationId="{896651CA-1C70-4CA0-9A16-4E89DEB1173E}"/>
          </ac:picMkLst>
        </pc:picChg>
      </pc:sldChg>
      <pc:sldChg chg="addSp delSp modSp modTransition">
        <pc:chgData name="Kristin Fazzolari-Pleace" userId="54260cc0c59398a9" providerId="LiveId" clId="{0B5ECAFF-6BD9-49CD-931C-4A1B3736A042}" dt="2022-02-27T18:19:19.761" v="5"/>
        <pc:sldMkLst>
          <pc:docMk/>
          <pc:sldMk cId="3931132623" sldId="265"/>
        </pc:sldMkLst>
        <pc:picChg chg="add del mod">
          <ac:chgData name="Kristin Fazzolari-Pleace" userId="54260cc0c59398a9" providerId="LiveId" clId="{0B5ECAFF-6BD9-49CD-931C-4A1B3736A042}" dt="2022-02-27T18:19:19.761" v="5"/>
          <ac:picMkLst>
            <pc:docMk/>
            <pc:sldMk cId="3931132623" sldId="265"/>
            <ac:picMk id="4" creationId="{AD81F3F2-4E21-4660-A50B-CAEAE2F6AC8B}"/>
          </ac:picMkLst>
        </pc:picChg>
        <pc:picChg chg="add mod">
          <ac:chgData name="Kristin Fazzolari-Pleace" userId="54260cc0c59398a9" providerId="LiveId" clId="{0B5ECAFF-6BD9-49CD-931C-4A1B3736A042}" dt="2022-02-27T18:19:19.761" v="5"/>
          <ac:picMkLst>
            <pc:docMk/>
            <pc:sldMk cId="3931132623" sldId="265"/>
            <ac:picMk id="5" creationId="{5181B122-8D06-496A-8AF5-B1F538BDEF86}"/>
          </ac:picMkLst>
        </pc:picChg>
      </pc:sldChg>
      <pc:sldChg chg="addSp delSp modSp modTransition">
        <pc:chgData name="Kristin Fazzolari-Pleace" userId="54260cc0c59398a9" providerId="LiveId" clId="{0B5ECAFF-6BD9-49CD-931C-4A1B3736A042}" dt="2022-02-27T18:19:19.761" v="5"/>
        <pc:sldMkLst>
          <pc:docMk/>
          <pc:sldMk cId="2382174778" sldId="266"/>
        </pc:sldMkLst>
        <pc:picChg chg="add del mod">
          <ac:chgData name="Kristin Fazzolari-Pleace" userId="54260cc0c59398a9" providerId="LiveId" clId="{0B5ECAFF-6BD9-49CD-931C-4A1B3736A042}" dt="2022-02-27T18:19:19.761" v="5"/>
          <ac:picMkLst>
            <pc:docMk/>
            <pc:sldMk cId="2382174778" sldId="266"/>
            <ac:picMk id="4" creationId="{312F4A04-5E4A-44BB-A1D7-E71EFD615AD1}"/>
          </ac:picMkLst>
        </pc:picChg>
        <pc:picChg chg="add mod">
          <ac:chgData name="Kristin Fazzolari-Pleace" userId="54260cc0c59398a9" providerId="LiveId" clId="{0B5ECAFF-6BD9-49CD-931C-4A1B3736A042}" dt="2022-02-27T18:19:19.761" v="5"/>
          <ac:picMkLst>
            <pc:docMk/>
            <pc:sldMk cId="2382174778" sldId="266"/>
            <ac:picMk id="5" creationId="{9071F4F6-E277-4FE2-896E-203ED7FABEC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93CBBC-B186-4C3B-869F-76C1B3B64127}" type="datetimeFigureOut">
              <a:rPr lang="en-US" smtClean="0"/>
              <a:t>2/26/2022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236384-7E16-4A81-A1B9-A563D68A998E}" type="slidenum">
              <a:rPr lang="en-US" smtClean="0"/>
              <a:t>‹#›</a:t>
            </a:fld>
            <a:endParaRPr lang="en-US"/>
          </a:p>
        </p:txBody>
      </p:sp>
    </p:spTree>
    <p:extLst>
      <p:ext uri="{BB962C8B-B14F-4D97-AF65-F5344CB8AC3E}">
        <p14:creationId xmlns:p14="http://schemas.microsoft.com/office/powerpoint/2010/main" val="100807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29CBC-7FD7-4D2D-B083-4FDDA9EEBA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F00E843-7E02-42EA-8222-E5A84DA75D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402380A-A031-4A47-9FD2-F169DB84B9C0}"/>
              </a:ext>
            </a:extLst>
          </p:cNvPr>
          <p:cNvSpPr>
            <a:spLocks noGrp="1"/>
          </p:cNvSpPr>
          <p:nvPr>
            <p:ph type="dt" sz="half" idx="10"/>
          </p:nvPr>
        </p:nvSpPr>
        <p:spPr/>
        <p:txBody>
          <a:bodyPr/>
          <a:lstStyle/>
          <a:p>
            <a:fld id="{020C05F5-A53B-4CAF-BD3C-E98049957746}" type="datetimeFigureOut">
              <a:rPr lang="en-US" smtClean="0"/>
              <a:t>2/26/2022</a:t>
            </a:fld>
            <a:endParaRPr lang="en-US"/>
          </a:p>
        </p:txBody>
      </p:sp>
      <p:sp>
        <p:nvSpPr>
          <p:cNvPr id="5" name="Footer Placeholder 4">
            <a:extLst>
              <a:ext uri="{FF2B5EF4-FFF2-40B4-BE49-F238E27FC236}">
                <a16:creationId xmlns:a16="http://schemas.microsoft.com/office/drawing/2014/main" id="{B1DF1728-A20B-4F95-8EB1-494DC677B1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7FE243-CAAD-471D-847E-C8D454382DF5}"/>
              </a:ext>
            </a:extLst>
          </p:cNvPr>
          <p:cNvSpPr>
            <a:spLocks noGrp="1"/>
          </p:cNvSpPr>
          <p:nvPr>
            <p:ph type="sldNum" sz="quarter" idx="12"/>
          </p:nvPr>
        </p:nvSpPr>
        <p:spPr/>
        <p:txBody>
          <a:bodyPr/>
          <a:lstStyle/>
          <a:p>
            <a:fld id="{A4096424-A5FB-4139-A7FC-B40D0CB82F97}" type="slidenum">
              <a:rPr lang="en-US" smtClean="0"/>
              <a:t>‹#›</a:t>
            </a:fld>
            <a:endParaRPr lang="en-US"/>
          </a:p>
        </p:txBody>
      </p:sp>
    </p:spTree>
    <p:extLst>
      <p:ext uri="{BB962C8B-B14F-4D97-AF65-F5344CB8AC3E}">
        <p14:creationId xmlns:p14="http://schemas.microsoft.com/office/powerpoint/2010/main" val="712674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07AA-A634-4706-8B36-090C2C09C6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BB867F-980A-4526-BA8F-C900D44DA2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E7A5F8-BE6D-44FC-8321-4A886B002B30}"/>
              </a:ext>
            </a:extLst>
          </p:cNvPr>
          <p:cNvSpPr>
            <a:spLocks noGrp="1"/>
          </p:cNvSpPr>
          <p:nvPr>
            <p:ph type="dt" sz="half" idx="10"/>
          </p:nvPr>
        </p:nvSpPr>
        <p:spPr/>
        <p:txBody>
          <a:bodyPr/>
          <a:lstStyle/>
          <a:p>
            <a:fld id="{020C05F5-A53B-4CAF-BD3C-E98049957746}" type="datetimeFigureOut">
              <a:rPr lang="en-US" smtClean="0"/>
              <a:t>2/26/2022</a:t>
            </a:fld>
            <a:endParaRPr lang="en-US"/>
          </a:p>
        </p:txBody>
      </p:sp>
      <p:sp>
        <p:nvSpPr>
          <p:cNvPr id="5" name="Footer Placeholder 4">
            <a:extLst>
              <a:ext uri="{FF2B5EF4-FFF2-40B4-BE49-F238E27FC236}">
                <a16:creationId xmlns:a16="http://schemas.microsoft.com/office/drawing/2014/main" id="{2800A9AA-5787-44A8-AFFD-BA426F596A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DCB51F-BD72-4FEB-9A6E-0544A1E3F2A4}"/>
              </a:ext>
            </a:extLst>
          </p:cNvPr>
          <p:cNvSpPr>
            <a:spLocks noGrp="1"/>
          </p:cNvSpPr>
          <p:nvPr>
            <p:ph type="sldNum" sz="quarter" idx="12"/>
          </p:nvPr>
        </p:nvSpPr>
        <p:spPr/>
        <p:txBody>
          <a:bodyPr/>
          <a:lstStyle/>
          <a:p>
            <a:fld id="{A4096424-A5FB-4139-A7FC-B40D0CB82F97}" type="slidenum">
              <a:rPr lang="en-US" smtClean="0"/>
              <a:t>‹#›</a:t>
            </a:fld>
            <a:endParaRPr lang="en-US"/>
          </a:p>
        </p:txBody>
      </p:sp>
    </p:spTree>
    <p:extLst>
      <p:ext uri="{BB962C8B-B14F-4D97-AF65-F5344CB8AC3E}">
        <p14:creationId xmlns:p14="http://schemas.microsoft.com/office/powerpoint/2010/main" val="4234966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457C4-7236-489C-912D-7A86F5746A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4F17B0-7655-46A8-ADC4-46510DE7E3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DA5A78-E12A-4193-803B-AF7DB1051CFB}"/>
              </a:ext>
            </a:extLst>
          </p:cNvPr>
          <p:cNvSpPr>
            <a:spLocks noGrp="1"/>
          </p:cNvSpPr>
          <p:nvPr>
            <p:ph type="dt" sz="half" idx="10"/>
          </p:nvPr>
        </p:nvSpPr>
        <p:spPr/>
        <p:txBody>
          <a:bodyPr/>
          <a:lstStyle/>
          <a:p>
            <a:fld id="{020C05F5-A53B-4CAF-BD3C-E98049957746}" type="datetimeFigureOut">
              <a:rPr lang="en-US" smtClean="0"/>
              <a:t>2/26/2022</a:t>
            </a:fld>
            <a:endParaRPr lang="en-US"/>
          </a:p>
        </p:txBody>
      </p:sp>
      <p:sp>
        <p:nvSpPr>
          <p:cNvPr id="5" name="Footer Placeholder 4">
            <a:extLst>
              <a:ext uri="{FF2B5EF4-FFF2-40B4-BE49-F238E27FC236}">
                <a16:creationId xmlns:a16="http://schemas.microsoft.com/office/drawing/2014/main" id="{C712D626-2710-4345-B45B-4942BFB826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4BE0D3-255E-45DF-9842-D74F1D460AF4}"/>
              </a:ext>
            </a:extLst>
          </p:cNvPr>
          <p:cNvSpPr>
            <a:spLocks noGrp="1"/>
          </p:cNvSpPr>
          <p:nvPr>
            <p:ph type="sldNum" sz="quarter" idx="12"/>
          </p:nvPr>
        </p:nvSpPr>
        <p:spPr/>
        <p:txBody>
          <a:bodyPr/>
          <a:lstStyle/>
          <a:p>
            <a:fld id="{A4096424-A5FB-4139-A7FC-B40D0CB82F97}" type="slidenum">
              <a:rPr lang="en-US" smtClean="0"/>
              <a:t>‹#›</a:t>
            </a:fld>
            <a:endParaRPr lang="en-US"/>
          </a:p>
        </p:txBody>
      </p:sp>
    </p:spTree>
    <p:extLst>
      <p:ext uri="{BB962C8B-B14F-4D97-AF65-F5344CB8AC3E}">
        <p14:creationId xmlns:p14="http://schemas.microsoft.com/office/powerpoint/2010/main" val="1722883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AFCC1-8011-417F-8E90-EC4D6C2239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AF9292-0922-450A-BC57-3E3DA6DCABF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C2AC31-82B8-4BF3-B851-18FF3BE59D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BC423E-4B5B-488F-B116-023B33A4E83B}"/>
              </a:ext>
            </a:extLst>
          </p:cNvPr>
          <p:cNvSpPr>
            <a:spLocks noGrp="1"/>
          </p:cNvSpPr>
          <p:nvPr>
            <p:ph type="dt" sz="half" idx="10"/>
          </p:nvPr>
        </p:nvSpPr>
        <p:spPr/>
        <p:txBody>
          <a:bodyPr/>
          <a:lstStyle/>
          <a:p>
            <a:fld id="{020C05F5-A53B-4CAF-BD3C-E98049957746}" type="datetimeFigureOut">
              <a:rPr lang="en-US" smtClean="0"/>
              <a:t>2/26/2022</a:t>
            </a:fld>
            <a:endParaRPr lang="en-US"/>
          </a:p>
        </p:txBody>
      </p:sp>
      <p:sp>
        <p:nvSpPr>
          <p:cNvPr id="6" name="Footer Placeholder 5">
            <a:extLst>
              <a:ext uri="{FF2B5EF4-FFF2-40B4-BE49-F238E27FC236}">
                <a16:creationId xmlns:a16="http://schemas.microsoft.com/office/drawing/2014/main" id="{6C4E1A9F-8101-4CE5-AA02-189A655A6E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42CC1E-2F8C-4C1A-BA34-6C4B7FE8BBCE}"/>
              </a:ext>
            </a:extLst>
          </p:cNvPr>
          <p:cNvSpPr>
            <a:spLocks noGrp="1"/>
          </p:cNvSpPr>
          <p:nvPr>
            <p:ph type="sldNum" sz="quarter" idx="12"/>
          </p:nvPr>
        </p:nvSpPr>
        <p:spPr/>
        <p:txBody>
          <a:bodyPr/>
          <a:lstStyle/>
          <a:p>
            <a:fld id="{A4096424-A5FB-4139-A7FC-B40D0CB82F97}" type="slidenum">
              <a:rPr lang="en-US" smtClean="0"/>
              <a:t>‹#›</a:t>
            </a:fld>
            <a:endParaRPr lang="en-US"/>
          </a:p>
        </p:txBody>
      </p:sp>
    </p:spTree>
    <p:extLst>
      <p:ext uri="{BB962C8B-B14F-4D97-AF65-F5344CB8AC3E}">
        <p14:creationId xmlns:p14="http://schemas.microsoft.com/office/powerpoint/2010/main" val="1670183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991C5-B35D-48BA-AD95-6AD2AB3EA56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687744-EE7D-4B67-BF71-5190B19CAE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1C70C7-FCC2-4AC7-96C3-CE0B877351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9E319B-A50E-4C10-A193-143FE15DD9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6E2D91-EAF0-4A18-B519-B4E583412C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B9ACA1-6BE8-42AA-A224-2DDF1217FEFE}"/>
              </a:ext>
            </a:extLst>
          </p:cNvPr>
          <p:cNvSpPr>
            <a:spLocks noGrp="1"/>
          </p:cNvSpPr>
          <p:nvPr>
            <p:ph type="dt" sz="half" idx="10"/>
          </p:nvPr>
        </p:nvSpPr>
        <p:spPr/>
        <p:txBody>
          <a:bodyPr/>
          <a:lstStyle/>
          <a:p>
            <a:fld id="{020C05F5-A53B-4CAF-BD3C-E98049957746}" type="datetimeFigureOut">
              <a:rPr lang="en-US" smtClean="0"/>
              <a:t>2/26/2022</a:t>
            </a:fld>
            <a:endParaRPr lang="en-US"/>
          </a:p>
        </p:txBody>
      </p:sp>
      <p:sp>
        <p:nvSpPr>
          <p:cNvPr id="8" name="Footer Placeholder 7">
            <a:extLst>
              <a:ext uri="{FF2B5EF4-FFF2-40B4-BE49-F238E27FC236}">
                <a16:creationId xmlns:a16="http://schemas.microsoft.com/office/drawing/2014/main" id="{0F4218F6-17EA-4E37-BED9-3DA69B71D2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E9D722-AAC1-4A84-85A2-CDCC32379B50}"/>
              </a:ext>
            </a:extLst>
          </p:cNvPr>
          <p:cNvSpPr>
            <a:spLocks noGrp="1"/>
          </p:cNvSpPr>
          <p:nvPr>
            <p:ph type="sldNum" sz="quarter" idx="12"/>
          </p:nvPr>
        </p:nvSpPr>
        <p:spPr/>
        <p:txBody>
          <a:bodyPr/>
          <a:lstStyle/>
          <a:p>
            <a:fld id="{A4096424-A5FB-4139-A7FC-B40D0CB82F97}" type="slidenum">
              <a:rPr lang="en-US" smtClean="0"/>
              <a:t>‹#›</a:t>
            </a:fld>
            <a:endParaRPr lang="en-US"/>
          </a:p>
        </p:txBody>
      </p:sp>
    </p:spTree>
    <p:extLst>
      <p:ext uri="{BB962C8B-B14F-4D97-AF65-F5344CB8AC3E}">
        <p14:creationId xmlns:p14="http://schemas.microsoft.com/office/powerpoint/2010/main" val="789097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FACBD-20C5-40EB-B2BE-6A99A535B6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E0A5CE5-328F-499D-A2F2-7D6715699588}"/>
              </a:ext>
            </a:extLst>
          </p:cNvPr>
          <p:cNvSpPr>
            <a:spLocks noGrp="1"/>
          </p:cNvSpPr>
          <p:nvPr>
            <p:ph type="dt" sz="half" idx="10"/>
          </p:nvPr>
        </p:nvSpPr>
        <p:spPr/>
        <p:txBody>
          <a:bodyPr/>
          <a:lstStyle/>
          <a:p>
            <a:fld id="{020C05F5-A53B-4CAF-BD3C-E98049957746}" type="datetimeFigureOut">
              <a:rPr lang="en-US" smtClean="0"/>
              <a:t>2/26/2022</a:t>
            </a:fld>
            <a:endParaRPr lang="en-US"/>
          </a:p>
        </p:txBody>
      </p:sp>
      <p:sp>
        <p:nvSpPr>
          <p:cNvPr id="4" name="Footer Placeholder 3">
            <a:extLst>
              <a:ext uri="{FF2B5EF4-FFF2-40B4-BE49-F238E27FC236}">
                <a16:creationId xmlns:a16="http://schemas.microsoft.com/office/drawing/2014/main" id="{4E65FFB2-22F3-4CF2-9D12-20DBE3DC25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A3D90D3-6CD3-4D64-A7C6-943ECE2D595F}"/>
              </a:ext>
            </a:extLst>
          </p:cNvPr>
          <p:cNvSpPr>
            <a:spLocks noGrp="1"/>
          </p:cNvSpPr>
          <p:nvPr>
            <p:ph type="sldNum" sz="quarter" idx="12"/>
          </p:nvPr>
        </p:nvSpPr>
        <p:spPr/>
        <p:txBody>
          <a:bodyPr/>
          <a:lstStyle/>
          <a:p>
            <a:fld id="{A4096424-A5FB-4139-A7FC-B40D0CB82F97}" type="slidenum">
              <a:rPr lang="en-US" smtClean="0"/>
              <a:t>‹#›</a:t>
            </a:fld>
            <a:endParaRPr lang="en-US"/>
          </a:p>
        </p:txBody>
      </p:sp>
    </p:spTree>
    <p:extLst>
      <p:ext uri="{BB962C8B-B14F-4D97-AF65-F5344CB8AC3E}">
        <p14:creationId xmlns:p14="http://schemas.microsoft.com/office/powerpoint/2010/main" val="2608974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D67084-130C-4DA3-9DA0-D03BC3A8038B}"/>
              </a:ext>
            </a:extLst>
          </p:cNvPr>
          <p:cNvSpPr>
            <a:spLocks noGrp="1"/>
          </p:cNvSpPr>
          <p:nvPr>
            <p:ph type="dt" sz="half" idx="10"/>
          </p:nvPr>
        </p:nvSpPr>
        <p:spPr/>
        <p:txBody>
          <a:bodyPr/>
          <a:lstStyle/>
          <a:p>
            <a:fld id="{020C05F5-A53B-4CAF-BD3C-E98049957746}" type="datetimeFigureOut">
              <a:rPr lang="en-US" smtClean="0"/>
              <a:t>2/26/2022</a:t>
            </a:fld>
            <a:endParaRPr lang="en-US"/>
          </a:p>
        </p:txBody>
      </p:sp>
      <p:sp>
        <p:nvSpPr>
          <p:cNvPr id="3" name="Footer Placeholder 2">
            <a:extLst>
              <a:ext uri="{FF2B5EF4-FFF2-40B4-BE49-F238E27FC236}">
                <a16:creationId xmlns:a16="http://schemas.microsoft.com/office/drawing/2014/main" id="{853E218E-69DC-4D49-B00D-7C1E7AF578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B95094-34B2-4773-91A6-E5E490E2907C}"/>
              </a:ext>
            </a:extLst>
          </p:cNvPr>
          <p:cNvSpPr>
            <a:spLocks noGrp="1"/>
          </p:cNvSpPr>
          <p:nvPr>
            <p:ph type="sldNum" sz="quarter" idx="12"/>
          </p:nvPr>
        </p:nvSpPr>
        <p:spPr/>
        <p:txBody>
          <a:bodyPr/>
          <a:lstStyle/>
          <a:p>
            <a:fld id="{A4096424-A5FB-4139-A7FC-B40D0CB82F97}" type="slidenum">
              <a:rPr lang="en-US" smtClean="0"/>
              <a:t>‹#›</a:t>
            </a:fld>
            <a:endParaRPr lang="en-US"/>
          </a:p>
        </p:txBody>
      </p:sp>
    </p:spTree>
    <p:extLst>
      <p:ext uri="{BB962C8B-B14F-4D97-AF65-F5344CB8AC3E}">
        <p14:creationId xmlns:p14="http://schemas.microsoft.com/office/powerpoint/2010/main" val="79139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9AD9E-148F-42F4-BF16-1EA32DEFD4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BCCE448-2C08-4B04-B15E-27B74AB529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5CCDDA-FB11-4AA7-90AE-57B17A29CD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4B56E0-7BBB-4399-8F55-0BAA8E8719E8}"/>
              </a:ext>
            </a:extLst>
          </p:cNvPr>
          <p:cNvSpPr>
            <a:spLocks noGrp="1"/>
          </p:cNvSpPr>
          <p:nvPr>
            <p:ph type="dt" sz="half" idx="10"/>
          </p:nvPr>
        </p:nvSpPr>
        <p:spPr/>
        <p:txBody>
          <a:bodyPr/>
          <a:lstStyle/>
          <a:p>
            <a:fld id="{020C05F5-A53B-4CAF-BD3C-E98049957746}" type="datetimeFigureOut">
              <a:rPr lang="en-US" smtClean="0"/>
              <a:t>2/26/2022</a:t>
            </a:fld>
            <a:endParaRPr lang="en-US"/>
          </a:p>
        </p:txBody>
      </p:sp>
      <p:sp>
        <p:nvSpPr>
          <p:cNvPr id="6" name="Footer Placeholder 5">
            <a:extLst>
              <a:ext uri="{FF2B5EF4-FFF2-40B4-BE49-F238E27FC236}">
                <a16:creationId xmlns:a16="http://schemas.microsoft.com/office/drawing/2014/main" id="{4ECD2455-1E5F-40C1-8A42-0C8A8B1EF6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080366-B91A-4A1C-A73D-173744587478}"/>
              </a:ext>
            </a:extLst>
          </p:cNvPr>
          <p:cNvSpPr>
            <a:spLocks noGrp="1"/>
          </p:cNvSpPr>
          <p:nvPr>
            <p:ph type="sldNum" sz="quarter" idx="12"/>
          </p:nvPr>
        </p:nvSpPr>
        <p:spPr/>
        <p:txBody>
          <a:bodyPr/>
          <a:lstStyle/>
          <a:p>
            <a:fld id="{A4096424-A5FB-4139-A7FC-B40D0CB82F97}" type="slidenum">
              <a:rPr lang="en-US" smtClean="0"/>
              <a:t>‹#›</a:t>
            </a:fld>
            <a:endParaRPr lang="en-US"/>
          </a:p>
        </p:txBody>
      </p:sp>
    </p:spTree>
    <p:extLst>
      <p:ext uri="{BB962C8B-B14F-4D97-AF65-F5344CB8AC3E}">
        <p14:creationId xmlns:p14="http://schemas.microsoft.com/office/powerpoint/2010/main" val="334923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61BB6-5843-4309-8FBE-185CE41692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3C011A-AFB1-4C48-A6E1-A80E3CD1A8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03C123-9834-4680-84F3-6B9DC0DFBC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E430C3-9D9D-4591-8A48-4E50322F3A4D}"/>
              </a:ext>
            </a:extLst>
          </p:cNvPr>
          <p:cNvSpPr>
            <a:spLocks noGrp="1"/>
          </p:cNvSpPr>
          <p:nvPr>
            <p:ph type="dt" sz="half" idx="10"/>
          </p:nvPr>
        </p:nvSpPr>
        <p:spPr/>
        <p:txBody>
          <a:bodyPr/>
          <a:lstStyle/>
          <a:p>
            <a:fld id="{020C05F5-A53B-4CAF-BD3C-E98049957746}" type="datetimeFigureOut">
              <a:rPr lang="en-US" smtClean="0"/>
              <a:t>2/26/2022</a:t>
            </a:fld>
            <a:endParaRPr lang="en-US"/>
          </a:p>
        </p:txBody>
      </p:sp>
      <p:sp>
        <p:nvSpPr>
          <p:cNvPr id="6" name="Footer Placeholder 5">
            <a:extLst>
              <a:ext uri="{FF2B5EF4-FFF2-40B4-BE49-F238E27FC236}">
                <a16:creationId xmlns:a16="http://schemas.microsoft.com/office/drawing/2014/main" id="{44C2422D-AB8B-4B93-AA4D-B350AE0044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45D70A-13F2-4090-9D8E-0A63564AC6BF}"/>
              </a:ext>
            </a:extLst>
          </p:cNvPr>
          <p:cNvSpPr>
            <a:spLocks noGrp="1"/>
          </p:cNvSpPr>
          <p:nvPr>
            <p:ph type="sldNum" sz="quarter" idx="12"/>
          </p:nvPr>
        </p:nvSpPr>
        <p:spPr/>
        <p:txBody>
          <a:bodyPr/>
          <a:lstStyle/>
          <a:p>
            <a:fld id="{A4096424-A5FB-4139-A7FC-B40D0CB82F97}" type="slidenum">
              <a:rPr lang="en-US" smtClean="0"/>
              <a:t>‹#›</a:t>
            </a:fld>
            <a:endParaRPr lang="en-US"/>
          </a:p>
        </p:txBody>
      </p:sp>
    </p:spTree>
    <p:extLst>
      <p:ext uri="{BB962C8B-B14F-4D97-AF65-F5344CB8AC3E}">
        <p14:creationId xmlns:p14="http://schemas.microsoft.com/office/powerpoint/2010/main" val="1264553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F35D3-2525-4260-9525-44F4D82F57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7E9C3B-6366-4AA0-A71B-483EC8829A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0C71AD-83D9-4DE9-860F-4D8328108574}"/>
              </a:ext>
            </a:extLst>
          </p:cNvPr>
          <p:cNvSpPr>
            <a:spLocks noGrp="1"/>
          </p:cNvSpPr>
          <p:nvPr>
            <p:ph type="dt" sz="half" idx="10"/>
          </p:nvPr>
        </p:nvSpPr>
        <p:spPr/>
        <p:txBody>
          <a:bodyPr/>
          <a:lstStyle/>
          <a:p>
            <a:fld id="{020C05F5-A53B-4CAF-BD3C-E98049957746}" type="datetimeFigureOut">
              <a:rPr lang="en-US" smtClean="0"/>
              <a:t>2/26/2022</a:t>
            </a:fld>
            <a:endParaRPr lang="en-US"/>
          </a:p>
        </p:txBody>
      </p:sp>
      <p:sp>
        <p:nvSpPr>
          <p:cNvPr id="5" name="Footer Placeholder 4">
            <a:extLst>
              <a:ext uri="{FF2B5EF4-FFF2-40B4-BE49-F238E27FC236}">
                <a16:creationId xmlns:a16="http://schemas.microsoft.com/office/drawing/2014/main" id="{0C4AC786-00A3-46C4-ACDA-7E3A16F817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2C97C1-53D7-4014-8B1F-F21302EDE844}"/>
              </a:ext>
            </a:extLst>
          </p:cNvPr>
          <p:cNvSpPr>
            <a:spLocks noGrp="1"/>
          </p:cNvSpPr>
          <p:nvPr>
            <p:ph type="sldNum" sz="quarter" idx="12"/>
          </p:nvPr>
        </p:nvSpPr>
        <p:spPr/>
        <p:txBody>
          <a:bodyPr/>
          <a:lstStyle/>
          <a:p>
            <a:fld id="{A4096424-A5FB-4139-A7FC-B40D0CB82F97}" type="slidenum">
              <a:rPr lang="en-US" smtClean="0"/>
              <a:t>‹#›</a:t>
            </a:fld>
            <a:endParaRPr lang="en-US"/>
          </a:p>
        </p:txBody>
      </p:sp>
    </p:spTree>
    <p:extLst>
      <p:ext uri="{BB962C8B-B14F-4D97-AF65-F5344CB8AC3E}">
        <p14:creationId xmlns:p14="http://schemas.microsoft.com/office/powerpoint/2010/main" val="3357597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66BA97-A4EE-47E8-9174-F875724A74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3D0789F-10AB-4D17-8B09-2A5A0031EC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545C38-2FAC-4EE2-8A1C-1F7BD7694BE0}"/>
              </a:ext>
            </a:extLst>
          </p:cNvPr>
          <p:cNvSpPr>
            <a:spLocks noGrp="1"/>
          </p:cNvSpPr>
          <p:nvPr>
            <p:ph type="dt" sz="half" idx="10"/>
          </p:nvPr>
        </p:nvSpPr>
        <p:spPr/>
        <p:txBody>
          <a:bodyPr/>
          <a:lstStyle/>
          <a:p>
            <a:fld id="{020C05F5-A53B-4CAF-BD3C-E98049957746}" type="datetimeFigureOut">
              <a:rPr lang="en-US" smtClean="0"/>
              <a:t>2/26/2022</a:t>
            </a:fld>
            <a:endParaRPr lang="en-US"/>
          </a:p>
        </p:txBody>
      </p:sp>
      <p:sp>
        <p:nvSpPr>
          <p:cNvPr id="5" name="Footer Placeholder 4">
            <a:extLst>
              <a:ext uri="{FF2B5EF4-FFF2-40B4-BE49-F238E27FC236}">
                <a16:creationId xmlns:a16="http://schemas.microsoft.com/office/drawing/2014/main" id="{067162D2-78D7-4C75-9FD8-8E94D3E247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813C9F-9031-47B9-AD54-6C8222A0813A}"/>
              </a:ext>
            </a:extLst>
          </p:cNvPr>
          <p:cNvSpPr>
            <a:spLocks noGrp="1"/>
          </p:cNvSpPr>
          <p:nvPr>
            <p:ph type="sldNum" sz="quarter" idx="12"/>
          </p:nvPr>
        </p:nvSpPr>
        <p:spPr/>
        <p:txBody>
          <a:bodyPr/>
          <a:lstStyle/>
          <a:p>
            <a:fld id="{A4096424-A5FB-4139-A7FC-B40D0CB82F97}" type="slidenum">
              <a:rPr lang="en-US" smtClean="0"/>
              <a:t>‹#›</a:t>
            </a:fld>
            <a:endParaRPr lang="en-US"/>
          </a:p>
        </p:txBody>
      </p:sp>
    </p:spTree>
    <p:extLst>
      <p:ext uri="{BB962C8B-B14F-4D97-AF65-F5344CB8AC3E}">
        <p14:creationId xmlns:p14="http://schemas.microsoft.com/office/powerpoint/2010/main" val="3508947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EA7EDC-3D16-46AD-A43C-B0F6A5680E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B9F6D2-12A9-4106-BFCE-67F17EE86C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C71F5E-552D-40E6-8FAC-FFDF497EE3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0C05F5-A53B-4CAF-BD3C-E98049957746}" type="datetimeFigureOut">
              <a:rPr lang="en-US" smtClean="0"/>
              <a:t>2/26/2022</a:t>
            </a:fld>
            <a:endParaRPr lang="en-US"/>
          </a:p>
        </p:txBody>
      </p:sp>
      <p:sp>
        <p:nvSpPr>
          <p:cNvPr id="5" name="Footer Placeholder 4">
            <a:extLst>
              <a:ext uri="{FF2B5EF4-FFF2-40B4-BE49-F238E27FC236}">
                <a16:creationId xmlns:a16="http://schemas.microsoft.com/office/drawing/2014/main" id="{55A76473-0315-4474-AB25-D73D1BA02A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D39296D-529B-4EDC-9A68-BB9B57AD79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096424-A5FB-4139-A7FC-B40D0CB82F97}" type="slidenum">
              <a:rPr lang="en-US" smtClean="0"/>
              <a:t>‹#›</a:t>
            </a:fld>
            <a:endParaRPr lang="en-US"/>
          </a:p>
        </p:txBody>
      </p:sp>
    </p:spTree>
    <p:extLst>
      <p:ext uri="{BB962C8B-B14F-4D97-AF65-F5344CB8AC3E}">
        <p14:creationId xmlns:p14="http://schemas.microsoft.com/office/powerpoint/2010/main" val="3529434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hyperlink" Target="https://creativecommons.org/licenses/by-nc/3.0/" TargetMode="External"/><Relationship Id="rId5" Type="http://schemas.openxmlformats.org/officeDocument/2006/relationships/hyperlink" Target="http://www.pngall.com/retail-png"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hyperlink" Target="https://creativecommons.org/licenses/by-sa/3.0/" TargetMode="External"/><Relationship Id="rId5" Type="http://schemas.openxmlformats.org/officeDocument/2006/relationships/hyperlink" Target="http://www.howmuchisit.org/shopping-cart-cost/" TargetMode="Externa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8" Type="http://schemas.openxmlformats.org/officeDocument/2006/relationships/hyperlink" Target="https://technofaq.org/posts/2016/06/measures-to-be-taken-against-employee-theft/" TargetMode="External"/><Relationship Id="rId3" Type="http://schemas.openxmlformats.org/officeDocument/2006/relationships/slideLayout" Target="../slideLayouts/slideLayout4.xml"/><Relationship Id="rId7" Type="http://schemas.openxmlformats.org/officeDocument/2006/relationships/image" Target="../media/image5.jp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hyperlink" Target="https://creativecommons.org/licenses/by-sa/3.0/" TargetMode="External"/><Relationship Id="rId5" Type="http://schemas.openxmlformats.org/officeDocument/2006/relationships/hyperlink" Target="https://simpsonswiki.com/wiki/Shoplifters_BEWARE" TargetMode="External"/><Relationship Id="rId10"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hyperlink" Target="https://creativecommons.org/licenses/by-nc-sa/3.0/" TargetMode="Externa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4.xml"/><Relationship Id="rId7" Type="http://schemas.openxmlformats.org/officeDocument/2006/relationships/hyperlink" Target="https://creativecommons.org/licenses/by-sa/3.0/" TargetMode="Externa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hyperlink" Target="http://www.creative-commons-images.com/highway-signs/p/psychology.html" TargetMode="External"/><Relationship Id="rId5" Type="http://schemas.openxmlformats.org/officeDocument/2006/relationships/image" Target="../media/image6.jpg"/><Relationship Id="rId4" Type="http://schemas.openxmlformats.org/officeDocument/2006/relationships/hyperlink" Target="http://crime-study.blogspot.com/2011" TargetMode="Externa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hyperlink" Target="https://creativecommons.org/licenses/by-nd/3.0/" TargetMode="External"/><Relationship Id="rId5" Type="http://schemas.openxmlformats.org/officeDocument/2006/relationships/hyperlink" Target="http://doctor-major.deviantart.com/art/let-s-stop-the-stealing-396732811" TargetMode="Externa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hyperlink" Target="https://www.psychotherapynetworker.org/blog/details/1236/shoplifting-an-important-and-neglected-clinical-issue" TargetMode="External"/><Relationship Id="rId3" Type="http://schemas.openxmlformats.org/officeDocument/2006/relationships/slideLayout" Target="../slideLayouts/slideLayout2.xml"/><Relationship Id="rId7" Type="http://schemas.openxmlformats.org/officeDocument/2006/relationships/hyperlink" Target="https://recfaces.com/articles/shoplifting-statistics" TargetMode="Externa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hyperlink" Target="https://digscholarship.unco.edu/theses/172" TargetMode="External"/><Relationship Id="rId5" Type="http://schemas.openxmlformats.org/officeDocument/2006/relationships/hyperlink" Target="http://crime-study.blogspot.com/2011/04/three-theoretical-explanations-of-crime.html" TargetMode="External"/><Relationship Id="rId10" Type="http://schemas.openxmlformats.org/officeDocument/2006/relationships/image" Target="../media/image2.png"/><Relationship Id="rId4" Type="http://schemas.openxmlformats.org/officeDocument/2006/relationships/hyperlink" Target="https://comparecamp.com/shoplifting-statistics/" TargetMode="External"/><Relationship Id="rId9" Type="http://schemas.openxmlformats.org/officeDocument/2006/relationships/hyperlink" Target="https://www.mlive.com/news/2019/12/how-technology-and-retail-trends-have-changed-shoplifting-for-better-and-wor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6A293-7DF0-42AC-9DAF-BF033C5E66F3}"/>
              </a:ext>
            </a:extLst>
          </p:cNvPr>
          <p:cNvSpPr>
            <a:spLocks noGrp="1"/>
          </p:cNvSpPr>
          <p:nvPr>
            <p:ph type="ctrTitle"/>
          </p:nvPr>
        </p:nvSpPr>
        <p:spPr>
          <a:xfrm>
            <a:off x="1524000" y="1122363"/>
            <a:ext cx="9144000" cy="1277937"/>
          </a:xfrm>
        </p:spPr>
        <p:txBody>
          <a:bodyPr>
            <a:normAutofit/>
          </a:bodyPr>
          <a:lstStyle/>
          <a:p>
            <a:r>
              <a:rPr lang="en-US" sz="3200" b="1" dirty="0">
                <a:latin typeface="Times New Roman" panose="02020603050405020304" pitchFamily="18" charset="0"/>
                <a:cs typeface="Times New Roman" panose="02020603050405020304" pitchFamily="18" charset="0"/>
              </a:rPr>
              <a:t>Store Theft</a:t>
            </a:r>
          </a:p>
        </p:txBody>
      </p:sp>
      <p:sp>
        <p:nvSpPr>
          <p:cNvPr id="3" name="Subtitle 2">
            <a:extLst>
              <a:ext uri="{FF2B5EF4-FFF2-40B4-BE49-F238E27FC236}">
                <a16:creationId xmlns:a16="http://schemas.microsoft.com/office/drawing/2014/main" id="{0550B420-EF17-4EA9-B09F-FBA8BDE12654}"/>
              </a:ext>
            </a:extLst>
          </p:cNvPr>
          <p:cNvSpPr>
            <a:spLocks noGrp="1"/>
          </p:cNvSpPr>
          <p:nvPr>
            <p:ph type="subTitle" idx="1"/>
          </p:nvPr>
        </p:nvSpPr>
        <p:spPr>
          <a:xfrm>
            <a:off x="1" y="3602037"/>
            <a:ext cx="6096000" cy="2493963"/>
          </a:xfrm>
        </p:spPr>
        <p:txBody>
          <a:bodyPr>
            <a:noAutofit/>
          </a:bodyPr>
          <a:lstStyle/>
          <a:p>
            <a:pPr algn="l"/>
            <a:r>
              <a:rPr lang="en-US" dirty="0">
                <a:latin typeface="Times New Roman" panose="02020603050405020304" pitchFamily="18" charset="0"/>
                <a:cs typeface="Times New Roman" panose="02020603050405020304" pitchFamily="18" charset="0"/>
              </a:rPr>
              <a:t>CRJU201 – Criminology: Exploring Criminal Behavior</a:t>
            </a:r>
          </a:p>
          <a:p>
            <a:pPr algn="l"/>
            <a:r>
              <a:rPr lang="en-US" dirty="0">
                <a:latin typeface="Times New Roman" panose="02020603050405020304" pitchFamily="18" charset="0"/>
                <a:cs typeface="Times New Roman" panose="02020603050405020304" pitchFamily="18" charset="0"/>
              </a:rPr>
              <a:t>Dominic Locklear</a:t>
            </a:r>
          </a:p>
          <a:p>
            <a:pPr algn="l"/>
            <a:r>
              <a:rPr lang="en-US" dirty="0">
                <a:latin typeface="Times New Roman" panose="02020603050405020304" pitchFamily="18" charset="0"/>
                <a:cs typeface="Times New Roman" panose="02020603050405020304" pitchFamily="18" charset="0"/>
              </a:rPr>
              <a:t>February 22, 2022</a:t>
            </a:r>
          </a:p>
          <a:p>
            <a:pPr algn="l"/>
            <a:r>
              <a:rPr lang="en-US" dirty="0">
                <a:latin typeface="Times New Roman" panose="02020603050405020304" pitchFamily="18" charset="0"/>
                <a:cs typeface="Times New Roman" panose="02020603050405020304" pitchFamily="18" charset="0"/>
              </a:rPr>
              <a:t>Mr. Amo </a:t>
            </a:r>
          </a:p>
        </p:txBody>
      </p:sp>
      <p:pic>
        <p:nvPicPr>
          <p:cNvPr id="8" name="Picture 7">
            <a:extLst>
              <a:ext uri="{FF2B5EF4-FFF2-40B4-BE49-F238E27FC236}">
                <a16:creationId xmlns:a16="http://schemas.microsoft.com/office/drawing/2014/main" id="{4B543E07-0DE7-48BD-A17B-A6CDAB1D453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267200" y="2400300"/>
            <a:ext cx="7538224" cy="4457700"/>
          </a:xfrm>
          <a:prstGeom prst="rect">
            <a:avLst/>
          </a:prstGeom>
        </p:spPr>
      </p:pic>
      <p:sp>
        <p:nvSpPr>
          <p:cNvPr id="9" name="TextBox 8">
            <a:extLst>
              <a:ext uri="{FF2B5EF4-FFF2-40B4-BE49-F238E27FC236}">
                <a16:creationId xmlns:a16="http://schemas.microsoft.com/office/drawing/2014/main" id="{D093A856-9AA7-487F-AF13-F8BDA05BACEB}"/>
              </a:ext>
            </a:extLst>
          </p:cNvPr>
          <p:cNvSpPr txBox="1"/>
          <p:nvPr/>
        </p:nvSpPr>
        <p:spPr>
          <a:xfrm>
            <a:off x="4267200" y="6858000"/>
            <a:ext cx="7538224" cy="230832"/>
          </a:xfrm>
          <a:prstGeom prst="rect">
            <a:avLst/>
          </a:prstGeom>
          <a:noFill/>
        </p:spPr>
        <p:txBody>
          <a:bodyPr wrap="square" rtlCol="0">
            <a:spAutoFit/>
          </a:bodyPr>
          <a:lstStyle/>
          <a:p>
            <a:r>
              <a:rPr lang="en-US" sz="900">
                <a:hlinkClick r:id="rId5" tooltip="http://www.pngall.com/retail-png"/>
              </a:rPr>
              <a:t>This Photo</a:t>
            </a:r>
            <a:r>
              <a:rPr lang="en-US" sz="900"/>
              <a:t> by Unknown Author is licensed under </a:t>
            </a:r>
            <a:r>
              <a:rPr lang="en-US" sz="900">
                <a:hlinkClick r:id="rId6" tooltip="https://creativecommons.org/licenses/by-nc/3.0/"/>
              </a:rPr>
              <a:t>CC BY-NC</a:t>
            </a:r>
            <a:endParaRPr lang="en-US" sz="900"/>
          </a:p>
        </p:txBody>
      </p:sp>
      <p:pic>
        <p:nvPicPr>
          <p:cNvPr id="6" name="Audio 5">
            <a:hlinkClick r:id="" action="ppaction://media"/>
            <a:extLst>
              <a:ext uri="{FF2B5EF4-FFF2-40B4-BE49-F238E27FC236}">
                <a16:creationId xmlns:a16="http://schemas.microsoft.com/office/drawing/2014/main" id="{937C50BC-2057-4A4E-93E4-E76B0B2212B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502374062"/>
      </p:ext>
    </p:extLst>
  </p:cSld>
  <p:clrMapOvr>
    <a:masterClrMapping/>
  </p:clrMapOvr>
  <mc:AlternateContent xmlns:mc="http://schemas.openxmlformats.org/markup-compatibility/2006">
    <mc:Choice xmlns:p14="http://schemas.microsoft.com/office/powerpoint/2010/main" Requires="p14">
      <p:transition spd="slow" p14:dur="2000" advTm="5977"/>
    </mc:Choice>
    <mc:Fallback>
      <p:transition spd="slow" advTm="59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C09F0-A079-4A53-A1C0-10425313D439}"/>
              </a:ext>
            </a:extLst>
          </p:cNvPr>
          <p:cNvSpPr>
            <a:spLocks noGrp="1"/>
          </p:cNvSpPr>
          <p:nvPr>
            <p:ph type="title"/>
          </p:nvPr>
        </p:nvSpPr>
        <p:spPr/>
        <p:txBody>
          <a:bodyPr>
            <a:normAutofit/>
          </a:bodyPr>
          <a:lstStyle/>
          <a:p>
            <a:pPr algn="ctr"/>
            <a:r>
              <a:rPr lang="en-US" sz="3200" b="1" dirty="0">
                <a:latin typeface="Times New Roman" panose="02020603050405020304" pitchFamily="18" charset="0"/>
                <a:cs typeface="Times New Roman" panose="02020603050405020304" pitchFamily="18" charset="0"/>
              </a:rPr>
              <a:t>Store Theft - Introduction</a:t>
            </a:r>
          </a:p>
        </p:txBody>
      </p:sp>
      <p:sp>
        <p:nvSpPr>
          <p:cNvPr id="3" name="Content Placeholder 2">
            <a:extLst>
              <a:ext uri="{FF2B5EF4-FFF2-40B4-BE49-F238E27FC236}">
                <a16:creationId xmlns:a16="http://schemas.microsoft.com/office/drawing/2014/main" id="{02FDA683-FA69-4D0E-872F-FAD8E62B0B6A}"/>
              </a:ext>
            </a:extLst>
          </p:cNvPr>
          <p:cNvSpPr>
            <a:spLocks noGrp="1"/>
          </p:cNvSpPr>
          <p:nvPr>
            <p:ph idx="1"/>
          </p:nvPr>
        </p:nvSpPr>
        <p:spPr/>
        <p:txBody>
          <a:bodyPr>
            <a:normAutofit lnSpcReduction="10000"/>
          </a:bodyPr>
          <a:lstStyle/>
          <a:p>
            <a:pPr marL="0" indent="0">
              <a:buNone/>
            </a:pPr>
            <a:r>
              <a:rPr lang="en-US" sz="2400" dirty="0">
                <a:latin typeface="Times New Roman" panose="02020603050405020304" pitchFamily="18" charset="0"/>
                <a:cs typeface="Times New Roman" panose="02020603050405020304" pitchFamily="18" charset="0"/>
              </a:rPr>
              <a:t>• Define Shoplifting</a:t>
            </a:r>
          </a:p>
          <a:p>
            <a:pPr marL="0" indent="0">
              <a:buNone/>
            </a:pPr>
            <a:r>
              <a:rPr lang="en-US" sz="2400" dirty="0">
                <a:latin typeface="Times New Roman" panose="02020603050405020304" pitchFamily="18" charset="0"/>
                <a:cs typeface="Times New Roman" panose="02020603050405020304" pitchFamily="18" charset="0"/>
              </a:rPr>
              <a:t>• Define Employee Theft</a:t>
            </a:r>
          </a:p>
          <a:p>
            <a:pPr marL="0" indent="0">
              <a:buNone/>
            </a:pPr>
            <a:r>
              <a:rPr lang="en-US" sz="2400" dirty="0">
                <a:latin typeface="Times New Roman" panose="02020603050405020304" pitchFamily="18" charset="0"/>
                <a:cs typeface="Times New Roman" panose="02020603050405020304" pitchFamily="18" charset="0"/>
              </a:rPr>
              <a:t>• Statistics on Shoplifting &amp; Employee Theft</a:t>
            </a:r>
          </a:p>
          <a:p>
            <a:pPr marL="0" indent="0">
              <a:buNone/>
            </a:pPr>
            <a:r>
              <a:rPr lang="en-US" sz="2400" dirty="0">
                <a:latin typeface="Times New Roman" panose="02020603050405020304" pitchFamily="18" charset="0"/>
                <a:cs typeface="Times New Roman" panose="02020603050405020304" pitchFamily="18" charset="0"/>
              </a:rPr>
              <a:t>• Shoplifting Statistics &amp; Facts</a:t>
            </a:r>
          </a:p>
          <a:p>
            <a:pPr marL="0" indent="0">
              <a:buNone/>
            </a:pPr>
            <a:r>
              <a:rPr lang="en-US" sz="2400" dirty="0">
                <a:latin typeface="Times New Roman" panose="02020603050405020304" pitchFamily="18" charset="0"/>
                <a:cs typeface="Times New Roman" panose="02020603050405020304" pitchFamily="18" charset="0"/>
              </a:rPr>
              <a:t>• Social Disorganization Theory &amp; Criminology</a:t>
            </a:r>
          </a:p>
          <a:p>
            <a:pPr marL="0" indent="0">
              <a:buNone/>
            </a:pPr>
            <a:r>
              <a:rPr lang="en-US" sz="2400" dirty="0">
                <a:latin typeface="Times New Roman" panose="02020603050405020304" pitchFamily="18" charset="0"/>
                <a:cs typeface="Times New Roman" panose="02020603050405020304" pitchFamily="18" charset="0"/>
              </a:rPr>
              <a:t>• Psychological Theory &amp; Criminology</a:t>
            </a:r>
          </a:p>
          <a:p>
            <a:pPr marL="0" indent="0">
              <a:buNone/>
            </a:pPr>
            <a:r>
              <a:rPr lang="en-US" sz="2400" dirty="0">
                <a:latin typeface="Times New Roman" panose="02020603050405020304" pitchFamily="18" charset="0"/>
                <a:cs typeface="Times New Roman" panose="02020603050405020304" pitchFamily="18" charset="0"/>
              </a:rPr>
              <a:t>• Why They Do It</a:t>
            </a:r>
          </a:p>
          <a:p>
            <a:pPr marL="0" indent="0">
              <a:buNone/>
            </a:pPr>
            <a:r>
              <a:rPr lang="en-US" sz="2400" dirty="0">
                <a:latin typeface="Times New Roman" panose="02020603050405020304" pitchFamily="18" charset="0"/>
                <a:cs typeface="Times New Roman" panose="02020603050405020304" pitchFamily="18" charset="0"/>
              </a:rPr>
              <a:t>• Methods Used By Shoplifters</a:t>
            </a:r>
          </a:p>
          <a:p>
            <a:pPr marL="0" indent="0">
              <a:buNone/>
            </a:pPr>
            <a:r>
              <a:rPr lang="en-US" sz="2400" dirty="0">
                <a:latin typeface="Times New Roman" panose="02020603050405020304" pitchFamily="18" charset="0"/>
                <a:cs typeface="Times New Roman" panose="02020603050405020304" pitchFamily="18" charset="0"/>
              </a:rPr>
              <a:t>• Evaluation of Loss Prevention Efforts – Loss Prevention for the Holidays</a:t>
            </a:r>
          </a:p>
          <a:p>
            <a:pPr marL="0" indent="0">
              <a:buNone/>
            </a:pPr>
            <a:r>
              <a:rPr lang="en-US" sz="2400" dirty="0">
                <a:latin typeface="Times New Roman" panose="02020603050405020304" pitchFamily="18" charset="0"/>
                <a:cs typeface="Times New Roman" panose="02020603050405020304" pitchFamily="18" charset="0"/>
              </a:rPr>
              <a:t>• References</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dirty="0"/>
          </a:p>
        </p:txBody>
      </p:sp>
      <p:pic>
        <p:nvPicPr>
          <p:cNvPr id="8" name="Picture 7">
            <a:extLst>
              <a:ext uri="{FF2B5EF4-FFF2-40B4-BE49-F238E27FC236}">
                <a16:creationId xmlns:a16="http://schemas.microsoft.com/office/drawing/2014/main" id="{05265E8E-ED57-467B-9A15-10FE6D5CCD3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141028" y="1943100"/>
            <a:ext cx="3755571" cy="3149600"/>
          </a:xfrm>
          <a:prstGeom prst="rect">
            <a:avLst/>
          </a:prstGeom>
        </p:spPr>
      </p:pic>
      <p:sp>
        <p:nvSpPr>
          <p:cNvPr id="9" name="TextBox 8">
            <a:extLst>
              <a:ext uri="{FF2B5EF4-FFF2-40B4-BE49-F238E27FC236}">
                <a16:creationId xmlns:a16="http://schemas.microsoft.com/office/drawing/2014/main" id="{29BFB412-AA78-4223-BAC5-B1739A153A0D}"/>
              </a:ext>
            </a:extLst>
          </p:cNvPr>
          <p:cNvSpPr txBox="1"/>
          <p:nvPr/>
        </p:nvSpPr>
        <p:spPr>
          <a:xfrm>
            <a:off x="6362700" y="5676900"/>
            <a:ext cx="5613400" cy="230832"/>
          </a:xfrm>
          <a:prstGeom prst="rect">
            <a:avLst/>
          </a:prstGeom>
          <a:noFill/>
        </p:spPr>
        <p:txBody>
          <a:bodyPr wrap="square" rtlCol="0">
            <a:spAutoFit/>
          </a:bodyPr>
          <a:lstStyle/>
          <a:p>
            <a:r>
              <a:rPr lang="en-US" sz="900">
                <a:hlinkClick r:id="rId5" tooltip="http://www.howmuchisit.org/shopping-cart-cost/"/>
              </a:rPr>
              <a:t>This Photo</a:t>
            </a:r>
            <a:r>
              <a:rPr lang="en-US" sz="900"/>
              <a:t> by Unknown Author is licensed under </a:t>
            </a:r>
            <a:r>
              <a:rPr lang="en-US" sz="900">
                <a:hlinkClick r:id="rId6" tooltip="https://creativecommons.org/licenses/by-sa/3.0/"/>
              </a:rPr>
              <a:t>CC BY-SA</a:t>
            </a:r>
            <a:endParaRPr lang="en-US" sz="900"/>
          </a:p>
        </p:txBody>
      </p:sp>
      <p:pic>
        <p:nvPicPr>
          <p:cNvPr id="6" name="Audio 5">
            <a:hlinkClick r:id="" action="ppaction://media"/>
            <a:extLst>
              <a:ext uri="{FF2B5EF4-FFF2-40B4-BE49-F238E27FC236}">
                <a16:creationId xmlns:a16="http://schemas.microsoft.com/office/drawing/2014/main" id="{2636CD01-D684-4E2C-AE33-BCD64DFBBE4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581101110"/>
      </p:ext>
    </p:extLst>
  </p:cSld>
  <p:clrMapOvr>
    <a:masterClrMapping/>
  </p:clrMapOvr>
  <mc:AlternateContent xmlns:mc="http://schemas.openxmlformats.org/markup-compatibility/2006">
    <mc:Choice xmlns:p14="http://schemas.microsoft.com/office/powerpoint/2010/main" Requires="p14">
      <p:transition spd="slow" p14:dur="2000" advTm="32401"/>
    </mc:Choice>
    <mc:Fallback>
      <p:transition spd="slow" advTm="324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55214-F9BD-4020-A765-39D9D5F03302}"/>
              </a:ext>
            </a:extLst>
          </p:cNvPr>
          <p:cNvSpPr>
            <a:spLocks noGrp="1"/>
          </p:cNvSpPr>
          <p:nvPr>
            <p:ph type="title"/>
          </p:nvPr>
        </p:nvSpPr>
        <p:spPr/>
        <p:txBody>
          <a:bodyPr>
            <a:noAutofit/>
          </a:bodyPr>
          <a:lstStyle/>
          <a:p>
            <a:pPr algn="ctr"/>
            <a:r>
              <a:rPr lang="en-US" sz="3200" dirty="0">
                <a:latin typeface="Times New Roman" panose="02020603050405020304" pitchFamily="18" charset="0"/>
                <a:cs typeface="Times New Roman" panose="02020603050405020304" pitchFamily="18" charset="0"/>
              </a:rPr>
              <a:t>Store Theft</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Shoplifting &amp; Employee Theft</a:t>
            </a:r>
          </a:p>
        </p:txBody>
      </p:sp>
      <p:sp>
        <p:nvSpPr>
          <p:cNvPr id="3" name="Content Placeholder 2">
            <a:extLst>
              <a:ext uri="{FF2B5EF4-FFF2-40B4-BE49-F238E27FC236}">
                <a16:creationId xmlns:a16="http://schemas.microsoft.com/office/drawing/2014/main" id="{CDBA3B3A-0A2A-4BCC-B101-3EF9B246BABF}"/>
              </a:ext>
            </a:extLst>
          </p:cNvPr>
          <p:cNvSpPr>
            <a:spLocks noGrp="1"/>
          </p:cNvSpPr>
          <p:nvPr>
            <p:ph sz="half" idx="1"/>
          </p:nvPr>
        </p:nvSpPr>
        <p:spPr/>
        <p:txBody>
          <a:bodyPr>
            <a:normAutofit/>
          </a:bodyPr>
          <a:lstStyle/>
          <a:p>
            <a:pPr marL="0" indent="0" algn="ctr">
              <a:buNone/>
            </a:pPr>
            <a:r>
              <a:rPr lang="en-US" sz="2400" b="1" u="sng" dirty="0">
                <a:latin typeface="Times New Roman" panose="02020603050405020304" pitchFamily="18" charset="0"/>
                <a:cs typeface="Times New Roman" panose="02020603050405020304" pitchFamily="18" charset="0"/>
              </a:rPr>
              <a:t>Shoplifting</a:t>
            </a:r>
          </a:p>
          <a:p>
            <a:pPr marL="0" indent="0">
              <a:buNone/>
            </a:pPr>
            <a:endParaRPr lang="en-US" sz="2400" b="1" u="sng"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ea typeface="Calibri" panose="020F0502020204030204" pitchFamily="34" charset="0"/>
              </a:rPr>
              <a:t>• W</a:t>
            </a:r>
            <a:r>
              <a:rPr lang="en-US" sz="2400" dirty="0">
                <a:effectLst/>
                <a:latin typeface="Times New Roman" panose="02020603050405020304" pitchFamily="18" charset="0"/>
                <a:ea typeface="Calibri" panose="020F0502020204030204" pitchFamily="34" charset="0"/>
              </a:rPr>
              <a:t>illingly taking merchandise from a store without knowledge or consent of owner. </a:t>
            </a:r>
            <a:endParaRPr lang="en-US" sz="7200" u="sng"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E4231631-1FB2-461C-A5FD-8C095AD08732}"/>
              </a:ext>
            </a:extLst>
          </p:cNvPr>
          <p:cNvSpPr>
            <a:spLocks noGrp="1"/>
          </p:cNvSpPr>
          <p:nvPr>
            <p:ph sz="half" idx="2"/>
          </p:nvPr>
        </p:nvSpPr>
        <p:spPr/>
        <p:txBody>
          <a:bodyPr>
            <a:normAutofit/>
          </a:bodyPr>
          <a:lstStyle/>
          <a:p>
            <a:pPr marL="0" indent="0" algn="ctr">
              <a:buNone/>
            </a:pPr>
            <a:r>
              <a:rPr lang="en-US" sz="2400" b="1" u="sng" dirty="0">
                <a:latin typeface="Times New Roman" panose="02020603050405020304" pitchFamily="18" charset="0"/>
                <a:cs typeface="Times New Roman" panose="02020603050405020304" pitchFamily="18" charset="0"/>
              </a:rPr>
              <a:t>Employee Theft</a:t>
            </a:r>
          </a:p>
          <a:p>
            <a:pPr marL="0" indent="0">
              <a:buNone/>
            </a:pPr>
            <a:endParaRPr lang="en-US" sz="2400" dirty="0">
              <a:effectLst/>
              <a:latin typeface="Times New Roman" panose="02020603050405020304" pitchFamily="18" charset="0"/>
              <a:ea typeface="Calibri" panose="020F0502020204030204" pitchFamily="34" charset="0"/>
            </a:endParaRPr>
          </a:p>
          <a:p>
            <a:pPr marL="0" indent="0">
              <a:buNone/>
            </a:pPr>
            <a:r>
              <a:rPr lang="en-US" sz="2400" dirty="0">
                <a:effectLst/>
                <a:latin typeface="Times New Roman" panose="02020603050405020304" pitchFamily="18" charset="0"/>
                <a:ea typeface="Calibri" panose="020F0502020204030204" pitchFamily="34" charset="0"/>
              </a:rPr>
              <a:t>• </a:t>
            </a:r>
            <a:r>
              <a:rPr lang="en-US" sz="2400" dirty="0">
                <a:latin typeface="Times New Roman" panose="02020603050405020304" pitchFamily="18" charset="0"/>
                <a:ea typeface="Calibri" panose="020F0502020204030204" pitchFamily="34" charset="0"/>
              </a:rPr>
              <a:t>E</a:t>
            </a:r>
            <a:r>
              <a:rPr lang="en-US" sz="2400" dirty="0">
                <a:effectLst/>
                <a:latin typeface="Times New Roman" panose="02020603050405020304" pitchFamily="18" charset="0"/>
                <a:ea typeface="Calibri" panose="020F0502020204030204" pitchFamily="34" charset="0"/>
              </a:rPr>
              <a:t>mployee steals from their employers, can be merchandise or money.</a:t>
            </a:r>
          </a:p>
          <a:p>
            <a:pPr marL="0" indent="0">
              <a:buNone/>
            </a:pPr>
            <a:endParaRPr lang="en-US" sz="5400" b="1" u="sng"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263B40B7-6679-422C-9357-B528C33C51C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129245" y="5210629"/>
            <a:ext cx="2254070" cy="1647371"/>
          </a:xfrm>
          <a:prstGeom prst="rect">
            <a:avLst/>
          </a:prstGeom>
        </p:spPr>
      </p:pic>
      <p:sp>
        <p:nvSpPr>
          <p:cNvPr id="7" name="TextBox 6">
            <a:extLst>
              <a:ext uri="{FF2B5EF4-FFF2-40B4-BE49-F238E27FC236}">
                <a16:creationId xmlns:a16="http://schemas.microsoft.com/office/drawing/2014/main" id="{A4F85ADD-9A9E-46CC-A309-B2B9CAF943D8}"/>
              </a:ext>
            </a:extLst>
          </p:cNvPr>
          <p:cNvSpPr txBox="1"/>
          <p:nvPr/>
        </p:nvSpPr>
        <p:spPr>
          <a:xfrm rot="10800000" flipV="1">
            <a:off x="2129245" y="6275794"/>
            <a:ext cx="4042953" cy="230832"/>
          </a:xfrm>
          <a:prstGeom prst="rect">
            <a:avLst/>
          </a:prstGeom>
          <a:noFill/>
        </p:spPr>
        <p:txBody>
          <a:bodyPr wrap="square" rtlCol="0">
            <a:spAutoFit/>
          </a:bodyPr>
          <a:lstStyle/>
          <a:p>
            <a:r>
              <a:rPr lang="en-US" sz="900" dirty="0">
                <a:hlinkClick r:id="rId5" tooltip="https://simpsonswiki.com/wiki/Shoplifters_BEWARE"/>
              </a:rPr>
              <a:t>This Photo</a:t>
            </a:r>
            <a:r>
              <a:rPr lang="en-US" sz="900" dirty="0"/>
              <a:t> by Unknown Author is licensed under </a:t>
            </a:r>
            <a:r>
              <a:rPr lang="en-US" sz="900" dirty="0">
                <a:hlinkClick r:id="rId6" tooltip="https://creativecommons.org/licenses/by-sa/3.0/"/>
              </a:rPr>
              <a:t>CC BY-SA</a:t>
            </a:r>
            <a:endParaRPr lang="en-US" sz="900" dirty="0"/>
          </a:p>
        </p:txBody>
      </p:sp>
      <p:pic>
        <p:nvPicPr>
          <p:cNvPr id="9" name="Picture 8">
            <a:extLst>
              <a:ext uri="{FF2B5EF4-FFF2-40B4-BE49-F238E27FC236}">
                <a16:creationId xmlns:a16="http://schemas.microsoft.com/office/drawing/2014/main" id="{4A0A2E21-14AC-4829-945D-A00552359512}"/>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9347199" y="4934856"/>
            <a:ext cx="2709817" cy="1923143"/>
          </a:xfrm>
          <a:prstGeom prst="rect">
            <a:avLst/>
          </a:prstGeom>
        </p:spPr>
      </p:pic>
      <p:sp>
        <p:nvSpPr>
          <p:cNvPr id="10" name="TextBox 9">
            <a:extLst>
              <a:ext uri="{FF2B5EF4-FFF2-40B4-BE49-F238E27FC236}">
                <a16:creationId xmlns:a16="http://schemas.microsoft.com/office/drawing/2014/main" id="{1131F48C-6C1A-442E-AB54-DB4AD2C2B723}"/>
              </a:ext>
            </a:extLst>
          </p:cNvPr>
          <p:cNvSpPr txBox="1"/>
          <p:nvPr/>
        </p:nvSpPr>
        <p:spPr>
          <a:xfrm>
            <a:off x="6283233" y="5968346"/>
            <a:ext cx="5773784" cy="230832"/>
          </a:xfrm>
          <a:prstGeom prst="rect">
            <a:avLst/>
          </a:prstGeom>
          <a:noFill/>
        </p:spPr>
        <p:txBody>
          <a:bodyPr wrap="square" rtlCol="0">
            <a:spAutoFit/>
          </a:bodyPr>
          <a:lstStyle/>
          <a:p>
            <a:r>
              <a:rPr lang="en-US" sz="900">
                <a:hlinkClick r:id="rId8" tooltip="https://technofaq.org/posts/2016/06/measures-to-be-taken-against-employee-theft/"/>
              </a:rPr>
              <a:t>This Photo</a:t>
            </a:r>
            <a:r>
              <a:rPr lang="en-US" sz="900"/>
              <a:t> by Unknown Author is licensed under </a:t>
            </a:r>
            <a:r>
              <a:rPr lang="en-US" sz="900">
                <a:hlinkClick r:id="rId9" tooltip="https://creativecommons.org/licenses/by-nc-sa/3.0/"/>
              </a:rPr>
              <a:t>CC BY-SA-NC</a:t>
            </a:r>
            <a:endParaRPr lang="en-US" sz="900"/>
          </a:p>
        </p:txBody>
      </p:sp>
      <p:pic>
        <p:nvPicPr>
          <p:cNvPr id="8" name="Audio 7">
            <a:hlinkClick r:id="" action="ppaction://media"/>
            <a:extLst>
              <a:ext uri="{FF2B5EF4-FFF2-40B4-BE49-F238E27FC236}">
                <a16:creationId xmlns:a16="http://schemas.microsoft.com/office/drawing/2014/main" id="{F43A3EA3-0A35-4843-A16B-CFAB821BEE6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755234988"/>
      </p:ext>
    </p:extLst>
  </p:cSld>
  <p:clrMapOvr>
    <a:masterClrMapping/>
  </p:clrMapOvr>
  <mc:AlternateContent xmlns:mc="http://schemas.openxmlformats.org/markup-compatibility/2006">
    <mc:Choice xmlns:p14="http://schemas.microsoft.com/office/powerpoint/2010/main" Requires="p14">
      <p:transition spd="slow" p14:dur="2000" advTm="17889"/>
    </mc:Choice>
    <mc:Fallback>
      <p:transition spd="slow" advTm="178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50134-8357-4835-9F1B-6A9E8A5B3CC2}"/>
              </a:ext>
            </a:extLst>
          </p:cNvPr>
          <p:cNvSpPr>
            <a:spLocks noGrp="1"/>
          </p:cNvSpPr>
          <p:nvPr>
            <p:ph type="title"/>
          </p:nvPr>
        </p:nvSpPr>
        <p:spPr>
          <a:xfrm>
            <a:off x="1799770" y="365126"/>
            <a:ext cx="8824687" cy="1289504"/>
          </a:xfrm>
        </p:spPr>
        <p:txBody>
          <a:bodyPr>
            <a:normAutofit/>
          </a:bodyPr>
          <a:lstStyle/>
          <a:p>
            <a:pPr algn="ctr"/>
            <a:r>
              <a:rPr lang="en-US" sz="3200" b="1" dirty="0">
                <a:latin typeface="Times New Roman" panose="02020603050405020304" pitchFamily="18" charset="0"/>
                <a:cs typeface="Times New Roman" panose="02020603050405020304" pitchFamily="18" charset="0"/>
              </a:rPr>
              <a:t>Store Theft</a:t>
            </a:r>
            <a:br>
              <a:rPr lang="en-US" sz="3200" b="1"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Shoplifting &amp; Employee Theft Statistics</a:t>
            </a:r>
          </a:p>
        </p:txBody>
      </p:sp>
      <p:sp>
        <p:nvSpPr>
          <p:cNvPr id="3" name="Content Placeholder 2">
            <a:extLst>
              <a:ext uri="{FF2B5EF4-FFF2-40B4-BE49-F238E27FC236}">
                <a16:creationId xmlns:a16="http://schemas.microsoft.com/office/drawing/2014/main" id="{59BF0084-F932-4FFA-8FFD-E7A60C9AC8D8}"/>
              </a:ext>
            </a:extLst>
          </p:cNvPr>
          <p:cNvSpPr>
            <a:spLocks noGrp="1"/>
          </p:cNvSpPr>
          <p:nvPr>
            <p:ph sz="half" idx="1"/>
          </p:nvPr>
        </p:nvSpPr>
        <p:spPr>
          <a:xfrm>
            <a:off x="838200" y="1524000"/>
            <a:ext cx="5181600" cy="5334000"/>
          </a:xfrm>
        </p:spPr>
        <p:txBody>
          <a:bodyPr>
            <a:normAutofit fontScale="70000" lnSpcReduction="20000"/>
          </a:bodyPr>
          <a:lstStyle/>
          <a:p>
            <a:pPr marL="0" indent="0" algn="ctr">
              <a:buNone/>
            </a:pPr>
            <a:r>
              <a:rPr lang="en-US" sz="3400" b="1" u="sng" dirty="0">
                <a:latin typeface="Times New Roman" panose="02020603050405020304" pitchFamily="18" charset="0"/>
                <a:cs typeface="Times New Roman" panose="02020603050405020304" pitchFamily="18" charset="0"/>
              </a:rPr>
              <a:t>Shoplifting Statistics</a:t>
            </a:r>
          </a:p>
          <a:p>
            <a:pPr marL="0" indent="0">
              <a:buNone/>
            </a:pPr>
            <a:r>
              <a:rPr lang="en-US" sz="3400" dirty="0">
                <a:latin typeface="Times New Roman" panose="02020603050405020304" pitchFamily="18" charset="0"/>
                <a:cs typeface="Times New Roman" panose="02020603050405020304" pitchFamily="18" charset="0"/>
              </a:rPr>
              <a:t>• Not a new phenomenon</a:t>
            </a:r>
          </a:p>
          <a:p>
            <a:pPr marL="0" indent="0">
              <a:buNone/>
            </a:pPr>
            <a:r>
              <a:rPr lang="en-US" sz="3400" dirty="0">
                <a:latin typeface="Times New Roman" panose="02020603050405020304" pitchFamily="18" charset="0"/>
                <a:cs typeface="Times New Roman" panose="02020603050405020304" pitchFamily="18" charset="0"/>
              </a:rPr>
              <a:t>• Those arrested for shoplifting come from neighborhoods with high levels of poverty (Shoplifting Statistics and Facts (2021) and 35 Shoplifting Statistics).</a:t>
            </a:r>
          </a:p>
          <a:p>
            <a:pPr marL="0" indent="0">
              <a:buNone/>
            </a:pPr>
            <a:r>
              <a:rPr lang="en-US" sz="3400" dirty="0">
                <a:latin typeface="Times New Roman" panose="02020603050405020304" pitchFamily="18" charset="0"/>
                <a:cs typeface="Times New Roman" panose="02020603050405020304" pitchFamily="18" charset="0"/>
              </a:rPr>
              <a:t>• More likely to shoplift from dollar stores, liquor stores, and convenience stores (Loftin, 2020). </a:t>
            </a:r>
          </a:p>
          <a:p>
            <a:pPr marL="0" indent="0">
              <a:buNone/>
            </a:pPr>
            <a:r>
              <a:rPr lang="en-US" sz="3400" dirty="0">
                <a:latin typeface="Times New Roman" panose="02020603050405020304" pitchFamily="18" charset="0"/>
                <a:cs typeface="Times New Roman" panose="02020603050405020304" pitchFamily="18" charset="0"/>
              </a:rPr>
              <a:t>• little differences among shoplifting between genders.</a:t>
            </a:r>
          </a:p>
          <a:p>
            <a:pPr marL="0" indent="0">
              <a:buNone/>
            </a:pPr>
            <a:r>
              <a:rPr lang="en-US" sz="3400" dirty="0">
                <a:latin typeface="Times New Roman" panose="02020603050405020304" pitchFamily="18" charset="0"/>
                <a:cs typeface="Times New Roman" panose="02020603050405020304" pitchFamily="18" charset="0"/>
              </a:rPr>
              <a:t>• shoplifting that was done at Walmart was mostly for non-essential items.</a:t>
            </a:r>
          </a:p>
        </p:txBody>
      </p:sp>
      <p:sp>
        <p:nvSpPr>
          <p:cNvPr id="4" name="Content Placeholder 3">
            <a:extLst>
              <a:ext uri="{FF2B5EF4-FFF2-40B4-BE49-F238E27FC236}">
                <a16:creationId xmlns:a16="http://schemas.microsoft.com/office/drawing/2014/main" id="{1765300D-9C1C-434B-897A-2AF8FB38C3C4}"/>
              </a:ext>
            </a:extLst>
          </p:cNvPr>
          <p:cNvSpPr>
            <a:spLocks noGrp="1"/>
          </p:cNvSpPr>
          <p:nvPr>
            <p:ph sz="half" idx="2"/>
          </p:nvPr>
        </p:nvSpPr>
        <p:spPr>
          <a:xfrm>
            <a:off x="6172200" y="1371598"/>
            <a:ext cx="5181600" cy="5486401"/>
          </a:xfrm>
        </p:spPr>
        <p:txBody>
          <a:bodyPr>
            <a:normAutofit fontScale="70000" lnSpcReduction="20000"/>
          </a:bodyPr>
          <a:lstStyle/>
          <a:p>
            <a:pPr marL="0" indent="0" algn="ctr">
              <a:buNone/>
            </a:pPr>
            <a:r>
              <a:rPr lang="en-US" sz="3400" b="1" u="sng" dirty="0">
                <a:latin typeface="Times New Roman" panose="02020603050405020304" pitchFamily="18" charset="0"/>
                <a:cs typeface="Times New Roman" panose="02020603050405020304" pitchFamily="18" charset="0"/>
              </a:rPr>
              <a:t>Employee Theft Statistics</a:t>
            </a:r>
            <a:endParaRPr lang="en-US" sz="3400" u="sng" dirty="0">
              <a:latin typeface="Times New Roman" panose="02020603050405020304" pitchFamily="18" charset="0"/>
              <a:cs typeface="Times New Roman" panose="02020603050405020304" pitchFamily="18" charset="0"/>
            </a:endParaRPr>
          </a:p>
          <a:p>
            <a:pPr marL="0" indent="0">
              <a:buNone/>
            </a:pPr>
            <a:r>
              <a:rPr lang="en-US" sz="3400" dirty="0">
                <a:latin typeface="Times New Roman" panose="02020603050405020304" pitchFamily="18" charset="0"/>
                <a:cs typeface="Times New Roman" panose="02020603050405020304" pitchFamily="18" charset="0"/>
              </a:rPr>
              <a:t>• 75% of employees have stolen at least once from their employer (calrest.org).</a:t>
            </a:r>
          </a:p>
          <a:p>
            <a:pPr marL="0" indent="0">
              <a:buNone/>
            </a:pPr>
            <a:r>
              <a:rPr lang="en-US" sz="3400" dirty="0">
                <a:latin typeface="Times New Roman" panose="02020603050405020304" pitchFamily="18" charset="0"/>
                <a:cs typeface="Times New Roman" panose="02020603050405020304" pitchFamily="18" charset="0"/>
              </a:rPr>
              <a:t>• More than 30 percent of business bankruptcies are due to employee theft (Service Management Group).</a:t>
            </a:r>
          </a:p>
          <a:p>
            <a:pPr marL="0" indent="0">
              <a:buNone/>
            </a:pPr>
            <a:r>
              <a:rPr lang="en-US" sz="3400" dirty="0">
                <a:latin typeface="Times New Roman" panose="02020603050405020304" pitchFamily="18" charset="0"/>
                <a:cs typeface="Times New Roman" panose="02020603050405020304" pitchFamily="18" charset="0"/>
              </a:rPr>
              <a:t>• 90% of all significant theft losses come from employees (Willis North America).</a:t>
            </a:r>
          </a:p>
          <a:p>
            <a:pPr marL="0" indent="0">
              <a:buNone/>
            </a:pPr>
            <a:r>
              <a:rPr lang="en-US" sz="3400" dirty="0">
                <a:latin typeface="Times New Roman" panose="02020603050405020304" pitchFamily="18" charset="0"/>
                <a:cs typeface="Times New Roman" panose="02020603050405020304" pitchFamily="18" charset="0"/>
              </a:rPr>
              <a:t>• Cash theft is the top cause for over 20% of businesses (Balance Innovations).</a:t>
            </a:r>
          </a:p>
          <a:p>
            <a:pPr marL="0" indent="0">
              <a:buNone/>
            </a:pPr>
            <a:r>
              <a:rPr lang="en-US" sz="3400" dirty="0">
                <a:latin typeface="Times New Roman" panose="02020603050405020304" pitchFamily="18" charset="0"/>
                <a:cs typeface="Times New Roman" panose="02020603050405020304" pitchFamily="18" charset="0"/>
              </a:rPr>
              <a:t>• 40% of employees who steal from their work have experienced HR red flags prior (SHRM).</a:t>
            </a:r>
          </a:p>
          <a:p>
            <a:pPr marL="0" indent="0">
              <a:buNone/>
            </a:pPr>
            <a:r>
              <a:rPr lang="en-US" sz="3400" dirty="0">
                <a:latin typeface="Times New Roman" panose="02020603050405020304" pitchFamily="18" charset="0"/>
                <a:cs typeface="Times New Roman" panose="02020603050405020304" pitchFamily="18" charset="0"/>
              </a:rPr>
              <a:t>• 60% of employees would steal if they knew they wouldn’t get caught (FBI).</a:t>
            </a:r>
          </a:p>
          <a:p>
            <a:pPr marL="0" indent="0">
              <a:buNone/>
            </a:pPr>
            <a:endParaRPr lang="en-US" sz="2000" dirty="0">
              <a:latin typeface="Times New Roman" panose="02020603050405020304" pitchFamily="18" charset="0"/>
              <a:cs typeface="Times New Roman" panose="02020603050405020304" pitchFamily="18" charset="0"/>
            </a:endParaRPr>
          </a:p>
        </p:txBody>
      </p:sp>
      <p:pic>
        <p:nvPicPr>
          <p:cNvPr id="5" name="Audio 4">
            <a:hlinkClick r:id="" action="ppaction://media"/>
            <a:extLst>
              <a:ext uri="{FF2B5EF4-FFF2-40B4-BE49-F238E27FC236}">
                <a16:creationId xmlns:a16="http://schemas.microsoft.com/office/drawing/2014/main" id="{B4883954-C36C-4D30-8377-B1FCBEDBD34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069081842"/>
      </p:ext>
    </p:extLst>
  </p:cSld>
  <p:clrMapOvr>
    <a:masterClrMapping/>
  </p:clrMapOvr>
  <mc:AlternateContent xmlns:mc="http://schemas.openxmlformats.org/markup-compatibility/2006">
    <mc:Choice xmlns:p14="http://schemas.microsoft.com/office/powerpoint/2010/main" Requires="p14">
      <p:transition spd="slow" p14:dur="2000" advTm="69043"/>
    </mc:Choice>
    <mc:Fallback>
      <p:transition spd="slow" advTm="690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311F0-F384-4F51-9E43-A5ED73C52A87}"/>
              </a:ext>
            </a:extLst>
          </p:cNvPr>
          <p:cNvSpPr>
            <a:spLocks noGrp="1"/>
          </p:cNvSpPr>
          <p:nvPr>
            <p:ph type="title"/>
          </p:nvPr>
        </p:nvSpPr>
        <p:spPr/>
        <p:txBody>
          <a:bodyPr>
            <a:normAutofit/>
          </a:bodyPr>
          <a:lstStyle/>
          <a:p>
            <a:pPr algn="ctr"/>
            <a:r>
              <a:rPr lang="en-US" sz="3200" b="1" dirty="0">
                <a:latin typeface="Times New Roman" panose="02020603050405020304" pitchFamily="18" charset="0"/>
                <a:cs typeface="Times New Roman" panose="02020603050405020304" pitchFamily="18" charset="0"/>
              </a:rPr>
              <a:t>Store Theft</a:t>
            </a:r>
            <a:br>
              <a:rPr lang="en-US" sz="3200" b="1"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Shoplifting &amp; Employee Theft Trends</a:t>
            </a:r>
          </a:p>
        </p:txBody>
      </p:sp>
      <p:sp>
        <p:nvSpPr>
          <p:cNvPr id="3" name="Content Placeholder 2">
            <a:extLst>
              <a:ext uri="{FF2B5EF4-FFF2-40B4-BE49-F238E27FC236}">
                <a16:creationId xmlns:a16="http://schemas.microsoft.com/office/drawing/2014/main" id="{65746F9F-7680-4733-AF8D-D646A33433AE}"/>
              </a:ext>
            </a:extLst>
          </p:cNvPr>
          <p:cNvSpPr>
            <a:spLocks noGrp="1"/>
          </p:cNvSpPr>
          <p:nvPr>
            <p:ph idx="1"/>
          </p:nvPr>
        </p:nvSpPr>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I</a:t>
            </a:r>
            <a:r>
              <a:rPr lang="en-US" sz="2400" dirty="0">
                <a:latin typeface="Times New Roman" panose="02020603050405020304" pitchFamily="18" charset="0"/>
                <a:cs typeface="Times New Roman" panose="02020603050405020304" pitchFamily="18" charset="0"/>
              </a:rPr>
              <a:t>t is estimated that there are 550,000 shoplifting incidents per day (National Association for Shoplifting Prevention, 2019).</a:t>
            </a:r>
          </a:p>
          <a:p>
            <a:pPr marL="0" indent="0">
              <a:buNone/>
            </a:pPr>
            <a:r>
              <a:rPr lang="en-US" sz="2400" dirty="0">
                <a:latin typeface="Times New Roman" panose="02020603050405020304" pitchFamily="18" charset="0"/>
                <a:cs typeface="Times New Roman" panose="02020603050405020304" pitchFamily="18" charset="0"/>
              </a:rPr>
              <a:t>• Shoplifting has become a socially significant issue and retailers are experiencing thinning revenues because of it.</a:t>
            </a:r>
          </a:p>
          <a:p>
            <a:pPr marL="0" indent="0">
              <a:buNone/>
            </a:pPr>
            <a:r>
              <a:rPr lang="en-US" sz="2400" dirty="0">
                <a:latin typeface="Times New Roman" panose="02020603050405020304" pitchFamily="18" charset="0"/>
                <a:cs typeface="Times New Roman" panose="02020603050405020304" pitchFamily="18" charset="0"/>
              </a:rPr>
              <a:t>• Shoplifting, specifically shrinkage that is caused by theft, is a problem for retailers, consumers, and society. </a:t>
            </a:r>
          </a:p>
          <a:p>
            <a:pPr marL="0" indent="0">
              <a:buNone/>
            </a:pPr>
            <a:r>
              <a:rPr lang="en-US" sz="2400" dirty="0">
                <a:latin typeface="Times New Roman" panose="02020603050405020304" pitchFamily="18" charset="0"/>
                <a:cs typeface="Times New Roman" panose="02020603050405020304" pitchFamily="18" charset="0"/>
              </a:rPr>
              <a:t>• The larger the store, the higher the shrinkage (National Retail Security survey, 2018).</a:t>
            </a:r>
          </a:p>
          <a:p>
            <a:pPr marL="0" indent="0">
              <a:buNone/>
            </a:pPr>
            <a:r>
              <a:rPr lang="en-US" sz="2400" dirty="0">
                <a:latin typeface="Times New Roman" panose="02020603050405020304" pitchFamily="18" charset="0"/>
                <a:cs typeface="Times New Roman" panose="02020603050405020304" pitchFamily="18" charset="0"/>
              </a:rPr>
              <a:t>• Despite anti-theft measures, billions of potential profits are lost each year due to shoplifting (Shoplifting Statistics &amp; Facts, 2021).</a:t>
            </a:r>
          </a:p>
        </p:txBody>
      </p:sp>
      <p:pic>
        <p:nvPicPr>
          <p:cNvPr id="5" name="Audio 4">
            <a:hlinkClick r:id="" action="ppaction://media"/>
            <a:extLst>
              <a:ext uri="{FF2B5EF4-FFF2-40B4-BE49-F238E27FC236}">
                <a16:creationId xmlns:a16="http://schemas.microsoft.com/office/drawing/2014/main" id="{DAEEC33B-2A77-4694-AFE1-DD2AF6378B6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729779849"/>
      </p:ext>
    </p:extLst>
  </p:cSld>
  <p:clrMapOvr>
    <a:masterClrMapping/>
  </p:clrMapOvr>
  <mc:AlternateContent xmlns:mc="http://schemas.openxmlformats.org/markup-compatibility/2006">
    <mc:Choice xmlns:p14="http://schemas.microsoft.com/office/powerpoint/2010/main" Requires="p14">
      <p:transition spd="slow" p14:dur="2000" advTm="83694"/>
    </mc:Choice>
    <mc:Fallback>
      <p:transition spd="slow" advTm="836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07A18-DB0F-4012-BEF0-282E599A8528}"/>
              </a:ext>
            </a:extLst>
          </p:cNvPr>
          <p:cNvSpPr>
            <a:spLocks noGrp="1"/>
          </p:cNvSpPr>
          <p:nvPr>
            <p:ph type="title"/>
          </p:nvPr>
        </p:nvSpPr>
        <p:spPr/>
        <p:txBody>
          <a:bodyPr>
            <a:normAutofit/>
          </a:bodyPr>
          <a:lstStyle/>
          <a:p>
            <a:pPr algn="ctr"/>
            <a:r>
              <a:rPr lang="en-US" sz="3200" b="1" dirty="0">
                <a:latin typeface="Times New Roman" panose="02020603050405020304" pitchFamily="18" charset="0"/>
                <a:cs typeface="Times New Roman" panose="02020603050405020304" pitchFamily="18" charset="0"/>
              </a:rPr>
              <a:t>Store Theft</a:t>
            </a:r>
            <a:br>
              <a:rPr lang="en-US" sz="3200" b="1"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Theories &amp; Criminology</a:t>
            </a:r>
          </a:p>
        </p:txBody>
      </p:sp>
      <p:sp>
        <p:nvSpPr>
          <p:cNvPr id="3" name="Content Placeholder 2">
            <a:extLst>
              <a:ext uri="{FF2B5EF4-FFF2-40B4-BE49-F238E27FC236}">
                <a16:creationId xmlns:a16="http://schemas.microsoft.com/office/drawing/2014/main" id="{AEF0B135-D785-40B6-AA10-C1003A3BA1EB}"/>
              </a:ext>
            </a:extLst>
          </p:cNvPr>
          <p:cNvSpPr>
            <a:spLocks noGrp="1"/>
          </p:cNvSpPr>
          <p:nvPr>
            <p:ph sz="half" idx="1"/>
          </p:nvPr>
        </p:nvSpPr>
        <p:spPr>
          <a:xfrm>
            <a:off x="838200" y="1451429"/>
            <a:ext cx="5181600" cy="4725534"/>
          </a:xfrm>
        </p:spPr>
        <p:txBody>
          <a:bodyPr>
            <a:normAutofit fontScale="92500" lnSpcReduction="20000"/>
          </a:bodyPr>
          <a:lstStyle/>
          <a:p>
            <a:pPr marL="0" indent="0" algn="ctr">
              <a:buNone/>
            </a:pPr>
            <a:r>
              <a:rPr lang="en-US" b="1" u="sng" dirty="0">
                <a:latin typeface="Times New Roman" panose="02020603050405020304" pitchFamily="18" charset="0"/>
                <a:cs typeface="Times New Roman" panose="02020603050405020304" pitchFamily="18" charset="0"/>
              </a:rPr>
              <a:t>Social Disorganization Theory</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 Social Disorganization Theory - individuals that live in disadvantaged communities are more likely to engage in delinquency and criminality (Loftin, 2020).</a:t>
            </a:r>
          </a:p>
          <a:p>
            <a:pPr marL="0" indent="0">
              <a:buNone/>
            </a:pPr>
            <a:r>
              <a:rPr lang="en-US" dirty="0">
                <a:latin typeface="Times New Roman" panose="02020603050405020304" pitchFamily="18" charset="0"/>
                <a:cs typeface="Times New Roman" panose="02020603050405020304" pitchFamily="18" charset="0"/>
              </a:rPr>
              <a:t>• Failure of community to fully understand and acknowledge the common goals or solve any issues that they may be experiencing (Pham, 2020).</a:t>
            </a:r>
          </a:p>
          <a:p>
            <a:pPr marL="0" indent="0">
              <a:buNone/>
            </a:pPr>
            <a:r>
              <a:rPr lang="en-US" dirty="0">
                <a:latin typeface="Times New Roman" panose="02020603050405020304" pitchFamily="18" charset="0"/>
                <a:cs typeface="Times New Roman" panose="02020603050405020304" pitchFamily="18" charset="0"/>
              </a:rPr>
              <a:t>• Three elements - family disruption, evidence of disorder, and crime/delinquency. </a:t>
            </a:r>
          </a:p>
        </p:txBody>
      </p:sp>
      <p:sp>
        <p:nvSpPr>
          <p:cNvPr id="4" name="Content Placeholder 3">
            <a:extLst>
              <a:ext uri="{FF2B5EF4-FFF2-40B4-BE49-F238E27FC236}">
                <a16:creationId xmlns:a16="http://schemas.microsoft.com/office/drawing/2014/main" id="{BEF72BC7-5F01-4644-993B-36E0A56678C6}"/>
              </a:ext>
            </a:extLst>
          </p:cNvPr>
          <p:cNvSpPr>
            <a:spLocks noGrp="1"/>
          </p:cNvSpPr>
          <p:nvPr>
            <p:ph sz="half" idx="2"/>
          </p:nvPr>
        </p:nvSpPr>
        <p:spPr>
          <a:xfrm>
            <a:off x="6172200" y="1451430"/>
            <a:ext cx="5181600" cy="5406570"/>
          </a:xfrm>
        </p:spPr>
        <p:txBody>
          <a:bodyPr>
            <a:normAutofit fontScale="92500" lnSpcReduction="20000"/>
          </a:bodyPr>
          <a:lstStyle/>
          <a:p>
            <a:pPr marL="0" indent="0" algn="ctr">
              <a:buNone/>
            </a:pPr>
            <a:r>
              <a:rPr lang="en-US" b="1" u="sng" dirty="0">
                <a:latin typeface="Times New Roman" panose="02020603050405020304" pitchFamily="18" charset="0"/>
                <a:cs typeface="Times New Roman" panose="02020603050405020304" pitchFamily="18" charset="0"/>
              </a:rPr>
              <a:t>Psychological Theory</a:t>
            </a:r>
          </a:p>
          <a:p>
            <a:pPr marL="0" indent="0" algn="ctr">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 Find a link between crime and low intelligence.</a:t>
            </a:r>
          </a:p>
          <a:p>
            <a:pPr marL="0" indent="0">
              <a:buNone/>
            </a:pPr>
            <a:r>
              <a:rPr lang="en-US" dirty="0">
                <a:latin typeface="Times New Roman" panose="02020603050405020304" pitchFamily="18" charset="0"/>
                <a:cs typeface="Times New Roman" panose="02020603050405020304" pitchFamily="18" charset="0"/>
              </a:rPr>
              <a:t>• Psychological research - difference of 8 points in IQ scores between delinquents and non-delinquents (</a:t>
            </a:r>
            <a:r>
              <a:rPr lang="en-US" dirty="0">
                <a:latin typeface="Times New Roman" panose="02020603050405020304" pitchFamily="18" charset="0"/>
                <a:cs typeface="Times New Roman" panose="02020603050405020304" pitchFamily="18" charset="0"/>
                <a:hlinkClick r:id="rId4"/>
              </a:rPr>
              <a:t>http://crime-study.blogspot.com/2011</a:t>
            </a:r>
            <a:r>
              <a:rPr lang="en-US" dirty="0">
                <a:latin typeface="Times New Roman" panose="02020603050405020304" pitchFamily="18" charset="0"/>
                <a:cs typeface="Times New Roman" panose="02020603050405020304" pitchFamily="18" charset="0"/>
              </a:rPr>
              <a:t>).</a:t>
            </a:r>
          </a:p>
          <a:p>
            <a:pPr marL="0" indent="0">
              <a:buNone/>
            </a:pPr>
            <a:r>
              <a:rPr lang="en-US" dirty="0">
                <a:latin typeface="Times New Roman" panose="02020603050405020304" pitchFamily="18" charset="0"/>
                <a:cs typeface="Times New Roman" panose="02020603050405020304" pitchFamily="18" charset="0"/>
              </a:rPr>
              <a:t>• Psychology Theory - criminals with personality disorders such as, </a:t>
            </a:r>
            <a:r>
              <a:rPr lang="en-US" dirty="0" err="1">
                <a:latin typeface="Times New Roman" panose="02020603050405020304" pitchFamily="18" charset="0"/>
                <a:cs typeface="Times New Roman" panose="02020603050405020304" pitchFamily="18" charset="0"/>
              </a:rPr>
              <a:t>pychopaths</a:t>
            </a:r>
            <a:r>
              <a:rPr lang="en-US" dirty="0">
                <a:latin typeface="Times New Roman" panose="02020603050405020304" pitchFamily="18" charset="0"/>
                <a:cs typeface="Times New Roman" panose="02020603050405020304" pitchFamily="18" charset="0"/>
              </a:rPr>
              <a:t>, sociopaths and antisocial personalities.</a:t>
            </a:r>
          </a:p>
          <a:p>
            <a:pPr marL="0" indent="0">
              <a:buNone/>
            </a:pPr>
            <a:endParaRPr lang="en-US" sz="20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FC22CD4F-4246-4D78-AB00-6F0FF52FD40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2772571" y="5355770"/>
            <a:ext cx="101600" cy="1502229"/>
          </a:xfrm>
          <a:prstGeom prst="rect">
            <a:avLst/>
          </a:prstGeom>
        </p:spPr>
      </p:pic>
      <p:sp>
        <p:nvSpPr>
          <p:cNvPr id="7" name="TextBox 6">
            <a:extLst>
              <a:ext uri="{FF2B5EF4-FFF2-40B4-BE49-F238E27FC236}">
                <a16:creationId xmlns:a16="http://schemas.microsoft.com/office/drawing/2014/main" id="{76617F72-04B8-4E02-8F9B-93FA01D1252C}"/>
              </a:ext>
            </a:extLst>
          </p:cNvPr>
          <p:cNvSpPr txBox="1"/>
          <p:nvPr/>
        </p:nvSpPr>
        <p:spPr>
          <a:xfrm>
            <a:off x="6172200" y="7036314"/>
            <a:ext cx="5073737" cy="230832"/>
          </a:xfrm>
          <a:prstGeom prst="rect">
            <a:avLst/>
          </a:prstGeom>
          <a:noFill/>
        </p:spPr>
        <p:txBody>
          <a:bodyPr wrap="square" rtlCol="0">
            <a:spAutoFit/>
          </a:bodyPr>
          <a:lstStyle/>
          <a:p>
            <a:r>
              <a:rPr lang="en-US" sz="900">
                <a:hlinkClick r:id="rId6" tooltip="http://www.creative-commons-images.com/highway-signs/p/psychology.html"/>
              </a:rPr>
              <a:t>This Photo</a:t>
            </a:r>
            <a:r>
              <a:rPr lang="en-US" sz="900"/>
              <a:t> by Unknown Author is licensed under </a:t>
            </a:r>
            <a:r>
              <a:rPr lang="en-US" sz="900">
                <a:hlinkClick r:id="rId7" tooltip="https://creativecommons.org/licenses/by-sa/3.0/"/>
              </a:rPr>
              <a:t>CC BY-SA</a:t>
            </a:r>
            <a:endParaRPr lang="en-US" sz="900"/>
          </a:p>
        </p:txBody>
      </p:sp>
      <p:pic>
        <p:nvPicPr>
          <p:cNvPr id="8" name="Audio 7">
            <a:hlinkClick r:id="" action="ppaction://media"/>
            <a:extLst>
              <a:ext uri="{FF2B5EF4-FFF2-40B4-BE49-F238E27FC236}">
                <a16:creationId xmlns:a16="http://schemas.microsoft.com/office/drawing/2014/main" id="{A47CC4B7-B7D6-4560-BC91-C47776F0BF8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60551" y="6268114"/>
            <a:ext cx="487362" cy="487362"/>
          </a:xfrm>
          <a:prstGeom prst="rect">
            <a:avLst/>
          </a:prstGeom>
        </p:spPr>
      </p:pic>
    </p:spTree>
    <p:extLst>
      <p:ext uri="{BB962C8B-B14F-4D97-AF65-F5344CB8AC3E}">
        <p14:creationId xmlns:p14="http://schemas.microsoft.com/office/powerpoint/2010/main" val="378611759"/>
      </p:ext>
    </p:extLst>
  </p:cSld>
  <p:clrMapOvr>
    <a:masterClrMapping/>
  </p:clrMapOvr>
  <mc:AlternateContent xmlns:mc="http://schemas.openxmlformats.org/markup-compatibility/2006">
    <mc:Choice xmlns:p14="http://schemas.microsoft.com/office/powerpoint/2010/main" Requires="p14">
      <p:transition spd="slow" p14:dur="2000" advTm="75080"/>
    </mc:Choice>
    <mc:Fallback>
      <p:transition spd="slow" advTm="750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49FC9-D2BF-4E3F-8A09-EC127AEECB09}"/>
              </a:ext>
            </a:extLst>
          </p:cNvPr>
          <p:cNvSpPr>
            <a:spLocks noGrp="1"/>
          </p:cNvSpPr>
          <p:nvPr>
            <p:ph type="title"/>
          </p:nvPr>
        </p:nvSpPr>
        <p:spPr/>
        <p:txBody>
          <a:bodyPr>
            <a:noAutofit/>
          </a:bodyPr>
          <a:lstStyle/>
          <a:p>
            <a:pPr algn="ctr"/>
            <a:r>
              <a:rPr lang="en-US" sz="3200" b="1" dirty="0">
                <a:latin typeface="Times New Roman" panose="02020603050405020304" pitchFamily="18" charset="0"/>
                <a:cs typeface="Times New Roman" panose="02020603050405020304" pitchFamily="18" charset="0"/>
              </a:rPr>
              <a:t>Store Theft</a:t>
            </a:r>
            <a:br>
              <a:rPr lang="en-US" sz="3200" b="1"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Why They Do It</a:t>
            </a:r>
          </a:p>
        </p:txBody>
      </p:sp>
      <p:sp>
        <p:nvSpPr>
          <p:cNvPr id="3" name="Content Placeholder 2">
            <a:extLst>
              <a:ext uri="{FF2B5EF4-FFF2-40B4-BE49-F238E27FC236}">
                <a16:creationId xmlns:a16="http://schemas.microsoft.com/office/drawing/2014/main" id="{AABC7268-40E1-4DAD-A6C2-D3D510E9DF19}"/>
              </a:ext>
            </a:extLst>
          </p:cNvPr>
          <p:cNvSpPr>
            <a:spLocks noGrp="1"/>
          </p:cNvSpPr>
          <p:nvPr>
            <p:ph idx="1"/>
          </p:nvPr>
        </p:nvSpPr>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 Personal &amp; Social Pressures.</a:t>
            </a:r>
          </a:p>
          <a:p>
            <a:pPr marL="0" indent="0">
              <a:buNone/>
            </a:pPr>
            <a:r>
              <a:rPr lang="en-US" sz="2400" dirty="0">
                <a:latin typeface="Times New Roman" panose="02020603050405020304" pitchFamily="18" charset="0"/>
                <a:cs typeface="Times New Roman" panose="02020603050405020304" pitchFamily="18" charset="0"/>
              </a:rPr>
              <a:t>• Anger</a:t>
            </a:r>
          </a:p>
          <a:p>
            <a:pPr marL="0" indent="0">
              <a:buNone/>
            </a:pPr>
            <a:r>
              <a:rPr lang="en-US" sz="2400" dirty="0">
                <a:latin typeface="Times New Roman" panose="02020603050405020304" pitchFamily="18" charset="0"/>
                <a:cs typeface="Times New Roman" panose="02020603050405020304" pitchFamily="18" charset="0"/>
              </a:rPr>
              <a:t>• Loss</a:t>
            </a:r>
          </a:p>
          <a:p>
            <a:pPr marL="0" indent="0">
              <a:buNone/>
            </a:pPr>
            <a:r>
              <a:rPr lang="en-US" sz="2400" dirty="0">
                <a:latin typeface="Times New Roman" panose="02020603050405020304" pitchFamily="18" charset="0"/>
                <a:cs typeface="Times New Roman" panose="02020603050405020304" pitchFamily="18" charset="0"/>
              </a:rPr>
              <a:t>• Disempowerment</a:t>
            </a:r>
          </a:p>
          <a:p>
            <a:pPr marL="0" indent="0">
              <a:buNone/>
            </a:pPr>
            <a:r>
              <a:rPr lang="en-US" sz="2400" dirty="0">
                <a:latin typeface="Times New Roman" panose="02020603050405020304" pitchFamily="18" charset="0"/>
                <a:cs typeface="Times New Roman" panose="02020603050405020304" pitchFamily="18" charset="0"/>
              </a:rPr>
              <a:t>• Entitlement</a:t>
            </a:r>
          </a:p>
          <a:p>
            <a:pPr marL="0" indent="0">
              <a:buNone/>
            </a:pPr>
            <a:r>
              <a:rPr lang="en-US" sz="2400" dirty="0">
                <a:latin typeface="Times New Roman" panose="02020603050405020304" pitchFamily="18" charset="0"/>
                <a:cs typeface="Times New Roman" panose="02020603050405020304" pitchFamily="18" charset="0"/>
              </a:rPr>
              <a:t>• Become Addicted.</a:t>
            </a:r>
          </a:p>
        </p:txBody>
      </p:sp>
      <p:pic>
        <p:nvPicPr>
          <p:cNvPr id="11" name="Picture 10">
            <a:extLst>
              <a:ext uri="{FF2B5EF4-FFF2-40B4-BE49-F238E27FC236}">
                <a16:creationId xmlns:a16="http://schemas.microsoft.com/office/drawing/2014/main" id="{08353C91-6C2F-4BD0-BB00-59470100148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892800" y="2531188"/>
            <a:ext cx="6125029" cy="4116525"/>
          </a:xfrm>
          <a:prstGeom prst="rect">
            <a:avLst/>
          </a:prstGeom>
        </p:spPr>
      </p:pic>
      <p:sp>
        <p:nvSpPr>
          <p:cNvPr id="12" name="TextBox 11">
            <a:extLst>
              <a:ext uri="{FF2B5EF4-FFF2-40B4-BE49-F238E27FC236}">
                <a16:creationId xmlns:a16="http://schemas.microsoft.com/office/drawing/2014/main" id="{3F3ED559-D49B-4E9D-86CB-ADC6AE6C4EC7}"/>
              </a:ext>
            </a:extLst>
          </p:cNvPr>
          <p:cNvSpPr txBox="1"/>
          <p:nvPr/>
        </p:nvSpPr>
        <p:spPr>
          <a:xfrm>
            <a:off x="7551742" y="5950064"/>
            <a:ext cx="4022705" cy="230832"/>
          </a:xfrm>
          <a:prstGeom prst="rect">
            <a:avLst/>
          </a:prstGeom>
          <a:noFill/>
        </p:spPr>
        <p:txBody>
          <a:bodyPr wrap="square" rtlCol="0">
            <a:spAutoFit/>
          </a:bodyPr>
          <a:lstStyle/>
          <a:p>
            <a:r>
              <a:rPr lang="en-US" sz="900">
                <a:hlinkClick r:id="rId5" tooltip="http://doctor-major.deviantart.com/art/let-s-stop-the-stealing-396732811"/>
              </a:rPr>
              <a:t>This Photo</a:t>
            </a:r>
            <a:r>
              <a:rPr lang="en-US" sz="900"/>
              <a:t> by Unknown Author is licensed under </a:t>
            </a:r>
            <a:r>
              <a:rPr lang="en-US" sz="900">
                <a:hlinkClick r:id="rId6" tooltip="https://creativecommons.org/licenses/by-nd/3.0/"/>
              </a:rPr>
              <a:t>CC BY-ND</a:t>
            </a:r>
            <a:endParaRPr lang="en-US" sz="900"/>
          </a:p>
        </p:txBody>
      </p:sp>
      <p:pic>
        <p:nvPicPr>
          <p:cNvPr id="5" name="Audio 4">
            <a:hlinkClick r:id="" action="ppaction://media"/>
            <a:extLst>
              <a:ext uri="{FF2B5EF4-FFF2-40B4-BE49-F238E27FC236}">
                <a16:creationId xmlns:a16="http://schemas.microsoft.com/office/drawing/2014/main" id="{C1D0A176-10C5-4D2B-BC83-70A129095CF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204587260"/>
      </p:ext>
    </p:extLst>
  </p:cSld>
  <p:clrMapOvr>
    <a:masterClrMapping/>
  </p:clrMapOvr>
  <mc:AlternateContent xmlns:mc="http://schemas.openxmlformats.org/markup-compatibility/2006">
    <mc:Choice xmlns:p14="http://schemas.microsoft.com/office/powerpoint/2010/main" Requires="p14">
      <p:transition spd="slow" p14:dur="2000" advTm="19236"/>
    </mc:Choice>
    <mc:Fallback>
      <p:transition spd="slow" advTm="192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B4E48-CE7D-4838-A16B-6E4E6F0941AA}"/>
              </a:ext>
            </a:extLst>
          </p:cNvPr>
          <p:cNvSpPr>
            <a:spLocks noGrp="1"/>
          </p:cNvSpPr>
          <p:nvPr>
            <p:ph type="title"/>
          </p:nvPr>
        </p:nvSpPr>
        <p:spPr/>
        <p:txBody>
          <a:bodyPr>
            <a:noAutofit/>
          </a:bodyPr>
          <a:lstStyle/>
          <a:p>
            <a:pPr algn="ctr"/>
            <a:r>
              <a:rPr lang="en-US" sz="3200" b="1" dirty="0">
                <a:latin typeface="Times New Roman" panose="02020603050405020304" pitchFamily="18" charset="0"/>
                <a:cs typeface="Times New Roman" panose="02020603050405020304" pitchFamily="18" charset="0"/>
              </a:rPr>
              <a:t>Store Theft</a:t>
            </a:r>
            <a:br>
              <a:rPr lang="en-US" sz="3200" b="1"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Methods Used By Shoplifters</a:t>
            </a:r>
          </a:p>
        </p:txBody>
      </p:sp>
      <p:sp>
        <p:nvSpPr>
          <p:cNvPr id="3" name="Content Placeholder 2">
            <a:extLst>
              <a:ext uri="{FF2B5EF4-FFF2-40B4-BE49-F238E27FC236}">
                <a16:creationId xmlns:a16="http://schemas.microsoft.com/office/drawing/2014/main" id="{76C78E05-59FA-40B6-95C2-13EAAAB54E42}"/>
              </a:ext>
            </a:extLst>
          </p:cNvPr>
          <p:cNvSpPr>
            <a:spLocks noGrp="1"/>
          </p:cNvSpPr>
          <p:nvPr>
            <p:ph idx="1"/>
          </p:nvPr>
        </p:nvSpPr>
        <p:spPr/>
        <p:txBody>
          <a:bodyPr/>
          <a:lstStyle/>
          <a:p>
            <a:pPr marL="0" indent="0">
              <a:buNone/>
            </a:pPr>
            <a:r>
              <a:rPr lang="en-US" sz="2400" dirty="0">
                <a:latin typeface="Times New Roman" panose="02020603050405020304" pitchFamily="18" charset="0"/>
                <a:cs typeface="Times New Roman" panose="02020603050405020304" pitchFamily="18" charset="0"/>
              </a:rPr>
              <a:t>• Concealing Items – Within clothes, burses, bags, etc. </a:t>
            </a:r>
          </a:p>
          <a:p>
            <a:pPr marL="0" indent="0">
              <a:buNone/>
            </a:pPr>
            <a:r>
              <a:rPr lang="en-US" sz="2400" dirty="0">
                <a:latin typeface="Times New Roman" panose="02020603050405020304" pitchFamily="18" charset="0"/>
                <a:cs typeface="Times New Roman" panose="02020603050405020304" pitchFamily="18" charset="0"/>
              </a:rPr>
              <a:t>• Walking Out – Taking the item and walking right out so that they don’t look suspicious.</a:t>
            </a:r>
          </a:p>
          <a:p>
            <a:pPr marL="0" indent="0">
              <a:buNone/>
            </a:pPr>
            <a:r>
              <a:rPr lang="en-US" sz="2400" dirty="0">
                <a:latin typeface="Times New Roman" panose="02020603050405020304" pitchFamily="18" charset="0"/>
                <a:cs typeface="Times New Roman" panose="02020603050405020304" pitchFamily="18" charset="0"/>
              </a:rPr>
              <a:t>• Switching Tags – Shoplifters will switch tags with lower priced item tags.</a:t>
            </a:r>
          </a:p>
          <a:p>
            <a:pPr marL="0" indent="0">
              <a:buNone/>
            </a:pPr>
            <a:r>
              <a:rPr lang="en-US" sz="2400" dirty="0">
                <a:latin typeface="Times New Roman" panose="02020603050405020304" pitchFamily="18" charset="0"/>
                <a:cs typeface="Times New Roman" panose="02020603050405020304" pitchFamily="18" charset="0"/>
              </a:rPr>
              <a:t>• Distraction – If there is more than one shoplifter, one may cause a distraction, so others can shoplift without getting noticed.</a:t>
            </a:r>
          </a:p>
          <a:p>
            <a:pPr marL="0" indent="0">
              <a:buNone/>
            </a:pPr>
            <a:r>
              <a:rPr lang="en-US" sz="2400" dirty="0">
                <a:latin typeface="Times New Roman" panose="02020603050405020304" pitchFamily="18" charset="0"/>
                <a:cs typeface="Times New Roman" panose="02020603050405020304" pitchFamily="18" charset="0"/>
              </a:rPr>
              <a:t>• Fake Returns – After stealing an item, they return for cash or store credit.</a:t>
            </a:r>
          </a:p>
          <a:p>
            <a:pPr marL="0" indent="0">
              <a:buNone/>
            </a:pPr>
            <a:endParaRPr lang="en-US" dirty="0"/>
          </a:p>
        </p:txBody>
      </p:sp>
      <p:pic>
        <p:nvPicPr>
          <p:cNvPr id="5" name="Audio 4">
            <a:hlinkClick r:id="" action="ppaction://media"/>
            <a:extLst>
              <a:ext uri="{FF2B5EF4-FFF2-40B4-BE49-F238E27FC236}">
                <a16:creationId xmlns:a16="http://schemas.microsoft.com/office/drawing/2014/main" id="{E0ACD209-B8F0-46A8-B7AD-C3A35DFF015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266736655"/>
      </p:ext>
    </p:extLst>
  </p:cSld>
  <p:clrMapOvr>
    <a:masterClrMapping/>
  </p:clrMapOvr>
  <mc:AlternateContent xmlns:mc="http://schemas.openxmlformats.org/markup-compatibility/2006">
    <mc:Choice xmlns:p14="http://schemas.microsoft.com/office/powerpoint/2010/main" Requires="p14">
      <p:transition spd="slow" p14:dur="2000" advTm="39785"/>
    </mc:Choice>
    <mc:Fallback>
      <p:transition spd="slow" advTm="397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34D64-F744-4D53-B9A8-E8FA3A124D3A}"/>
              </a:ext>
            </a:extLst>
          </p:cNvPr>
          <p:cNvSpPr>
            <a:spLocks noGrp="1"/>
          </p:cNvSpPr>
          <p:nvPr>
            <p:ph type="title"/>
          </p:nvPr>
        </p:nvSpPr>
        <p:spPr/>
        <p:txBody>
          <a:bodyPr>
            <a:noAutofit/>
          </a:bodyPr>
          <a:lstStyle/>
          <a:p>
            <a:pPr algn="ctr"/>
            <a:r>
              <a:rPr lang="en-US" sz="3200" b="1" dirty="0">
                <a:latin typeface="Times New Roman" panose="02020603050405020304" pitchFamily="18" charset="0"/>
                <a:cs typeface="Times New Roman" panose="02020603050405020304" pitchFamily="18" charset="0"/>
              </a:rPr>
              <a:t>Store Theft</a:t>
            </a:r>
            <a:br>
              <a:rPr lang="en-US" sz="3200" b="1"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Evaluation of Loss Prevention Efforts – Creation of a Storewide Loss Prevention Plan for the Holidays</a:t>
            </a:r>
          </a:p>
        </p:txBody>
      </p:sp>
      <p:sp>
        <p:nvSpPr>
          <p:cNvPr id="3" name="Content Placeholder 2">
            <a:extLst>
              <a:ext uri="{FF2B5EF4-FFF2-40B4-BE49-F238E27FC236}">
                <a16:creationId xmlns:a16="http://schemas.microsoft.com/office/drawing/2014/main" id="{B9CFB2ED-45AD-45CE-8EA9-B892CAC5A5D8}"/>
              </a:ext>
            </a:extLst>
          </p:cNvPr>
          <p:cNvSpPr>
            <a:spLocks noGrp="1"/>
          </p:cNvSpPr>
          <p:nvPr>
            <p:ph idx="1"/>
          </p:nvPr>
        </p:nvSpPr>
        <p:spPr/>
        <p:txBody>
          <a:bodyPr>
            <a:normAutofit fontScale="85000" lnSpcReduction="20000"/>
          </a:bodyPr>
          <a:lstStyle/>
          <a:p>
            <a:pPr marL="0" indent="0">
              <a:buNone/>
            </a:pPr>
            <a:r>
              <a:rPr lang="en-US" dirty="0">
                <a:latin typeface="Times New Roman" panose="02020603050405020304" pitchFamily="18" charset="0"/>
                <a:cs typeface="Times New Roman" panose="02020603050405020304" pitchFamily="18" charset="0"/>
              </a:rPr>
              <a:t>• Organization – Stores should organize their stores so that it is easier and more visible for employees to see shoplifters. </a:t>
            </a:r>
          </a:p>
          <a:p>
            <a:pPr marL="0" indent="0">
              <a:buNone/>
            </a:pPr>
            <a:r>
              <a:rPr lang="en-US" dirty="0">
                <a:latin typeface="Times New Roman" panose="02020603050405020304" pitchFamily="18" charset="0"/>
                <a:cs typeface="Times New Roman" panose="02020603050405020304" pitchFamily="18" charset="0"/>
              </a:rPr>
              <a:t>• Employees engagement – Have employees greet customers, ask if they can help them, and just be overall more involved with them on the sales floor. </a:t>
            </a:r>
          </a:p>
          <a:p>
            <a:pPr marL="0" indent="0">
              <a:buNone/>
            </a:pPr>
            <a:r>
              <a:rPr lang="en-US" dirty="0">
                <a:latin typeface="Times New Roman" panose="02020603050405020304" pitchFamily="18" charset="0"/>
                <a:cs typeface="Times New Roman" panose="02020603050405020304" pitchFamily="18" charset="0"/>
              </a:rPr>
              <a:t>• Employee Training – Train employees with loss prevention specialists on what to look for in shoplifters behavior.</a:t>
            </a:r>
          </a:p>
          <a:p>
            <a:pPr marL="0" indent="0">
              <a:buNone/>
            </a:pPr>
            <a:r>
              <a:rPr lang="en-US" dirty="0">
                <a:latin typeface="Times New Roman" panose="02020603050405020304" pitchFamily="18" charset="0"/>
                <a:cs typeface="Times New Roman" panose="02020603050405020304" pitchFamily="18" charset="0"/>
              </a:rPr>
              <a:t>• Security Cameras – Have security cameras throughout the store.</a:t>
            </a:r>
          </a:p>
          <a:p>
            <a:pPr marL="0" indent="0">
              <a:buNone/>
            </a:pPr>
            <a:r>
              <a:rPr lang="en-US" dirty="0">
                <a:latin typeface="Times New Roman" panose="02020603050405020304" pitchFamily="18" charset="0"/>
                <a:cs typeface="Times New Roman" panose="02020603050405020304" pitchFamily="18" charset="0"/>
              </a:rPr>
              <a:t>• Advertise – Advertise with signs letting customers know they are on camera.</a:t>
            </a:r>
          </a:p>
          <a:p>
            <a:pPr marL="0" indent="0">
              <a:buNone/>
            </a:pPr>
            <a:r>
              <a:rPr lang="en-US" dirty="0">
                <a:latin typeface="Times New Roman" panose="02020603050405020304" pitchFamily="18" charset="0"/>
                <a:cs typeface="Times New Roman" panose="02020603050405020304" pitchFamily="18" charset="0"/>
              </a:rPr>
              <a:t>• Inventory – Have a good inventory system.</a:t>
            </a:r>
          </a:p>
          <a:p>
            <a:pPr marL="0" indent="0">
              <a:buNone/>
            </a:pPr>
            <a:r>
              <a:rPr lang="en-US" dirty="0">
                <a:latin typeface="Times New Roman" panose="02020603050405020304" pitchFamily="18" charset="0"/>
                <a:cs typeface="Times New Roman" panose="02020603050405020304" pitchFamily="18" charset="0"/>
              </a:rPr>
              <a:t>• Payments – Use more credit and less cash.</a:t>
            </a:r>
          </a:p>
          <a:p>
            <a:pPr marL="0" indent="0">
              <a:buNone/>
            </a:pPr>
            <a:r>
              <a:rPr lang="en-US" dirty="0">
                <a:latin typeface="Times New Roman" panose="02020603050405020304" pitchFamily="18" charset="0"/>
                <a:cs typeface="Times New Roman" panose="02020603050405020304" pitchFamily="18" charset="0"/>
              </a:rPr>
              <a:t>• Returns – Require receipts for cash or store credit.</a:t>
            </a:r>
          </a:p>
          <a:p>
            <a:pPr marL="0" indent="0">
              <a:buNone/>
            </a:pPr>
            <a:r>
              <a:rPr lang="en-US" dirty="0">
                <a:latin typeface="Times New Roman" panose="02020603050405020304" pitchFamily="18" charset="0"/>
                <a:cs typeface="Times New Roman" panose="02020603050405020304" pitchFamily="18" charset="0"/>
              </a:rPr>
              <a:t>• Check Receipts – have an employee check receipts as customers leave the store.</a:t>
            </a:r>
          </a:p>
          <a:p>
            <a:pPr marL="0" indent="0">
              <a:buNone/>
            </a:pPr>
            <a:endParaRPr lang="en-US" dirty="0"/>
          </a:p>
        </p:txBody>
      </p:sp>
      <p:pic>
        <p:nvPicPr>
          <p:cNvPr id="5" name="Audio 4">
            <a:hlinkClick r:id="" action="ppaction://media"/>
            <a:extLst>
              <a:ext uri="{FF2B5EF4-FFF2-40B4-BE49-F238E27FC236}">
                <a16:creationId xmlns:a16="http://schemas.microsoft.com/office/drawing/2014/main" id="{896651CA-1C70-4CA0-9A16-4E89DEB1173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854448396"/>
      </p:ext>
    </p:extLst>
  </p:cSld>
  <p:clrMapOvr>
    <a:masterClrMapping/>
  </p:clrMapOvr>
  <mc:AlternateContent xmlns:mc="http://schemas.openxmlformats.org/markup-compatibility/2006">
    <mc:Choice xmlns:p14="http://schemas.microsoft.com/office/powerpoint/2010/main" Requires="p14">
      <p:transition spd="slow" p14:dur="2000" advTm="58899"/>
    </mc:Choice>
    <mc:Fallback>
      <p:transition spd="slow" advTm="588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FC388-ABDA-4904-B429-4C6BED5261CA}"/>
              </a:ext>
            </a:extLst>
          </p:cNvPr>
          <p:cNvSpPr>
            <a:spLocks noGrp="1"/>
          </p:cNvSpPr>
          <p:nvPr>
            <p:ph type="title"/>
          </p:nvPr>
        </p:nvSpPr>
        <p:spPr>
          <a:xfrm>
            <a:off x="838200" y="365126"/>
            <a:ext cx="10515600" cy="825046"/>
          </a:xfrm>
        </p:spPr>
        <p:txBody>
          <a:bodyPr>
            <a:normAutofit/>
          </a:bodyPr>
          <a:lstStyle/>
          <a:p>
            <a:pPr algn="ctr"/>
            <a:r>
              <a:rPr lang="en-US" sz="3200"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AE7EAC7C-9407-4E8B-968A-5B8C2E52E114}"/>
              </a:ext>
            </a:extLst>
          </p:cNvPr>
          <p:cNvSpPr>
            <a:spLocks noGrp="1"/>
          </p:cNvSpPr>
          <p:nvPr>
            <p:ph idx="1"/>
          </p:nvPr>
        </p:nvSpPr>
        <p:spPr>
          <a:xfrm>
            <a:off x="838200" y="943428"/>
            <a:ext cx="10515600" cy="5776685"/>
          </a:xfrm>
        </p:spPr>
        <p:txBody>
          <a:bodyPr>
            <a:noAutofit/>
          </a:bodyPr>
          <a:lstStyle/>
          <a:p>
            <a:pPr marL="0" indent="0">
              <a:buNone/>
            </a:pPr>
            <a:r>
              <a:rPr lang="en-US" sz="2400" dirty="0">
                <a:latin typeface="Times New Roman" panose="02020603050405020304" pitchFamily="18" charset="0"/>
                <a:cs typeface="Times New Roman" panose="02020603050405020304" pitchFamily="18" charset="0"/>
              </a:rPr>
              <a:t>Shoplifting, stealing, theft, whatever we want to call it, is not a new phenomenon. This issue has been going on forever. The main issue is that there is limited scholarly research done on this topic, even though the numbers are very high for this occurring problem. This limits the ability of really understanding shoplifting and why they do it (Loftin, 2020). A survey administered regarding 2018 fiscal year included 63 retailers that included apparel companies, department stores, supermarkets, pharmacies, and toy stores. The results showed that the larger the store, the higher the shrinkage (National Retail Security survey, 2018).</a:t>
            </a:r>
          </a:p>
          <a:p>
            <a:pPr marL="0" indent="0">
              <a:buNone/>
            </a:pPr>
            <a:r>
              <a:rPr lang="en-US" sz="2400" dirty="0">
                <a:latin typeface="Times New Roman" panose="02020603050405020304" pitchFamily="18" charset="0"/>
                <a:cs typeface="Times New Roman" panose="02020603050405020304" pitchFamily="18" charset="0"/>
              </a:rPr>
              <a:t>For these reasons mentioned above and throughout the presentation, I hope I was able to provide you with valuable and useful information. It is imperative to have a loss prevention specialist that is willing to listen to your ideas, but at the same time, provide you with the best loss prevention strategies possible to benefit your company.</a:t>
            </a:r>
          </a:p>
          <a:p>
            <a:pPr marL="0" indent="0">
              <a:buNone/>
            </a:pPr>
            <a:r>
              <a:rPr lang="en-US" sz="2400" dirty="0">
                <a:latin typeface="Times New Roman" panose="02020603050405020304" pitchFamily="18" charset="0"/>
                <a:cs typeface="Times New Roman" panose="02020603050405020304" pitchFamily="18" charset="0"/>
              </a:rPr>
              <a:t>I hope to be working with you all very soon to ensure that your store has the adequate loss prevention strategies and equipment that will decrease your stores attempts of theft. </a:t>
            </a:r>
          </a:p>
        </p:txBody>
      </p:sp>
      <p:pic>
        <p:nvPicPr>
          <p:cNvPr id="5" name="Audio 4">
            <a:hlinkClick r:id="" action="ppaction://media"/>
            <a:extLst>
              <a:ext uri="{FF2B5EF4-FFF2-40B4-BE49-F238E27FC236}">
                <a16:creationId xmlns:a16="http://schemas.microsoft.com/office/drawing/2014/main" id="{9071F4F6-E277-4FE2-896E-203ED7FABEC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382174778"/>
      </p:ext>
    </p:extLst>
  </p:cSld>
  <p:clrMapOvr>
    <a:masterClrMapping/>
  </p:clrMapOvr>
  <mc:AlternateContent xmlns:mc="http://schemas.openxmlformats.org/markup-compatibility/2006">
    <mc:Choice xmlns:p14="http://schemas.microsoft.com/office/powerpoint/2010/main" Requires="p14">
      <p:transition spd="slow" p14:dur="2000" advTm="71760"/>
    </mc:Choice>
    <mc:Fallback>
      <p:transition spd="slow" advTm="717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0FC55-F004-4807-93FD-6C7845DF324F}"/>
              </a:ext>
            </a:extLst>
          </p:cNvPr>
          <p:cNvSpPr>
            <a:spLocks noGrp="1"/>
          </p:cNvSpPr>
          <p:nvPr>
            <p:ph type="title"/>
          </p:nvPr>
        </p:nvSpPr>
        <p:spPr>
          <a:xfrm>
            <a:off x="838200" y="1"/>
            <a:ext cx="10515600" cy="420914"/>
          </a:xfrm>
        </p:spPr>
        <p:txBody>
          <a:bodyPr>
            <a:normAutofit fontScale="90000"/>
          </a:bodyPr>
          <a:lstStyle/>
          <a:p>
            <a:pPr algn="ctr"/>
            <a:r>
              <a:rPr lang="en-US" sz="3200" b="1"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03A7D537-5990-4911-9BC0-AE7445B5D28D}"/>
              </a:ext>
            </a:extLst>
          </p:cNvPr>
          <p:cNvSpPr>
            <a:spLocks noGrp="1"/>
          </p:cNvSpPr>
          <p:nvPr>
            <p:ph idx="1"/>
          </p:nvPr>
        </p:nvSpPr>
        <p:spPr>
          <a:xfrm>
            <a:off x="838200" y="420915"/>
            <a:ext cx="10515600" cy="6437085"/>
          </a:xfrm>
        </p:spPr>
        <p:txBody>
          <a:bodyPr>
            <a:normAutofit fontScale="47500" lnSpcReduction="20000"/>
          </a:bodyPr>
          <a:lstStyle/>
          <a:p>
            <a:pPr marL="0" indent="0">
              <a:buNone/>
            </a:pPr>
            <a:r>
              <a:rPr lang="en-US" sz="4400" dirty="0">
                <a:latin typeface="Times New Roman" panose="02020603050405020304" pitchFamily="18" charset="0"/>
                <a:cs typeface="Times New Roman" panose="02020603050405020304" pitchFamily="18" charset="0"/>
                <a:hlinkClick r:id="rId4"/>
              </a:rPr>
              <a:t>https://comparecamp.com/shoplifting-statistics/</a:t>
            </a:r>
            <a:endParaRPr lang="en-US" sz="4400" dirty="0">
              <a:latin typeface="Times New Roman" panose="02020603050405020304" pitchFamily="18" charset="0"/>
              <a:cs typeface="Times New Roman" panose="02020603050405020304" pitchFamily="18" charset="0"/>
            </a:endParaRPr>
          </a:p>
          <a:p>
            <a:pPr marL="0" indent="0">
              <a:buNone/>
            </a:pPr>
            <a:endParaRPr lang="en-US" sz="4400" dirty="0">
              <a:latin typeface="Times New Roman" panose="02020603050405020304" pitchFamily="18" charset="0"/>
              <a:cs typeface="Times New Roman" panose="02020603050405020304" pitchFamily="18" charset="0"/>
            </a:endParaRPr>
          </a:p>
          <a:p>
            <a:pPr marL="0" indent="0">
              <a:buNone/>
            </a:pPr>
            <a:r>
              <a:rPr lang="en-US" sz="4400" dirty="0">
                <a:latin typeface="Times New Roman" panose="02020603050405020304" pitchFamily="18" charset="0"/>
                <a:cs typeface="Times New Roman" panose="02020603050405020304" pitchFamily="18" charset="0"/>
                <a:hlinkClick r:id="rId5"/>
              </a:rPr>
              <a:t>http://crime-study.blogspot.com/2011/04/three-theoretical-explanations-of-crime.html</a:t>
            </a:r>
            <a:endParaRPr lang="en-US" sz="4400" dirty="0">
              <a:latin typeface="Times New Roman" panose="02020603050405020304" pitchFamily="18" charset="0"/>
              <a:cs typeface="Times New Roman" panose="02020603050405020304" pitchFamily="18" charset="0"/>
            </a:endParaRPr>
          </a:p>
          <a:p>
            <a:pPr marL="0" indent="0">
              <a:buNone/>
            </a:pPr>
            <a:endParaRPr lang="en-US" sz="4400" dirty="0">
              <a:latin typeface="Times New Roman" panose="02020603050405020304" pitchFamily="18" charset="0"/>
              <a:cs typeface="Times New Roman" panose="02020603050405020304" pitchFamily="18" charset="0"/>
            </a:endParaRPr>
          </a:p>
          <a:p>
            <a:pPr marL="0" indent="0">
              <a:buNone/>
            </a:pPr>
            <a:r>
              <a:rPr lang="en-US" sz="4400" dirty="0">
                <a:latin typeface="Times New Roman" panose="02020603050405020304" pitchFamily="18" charset="0"/>
                <a:cs typeface="Times New Roman" panose="02020603050405020304" pitchFamily="18" charset="0"/>
              </a:rPr>
              <a:t>Loftin, C. (2020). Thou shall not steal: Assessing demographic and neighborhood predictors of shoplifting through the lens of social disorganization theory. </a:t>
            </a:r>
            <a:r>
              <a:rPr lang="en-US" sz="4400" dirty="0" err="1">
                <a:latin typeface="Times New Roman" panose="02020603050405020304" pitchFamily="18" charset="0"/>
                <a:cs typeface="Times New Roman" panose="02020603050405020304" pitchFamily="18" charset="0"/>
              </a:rPr>
              <a:t>Proquest</a:t>
            </a:r>
            <a:endParaRPr lang="en-US" sz="4400" dirty="0">
              <a:latin typeface="Times New Roman" panose="02020603050405020304" pitchFamily="18" charset="0"/>
              <a:cs typeface="Times New Roman" panose="02020603050405020304" pitchFamily="18" charset="0"/>
            </a:endParaRPr>
          </a:p>
          <a:p>
            <a:pPr marL="0" indent="0">
              <a:buNone/>
            </a:pPr>
            <a:endParaRPr lang="en-US" sz="4400" dirty="0">
              <a:latin typeface="Times New Roman" panose="02020603050405020304" pitchFamily="18" charset="0"/>
              <a:cs typeface="Times New Roman" panose="02020603050405020304" pitchFamily="18" charset="0"/>
            </a:endParaRPr>
          </a:p>
          <a:p>
            <a:pPr marL="0" indent="0">
              <a:buNone/>
            </a:pPr>
            <a:r>
              <a:rPr lang="en-US" sz="4400" dirty="0">
                <a:latin typeface="Times New Roman" panose="02020603050405020304" pitchFamily="18" charset="0"/>
                <a:cs typeface="Times New Roman" panose="02020603050405020304" pitchFamily="18" charset="0"/>
              </a:rPr>
              <a:t>Pham, Tiffanie, "Exploring Experiences with Social Disorganization in Denver Communities" (2020). Master's Theses. 172.</a:t>
            </a:r>
          </a:p>
          <a:p>
            <a:pPr marL="0" indent="0">
              <a:buNone/>
            </a:pPr>
            <a:endParaRPr lang="en-US" sz="4400" dirty="0">
              <a:latin typeface="Times New Roman" panose="02020603050405020304" pitchFamily="18" charset="0"/>
              <a:cs typeface="Times New Roman" panose="02020603050405020304" pitchFamily="18" charset="0"/>
            </a:endParaRPr>
          </a:p>
          <a:p>
            <a:pPr marL="0" indent="0">
              <a:buNone/>
            </a:pPr>
            <a:r>
              <a:rPr lang="en-US" sz="4400" dirty="0">
                <a:latin typeface="Times New Roman" panose="02020603050405020304" pitchFamily="18" charset="0"/>
                <a:cs typeface="Times New Roman" panose="02020603050405020304" pitchFamily="18" charset="0"/>
              </a:rPr>
              <a:t> </a:t>
            </a:r>
            <a:r>
              <a:rPr lang="en-US" sz="4400" dirty="0">
                <a:latin typeface="Times New Roman" panose="02020603050405020304" pitchFamily="18" charset="0"/>
                <a:cs typeface="Times New Roman" panose="02020603050405020304" pitchFamily="18" charset="0"/>
                <a:hlinkClick r:id="rId6"/>
              </a:rPr>
              <a:t>https://digscholarship.unco.edu/theses/172</a:t>
            </a:r>
            <a:endParaRPr lang="en-US" sz="4400" dirty="0">
              <a:latin typeface="Times New Roman" panose="02020603050405020304" pitchFamily="18" charset="0"/>
              <a:cs typeface="Times New Roman" panose="02020603050405020304" pitchFamily="18" charset="0"/>
            </a:endParaRPr>
          </a:p>
          <a:p>
            <a:pPr marL="0" indent="0">
              <a:buNone/>
            </a:pPr>
            <a:endParaRPr lang="en-US" sz="4400" dirty="0">
              <a:latin typeface="Times New Roman" panose="02020603050405020304" pitchFamily="18" charset="0"/>
              <a:cs typeface="Times New Roman" panose="02020603050405020304" pitchFamily="18" charset="0"/>
            </a:endParaRPr>
          </a:p>
          <a:p>
            <a:pPr marL="0" indent="0">
              <a:buNone/>
            </a:pPr>
            <a:r>
              <a:rPr lang="en-US" sz="4400" dirty="0">
                <a:latin typeface="Times New Roman" panose="02020603050405020304" pitchFamily="18" charset="0"/>
                <a:cs typeface="Times New Roman" panose="02020603050405020304" pitchFamily="18" charset="0"/>
                <a:hlinkClick r:id="rId7"/>
              </a:rPr>
              <a:t>https://recfaces.com/articles/shoplifting-statistics</a:t>
            </a:r>
            <a:endParaRPr lang="en-US" sz="4400" dirty="0">
              <a:latin typeface="Times New Roman" panose="02020603050405020304" pitchFamily="18" charset="0"/>
              <a:cs typeface="Times New Roman" panose="02020603050405020304" pitchFamily="18" charset="0"/>
            </a:endParaRPr>
          </a:p>
          <a:p>
            <a:pPr marL="0" indent="0">
              <a:buNone/>
            </a:pPr>
            <a:endParaRPr lang="en-US" sz="4400" dirty="0"/>
          </a:p>
          <a:p>
            <a:pPr marL="0" indent="0">
              <a:buNone/>
            </a:pPr>
            <a:r>
              <a:rPr lang="en-US" sz="4400" dirty="0">
                <a:latin typeface="Times New Roman" panose="02020603050405020304" pitchFamily="18" charset="0"/>
                <a:cs typeface="Times New Roman" panose="02020603050405020304" pitchFamily="18" charset="0"/>
                <a:hlinkClick r:id="rId8"/>
              </a:rPr>
              <a:t>https://www.psychotherapynetworker.org/blog/details/1236/shoplifting-an-important-and-neglected-clinical-issue</a:t>
            </a:r>
            <a:endParaRPr lang="en-US" sz="4400" dirty="0">
              <a:latin typeface="Times New Roman" panose="02020603050405020304" pitchFamily="18" charset="0"/>
              <a:cs typeface="Times New Roman" panose="02020603050405020304" pitchFamily="18" charset="0"/>
            </a:endParaRPr>
          </a:p>
          <a:p>
            <a:pPr marL="0" indent="0">
              <a:buNone/>
            </a:pPr>
            <a:endParaRPr lang="en-US" sz="4400" dirty="0">
              <a:latin typeface="Times New Roman" panose="02020603050405020304" pitchFamily="18" charset="0"/>
              <a:cs typeface="Times New Roman" panose="02020603050405020304" pitchFamily="18" charset="0"/>
            </a:endParaRPr>
          </a:p>
          <a:p>
            <a:pPr marL="0" indent="0">
              <a:buNone/>
            </a:pPr>
            <a:r>
              <a:rPr lang="en-US" sz="4400" dirty="0">
                <a:latin typeface="Times New Roman" panose="02020603050405020304" pitchFamily="18" charset="0"/>
                <a:cs typeface="Times New Roman" panose="02020603050405020304" pitchFamily="18" charset="0"/>
                <a:hlinkClick r:id="rId9"/>
              </a:rPr>
              <a:t>https://www.mlive.com/news/2019/12/how-technology-and-retail-trends-have-changed-shoplifting-for-better-and-worse</a:t>
            </a:r>
            <a:endParaRPr lang="en-US" sz="4400" dirty="0">
              <a:latin typeface="Times New Roman" panose="02020603050405020304" pitchFamily="18" charset="0"/>
              <a:cs typeface="Times New Roman" panose="02020603050405020304" pitchFamily="18" charset="0"/>
            </a:endParaRPr>
          </a:p>
          <a:p>
            <a:pPr marL="0" indent="0">
              <a:buNone/>
            </a:pPr>
            <a:endParaRPr lang="en-US" dirty="0"/>
          </a:p>
          <a:p>
            <a:pPr marL="0" indent="0">
              <a:buNone/>
            </a:pPr>
            <a:endParaRPr lang="en-US" dirty="0"/>
          </a:p>
        </p:txBody>
      </p:sp>
      <p:pic>
        <p:nvPicPr>
          <p:cNvPr id="5" name="Audio 4">
            <a:hlinkClick r:id="" action="ppaction://media"/>
            <a:extLst>
              <a:ext uri="{FF2B5EF4-FFF2-40B4-BE49-F238E27FC236}">
                <a16:creationId xmlns:a16="http://schemas.microsoft.com/office/drawing/2014/main" id="{5181B122-8D06-496A-8AF5-B1F538BDEF8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931132623"/>
      </p:ext>
    </p:extLst>
  </p:cSld>
  <p:clrMapOvr>
    <a:masterClrMapping/>
  </p:clrMapOvr>
  <mc:AlternateContent xmlns:mc="http://schemas.openxmlformats.org/markup-compatibility/2006">
    <mc:Choice xmlns:p14="http://schemas.microsoft.com/office/powerpoint/2010/main" Requires="p14">
      <p:transition spd="slow" p14:dur="2000" advTm="2169"/>
    </mc:Choice>
    <mc:Fallback>
      <p:transition spd="slow" advTm="21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2198</TotalTime>
  <Words>1219</Words>
  <Application>Microsoft Office PowerPoint</Application>
  <PresentationFormat>Widescreen</PresentationFormat>
  <Paragraphs>103</Paragraphs>
  <Slides>11</Slides>
  <Notes>0</Notes>
  <HiddenSlides>0</HiddenSlides>
  <MMClips>11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Office Theme</vt:lpstr>
      <vt:lpstr>Store Theft</vt:lpstr>
      <vt:lpstr>Store Theft - Introduction</vt:lpstr>
      <vt:lpstr>Store Theft Shoplifting &amp; Employee Theft</vt:lpstr>
      <vt:lpstr>Store Theft Shoplifting &amp; Employee Theft Statistics</vt:lpstr>
      <vt:lpstr>Store Theft Shoplifting &amp; Employee Theft Trends</vt:lpstr>
      <vt:lpstr>Store Theft Theories &amp; Criminology</vt:lpstr>
      <vt:lpstr>Store Theft Why They Do It</vt:lpstr>
      <vt:lpstr>Store Theft Methods Used By Shoplifters</vt:lpstr>
      <vt:lpstr>Store Theft Evaluation of Loss Prevention Efforts – Creation of a Storewide Loss Prevention Plan for the Holidays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Store Theft</dc:title>
  <dc:creator>Kristin Fazzolari-Pleace</dc:creator>
  <cp:lastModifiedBy>Kristin Fazzolari-Pleace</cp:lastModifiedBy>
  <cp:revision>20</cp:revision>
  <dcterms:created xsi:type="dcterms:W3CDTF">2022-02-22T21:00:56Z</dcterms:created>
  <dcterms:modified xsi:type="dcterms:W3CDTF">2022-02-27T18:23:01Z</dcterms:modified>
</cp:coreProperties>
</file>