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14"/>
  </p:notesMasterIdLst>
  <p:sldIdLst>
    <p:sldId id="256" r:id="rId2"/>
    <p:sldId id="258" r:id="rId3"/>
    <p:sldId id="259" r:id="rId4"/>
    <p:sldId id="260" r:id="rId5"/>
    <p:sldId id="261" r:id="rId6"/>
    <p:sldId id="262" r:id="rId7"/>
    <p:sldId id="263" r:id="rId8"/>
    <p:sldId id="264" r:id="rId9"/>
    <p:sldId id="265" r:id="rId10"/>
    <p:sldId id="266" r:id="rId11"/>
    <p:sldId id="267" r:id="rId12"/>
    <p:sldId id="25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6" autoAdjust="0"/>
    <p:restoredTop sz="94660"/>
  </p:normalViewPr>
  <p:slideViewPr>
    <p:cSldViewPr snapToGrid="0">
      <p:cViewPr varScale="1">
        <p:scale>
          <a:sx n="38" d="100"/>
          <a:sy n="38" d="100"/>
        </p:scale>
        <p:origin x="1204"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D558BB-BD20-447C-8BA3-8ED77D154466}" type="datetimeFigureOut">
              <a:rPr lang="en-US" smtClean="0"/>
              <a:t>6/19/2021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11B503-46B1-477C-AA2B-35F4479F4208}" type="slidenum">
              <a:rPr lang="en-US" smtClean="0"/>
              <a:t>‹#›</a:t>
            </a:fld>
            <a:endParaRPr lang="en-US"/>
          </a:p>
        </p:txBody>
      </p:sp>
    </p:spTree>
    <p:extLst>
      <p:ext uri="{BB962C8B-B14F-4D97-AF65-F5344CB8AC3E}">
        <p14:creationId xmlns:p14="http://schemas.microsoft.com/office/powerpoint/2010/main" val="2468644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Gender refers to characteristics associated with being male or female. </a:t>
            </a:r>
          </a:p>
          <a:p>
            <a:pPr>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These characteristics are determined by cultural, social, and psychological behaviors.</a:t>
            </a:r>
          </a:p>
          <a:p>
            <a:pPr marL="0" indent="0">
              <a:lnSpc>
                <a:spcPct val="107000"/>
              </a:lnSpc>
              <a:spcBef>
                <a:spcPts val="0"/>
              </a:spcBef>
              <a:spcAft>
                <a:spcPts val="800"/>
              </a:spcAft>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Sex not gender: Sex is the biological aspect or being male, female, or intersex. </a:t>
            </a:r>
          </a:p>
          <a:p>
            <a:pPr marL="0" indent="0">
              <a:lnSpc>
                <a:spcPct val="107000"/>
              </a:lnSpc>
              <a:spcBef>
                <a:spcPts val="0"/>
              </a:spcBef>
              <a:spcAft>
                <a:spcPts val="800"/>
              </a:spcAft>
              <a:buNone/>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Sex is often determined at birth by what sexual organs, someone is born with. </a:t>
            </a:r>
          </a:p>
          <a:p>
            <a:endParaRPr lang="en-US" dirty="0"/>
          </a:p>
        </p:txBody>
      </p:sp>
      <p:sp>
        <p:nvSpPr>
          <p:cNvPr id="4" name="Slide Number Placeholder 3"/>
          <p:cNvSpPr>
            <a:spLocks noGrp="1"/>
          </p:cNvSpPr>
          <p:nvPr>
            <p:ph type="sldNum" sz="quarter" idx="5"/>
          </p:nvPr>
        </p:nvSpPr>
        <p:spPr/>
        <p:txBody>
          <a:bodyPr/>
          <a:lstStyle/>
          <a:p>
            <a:fld id="{1911B503-46B1-477C-AA2B-35F4479F4208}" type="slidenum">
              <a:rPr lang="en-US" smtClean="0"/>
              <a:t>3</a:t>
            </a:fld>
            <a:endParaRPr lang="en-US"/>
          </a:p>
        </p:txBody>
      </p:sp>
    </p:spTree>
    <p:extLst>
      <p:ext uri="{BB962C8B-B14F-4D97-AF65-F5344CB8AC3E}">
        <p14:creationId xmlns:p14="http://schemas.microsoft.com/office/powerpoint/2010/main" val="2343038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D56B076-581F-4810-8DA2-EB5577B92D29}" type="datetimeFigureOut">
              <a:rPr lang="en-US" smtClean="0"/>
              <a:t>6/19/2021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F256C1-0EEF-4927-9215-3D34DFB81B2C}" type="slidenum">
              <a:rPr lang="en-US" smtClean="0"/>
              <a:t>‹#›</a:t>
            </a:fld>
            <a:endParaRPr lang="en-US"/>
          </a:p>
        </p:txBody>
      </p:sp>
    </p:spTree>
    <p:extLst>
      <p:ext uri="{BB962C8B-B14F-4D97-AF65-F5344CB8AC3E}">
        <p14:creationId xmlns:p14="http://schemas.microsoft.com/office/powerpoint/2010/main" val="1808531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56B076-581F-4810-8DA2-EB5577B92D29}" type="datetimeFigureOut">
              <a:rPr lang="en-US" smtClean="0"/>
              <a:t>6/19/2021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F256C1-0EEF-4927-9215-3D34DFB81B2C}" type="slidenum">
              <a:rPr lang="en-US" smtClean="0"/>
              <a:t>‹#›</a:t>
            </a:fld>
            <a:endParaRPr lang="en-US"/>
          </a:p>
        </p:txBody>
      </p:sp>
    </p:spTree>
    <p:extLst>
      <p:ext uri="{BB962C8B-B14F-4D97-AF65-F5344CB8AC3E}">
        <p14:creationId xmlns:p14="http://schemas.microsoft.com/office/powerpoint/2010/main" val="3240044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56B076-581F-4810-8DA2-EB5577B92D29}" type="datetimeFigureOut">
              <a:rPr lang="en-US" smtClean="0"/>
              <a:t>6/19/2021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F256C1-0EEF-4927-9215-3D34DFB81B2C}" type="slidenum">
              <a:rPr lang="en-US" smtClean="0"/>
              <a:t>‹#›</a:t>
            </a:fld>
            <a:endParaRPr lang="en-US"/>
          </a:p>
        </p:txBody>
      </p:sp>
    </p:spTree>
    <p:extLst>
      <p:ext uri="{BB962C8B-B14F-4D97-AF65-F5344CB8AC3E}">
        <p14:creationId xmlns:p14="http://schemas.microsoft.com/office/powerpoint/2010/main" val="1091758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D56B076-581F-4810-8DA2-EB5577B92D29}" type="datetimeFigureOut">
              <a:rPr lang="en-US" smtClean="0"/>
              <a:t>6/19/2021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F256C1-0EEF-4927-9215-3D34DFB81B2C}" type="slidenum">
              <a:rPr lang="en-US" smtClean="0"/>
              <a:t>‹#›</a:t>
            </a:fld>
            <a:endParaRPr lang="en-US"/>
          </a:p>
        </p:txBody>
      </p:sp>
    </p:spTree>
    <p:extLst>
      <p:ext uri="{BB962C8B-B14F-4D97-AF65-F5344CB8AC3E}">
        <p14:creationId xmlns:p14="http://schemas.microsoft.com/office/powerpoint/2010/main" val="1983799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D56B076-581F-4810-8DA2-EB5577B92D29}" type="datetimeFigureOut">
              <a:rPr lang="en-US" smtClean="0"/>
              <a:t>6/19/2021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F256C1-0EEF-4927-9215-3D34DFB81B2C}" type="slidenum">
              <a:rPr lang="en-US" smtClean="0"/>
              <a:t>‹#›</a:t>
            </a:fld>
            <a:endParaRPr lang="en-US"/>
          </a:p>
        </p:txBody>
      </p:sp>
    </p:spTree>
    <p:extLst>
      <p:ext uri="{BB962C8B-B14F-4D97-AF65-F5344CB8AC3E}">
        <p14:creationId xmlns:p14="http://schemas.microsoft.com/office/powerpoint/2010/main" val="1945821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D56B076-581F-4810-8DA2-EB5577B92D29}" type="datetimeFigureOut">
              <a:rPr lang="en-US" smtClean="0"/>
              <a:t>6/19/2021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F256C1-0EEF-4927-9215-3D34DFB81B2C}" type="slidenum">
              <a:rPr lang="en-US" smtClean="0"/>
              <a:t>‹#›</a:t>
            </a:fld>
            <a:endParaRPr lang="en-US"/>
          </a:p>
        </p:txBody>
      </p:sp>
    </p:spTree>
    <p:extLst>
      <p:ext uri="{BB962C8B-B14F-4D97-AF65-F5344CB8AC3E}">
        <p14:creationId xmlns:p14="http://schemas.microsoft.com/office/powerpoint/2010/main" val="1985717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56B076-581F-4810-8DA2-EB5577B92D29}" type="datetimeFigureOut">
              <a:rPr lang="en-US" smtClean="0"/>
              <a:t>6/19/2021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F256C1-0EEF-4927-9215-3D34DFB81B2C}" type="slidenum">
              <a:rPr lang="en-US" smtClean="0"/>
              <a:t>‹#›</a:t>
            </a:fld>
            <a:endParaRPr lang="en-US"/>
          </a:p>
        </p:txBody>
      </p:sp>
    </p:spTree>
    <p:extLst>
      <p:ext uri="{BB962C8B-B14F-4D97-AF65-F5344CB8AC3E}">
        <p14:creationId xmlns:p14="http://schemas.microsoft.com/office/powerpoint/2010/main" val="1811034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D56B076-581F-4810-8DA2-EB5577B92D29}" type="datetimeFigureOut">
              <a:rPr lang="en-US" smtClean="0"/>
              <a:t>6/19/2021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F256C1-0EEF-4927-9215-3D34DFB81B2C}" type="slidenum">
              <a:rPr lang="en-US" smtClean="0"/>
              <a:t>‹#›</a:t>
            </a:fld>
            <a:endParaRPr lang="en-US"/>
          </a:p>
        </p:txBody>
      </p:sp>
    </p:spTree>
    <p:extLst>
      <p:ext uri="{BB962C8B-B14F-4D97-AF65-F5344CB8AC3E}">
        <p14:creationId xmlns:p14="http://schemas.microsoft.com/office/powerpoint/2010/main" val="2488479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56B076-581F-4810-8DA2-EB5577B92D29}" type="datetimeFigureOut">
              <a:rPr lang="en-US" smtClean="0"/>
              <a:t>6/19/2021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F256C1-0EEF-4927-9215-3D34DFB81B2C}" type="slidenum">
              <a:rPr lang="en-US" smtClean="0"/>
              <a:t>‹#›</a:t>
            </a:fld>
            <a:endParaRPr lang="en-US"/>
          </a:p>
        </p:txBody>
      </p:sp>
    </p:spTree>
    <p:extLst>
      <p:ext uri="{BB962C8B-B14F-4D97-AF65-F5344CB8AC3E}">
        <p14:creationId xmlns:p14="http://schemas.microsoft.com/office/powerpoint/2010/main" val="1746402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56B076-581F-4810-8DA2-EB5577B92D29}" type="datetimeFigureOut">
              <a:rPr lang="en-US" smtClean="0"/>
              <a:t>6/19/2021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F256C1-0EEF-4927-9215-3D34DFB81B2C}" type="slidenum">
              <a:rPr lang="en-US" smtClean="0"/>
              <a:t>‹#›</a:t>
            </a:fld>
            <a:endParaRPr lang="en-US"/>
          </a:p>
        </p:txBody>
      </p:sp>
    </p:spTree>
    <p:extLst>
      <p:ext uri="{BB962C8B-B14F-4D97-AF65-F5344CB8AC3E}">
        <p14:creationId xmlns:p14="http://schemas.microsoft.com/office/powerpoint/2010/main" val="3715808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56B076-581F-4810-8DA2-EB5577B92D29}" type="datetimeFigureOut">
              <a:rPr lang="en-US" smtClean="0"/>
              <a:t>6/19/2021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F256C1-0EEF-4927-9215-3D34DFB81B2C}"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60677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56B076-581F-4810-8DA2-EB5577B92D29}" type="datetimeFigureOut">
              <a:rPr lang="en-US" smtClean="0"/>
              <a:t>6/19/2021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F256C1-0EEF-4927-9215-3D34DFB81B2C}" type="slidenum">
              <a:rPr lang="en-US" smtClean="0"/>
              <a:t>‹#›</a:t>
            </a:fld>
            <a:endParaRPr lang="en-US"/>
          </a:p>
        </p:txBody>
      </p:sp>
    </p:spTree>
    <p:extLst>
      <p:ext uri="{BB962C8B-B14F-4D97-AF65-F5344CB8AC3E}">
        <p14:creationId xmlns:p14="http://schemas.microsoft.com/office/powerpoint/2010/main" val="3125204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56B076-581F-4810-8DA2-EB5577B92D29}" type="datetimeFigureOut">
              <a:rPr lang="en-US" smtClean="0"/>
              <a:t>6/19/2021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F256C1-0EEF-4927-9215-3D34DFB81B2C}"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40475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56B076-581F-4810-8DA2-EB5577B92D29}" type="datetimeFigureOut">
              <a:rPr lang="en-US" smtClean="0"/>
              <a:t>6/19/2021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F256C1-0EEF-4927-9215-3D34DFB81B2C}" type="slidenum">
              <a:rPr lang="en-US" smtClean="0"/>
              <a:t>‹#›</a:t>
            </a:fld>
            <a:endParaRPr lang="en-US"/>
          </a:p>
        </p:txBody>
      </p:sp>
    </p:spTree>
    <p:extLst>
      <p:ext uri="{BB962C8B-B14F-4D97-AF65-F5344CB8AC3E}">
        <p14:creationId xmlns:p14="http://schemas.microsoft.com/office/powerpoint/2010/main" val="35060862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56B076-581F-4810-8DA2-EB5577B92D29}" type="datetimeFigureOut">
              <a:rPr lang="en-US" smtClean="0"/>
              <a:t>6/19/2021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F256C1-0EEF-4927-9215-3D34DFB81B2C}" type="slidenum">
              <a:rPr lang="en-US" smtClean="0"/>
              <a:t>‹#›</a:t>
            </a:fld>
            <a:endParaRPr lang="en-US"/>
          </a:p>
        </p:txBody>
      </p:sp>
    </p:spTree>
    <p:extLst>
      <p:ext uri="{BB962C8B-B14F-4D97-AF65-F5344CB8AC3E}">
        <p14:creationId xmlns:p14="http://schemas.microsoft.com/office/powerpoint/2010/main" val="32868613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56B076-581F-4810-8DA2-EB5577B92D29}" type="datetimeFigureOut">
              <a:rPr lang="en-US" smtClean="0"/>
              <a:t>6/19/2021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F256C1-0EEF-4927-9215-3D34DFB81B2C}" type="slidenum">
              <a:rPr lang="en-US" smtClean="0"/>
              <a:t>‹#›</a:t>
            </a:fld>
            <a:endParaRPr lang="en-US"/>
          </a:p>
        </p:txBody>
      </p:sp>
    </p:spTree>
    <p:extLst>
      <p:ext uri="{BB962C8B-B14F-4D97-AF65-F5344CB8AC3E}">
        <p14:creationId xmlns:p14="http://schemas.microsoft.com/office/powerpoint/2010/main" val="3836031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D56B076-581F-4810-8DA2-EB5577B92D29}" type="datetimeFigureOut">
              <a:rPr lang="en-US" smtClean="0"/>
              <a:t>6/19/2021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0F256C1-0EEF-4927-9215-3D34DFB81B2C}" type="slidenum">
              <a:rPr lang="en-US" smtClean="0"/>
              <a:t>‹#›</a:t>
            </a:fld>
            <a:endParaRPr lang="en-US"/>
          </a:p>
        </p:txBody>
      </p:sp>
    </p:spTree>
    <p:extLst>
      <p:ext uri="{BB962C8B-B14F-4D97-AF65-F5344CB8AC3E}">
        <p14:creationId xmlns:p14="http://schemas.microsoft.com/office/powerpoint/2010/main" val="1705230413"/>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AB82A-9CF8-4572-B32D-A8DE9BA2090E}"/>
              </a:ext>
            </a:extLst>
          </p:cNvPr>
          <p:cNvSpPr>
            <a:spLocks noGrp="1"/>
          </p:cNvSpPr>
          <p:nvPr>
            <p:ph type="ctrTitle"/>
          </p:nvPr>
        </p:nvSpPr>
        <p:spPr/>
        <p:txBody>
          <a:bodyPr/>
          <a:lstStyle/>
          <a:p>
            <a:r>
              <a:rPr lang="en-US" dirty="0"/>
              <a:t>Gender and Sexuality</a:t>
            </a:r>
          </a:p>
        </p:txBody>
      </p:sp>
      <p:sp>
        <p:nvSpPr>
          <p:cNvPr id="3" name="Subtitle 2">
            <a:extLst>
              <a:ext uri="{FF2B5EF4-FFF2-40B4-BE49-F238E27FC236}">
                <a16:creationId xmlns:a16="http://schemas.microsoft.com/office/drawing/2014/main" id="{FD6DC474-A6DF-4BC6-8F5B-A8575F1221F2}"/>
              </a:ext>
            </a:extLst>
          </p:cNvPr>
          <p:cNvSpPr>
            <a:spLocks noGrp="1"/>
          </p:cNvSpPr>
          <p:nvPr>
            <p:ph type="subTitle" idx="1"/>
          </p:nvPr>
        </p:nvSpPr>
        <p:spPr/>
        <p:txBody>
          <a:bodyPr/>
          <a:lstStyle/>
          <a:p>
            <a:r>
              <a:rPr lang="en-US" dirty="0"/>
              <a:t>Daniel Harris</a:t>
            </a:r>
          </a:p>
        </p:txBody>
      </p:sp>
    </p:spTree>
    <p:extLst>
      <p:ext uri="{BB962C8B-B14F-4D97-AF65-F5344CB8AC3E}">
        <p14:creationId xmlns:p14="http://schemas.microsoft.com/office/powerpoint/2010/main" val="3380073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BD0D8-D7D6-4813-B5E9-F4C81081E0E6}"/>
              </a:ext>
            </a:extLst>
          </p:cNvPr>
          <p:cNvSpPr>
            <a:spLocks noGrp="1"/>
          </p:cNvSpPr>
          <p:nvPr>
            <p:ph type="title"/>
          </p:nvPr>
        </p:nvSpPr>
        <p:spPr/>
        <p:txBody>
          <a:bodyPr/>
          <a:lstStyle/>
          <a:p>
            <a:r>
              <a:rPr lang="en-US" dirty="0"/>
              <a:t>Gender and Sexuality </a:t>
            </a:r>
          </a:p>
        </p:txBody>
      </p:sp>
      <p:sp>
        <p:nvSpPr>
          <p:cNvPr id="3" name="Content Placeholder 2">
            <a:extLst>
              <a:ext uri="{FF2B5EF4-FFF2-40B4-BE49-F238E27FC236}">
                <a16:creationId xmlns:a16="http://schemas.microsoft.com/office/drawing/2014/main" id="{067196D6-39B8-423D-98E3-A49D21393B29}"/>
              </a:ext>
            </a:extLst>
          </p:cNvPr>
          <p:cNvSpPr>
            <a:spLocks noGrp="1"/>
          </p:cNvSpPr>
          <p:nvPr>
            <p:ph idx="1"/>
          </p:nvPr>
        </p:nvSpPr>
        <p:spPr/>
        <p:txBody>
          <a:bodyPr>
            <a:normAutofit lnSpcReduction="10000"/>
          </a:bodyPr>
          <a:lstStyle/>
          <a:p>
            <a:pPr marL="0" indent="0">
              <a:buNone/>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Gender and sexuality have had many changes over the years in America. In this power point presentation, we will discuss how society has affected gender roles and sexuality. We will also discuss how these changes affect our everyday life, personal beliefs, and social roles. </a:t>
            </a:r>
          </a:p>
          <a:p>
            <a:pPr marL="0" indent="0">
              <a:buNone/>
            </a:pPr>
            <a:endParaRPr lang="en-US" dirty="0"/>
          </a:p>
        </p:txBody>
      </p:sp>
    </p:spTree>
    <p:extLst>
      <p:ext uri="{BB962C8B-B14F-4D97-AF65-F5344CB8AC3E}">
        <p14:creationId xmlns:p14="http://schemas.microsoft.com/office/powerpoint/2010/main" val="1741826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6B541-A9BB-4447-8E48-1BC5A2EB2DE4}"/>
              </a:ext>
            </a:extLst>
          </p:cNvPr>
          <p:cNvSpPr>
            <a:spLocks noGrp="1"/>
          </p:cNvSpPr>
          <p:nvPr>
            <p:ph type="title"/>
          </p:nvPr>
        </p:nvSpPr>
        <p:spPr/>
        <p:txBody>
          <a:bodyPr/>
          <a:lstStyle/>
          <a:p>
            <a:r>
              <a:rPr lang="en-US" dirty="0"/>
              <a:t>What is Gender?</a:t>
            </a:r>
          </a:p>
        </p:txBody>
      </p:sp>
      <p:sp>
        <p:nvSpPr>
          <p:cNvPr id="3" name="Content Placeholder 2">
            <a:extLst>
              <a:ext uri="{FF2B5EF4-FFF2-40B4-BE49-F238E27FC236}">
                <a16:creationId xmlns:a16="http://schemas.microsoft.com/office/drawing/2014/main" id="{3ED5AFD2-D1EA-4B8D-98D3-8A04FF3ECED4}"/>
              </a:ext>
            </a:extLst>
          </p:cNvPr>
          <p:cNvSpPr>
            <a:spLocks noGrp="1"/>
          </p:cNvSpPr>
          <p:nvPr>
            <p:ph idx="1"/>
          </p:nvPr>
        </p:nvSpPr>
        <p:spPr/>
        <p:txBody>
          <a:bodyPr/>
          <a:lstStyle/>
          <a:p>
            <a:pPr>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Gender refers to characteristics associated with being male or female. </a:t>
            </a:r>
          </a:p>
          <a:p>
            <a:pPr>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These characteristics are determined by cultural, social, and psychological behaviors.</a:t>
            </a:r>
          </a:p>
          <a:p>
            <a:pPr marL="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Sex not gender: Sex is the biological aspect or being male, female, or intersex. </a:t>
            </a:r>
          </a:p>
          <a:p>
            <a:pPr marL="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Sex is often determined at birth by what sexual organs, someone is born with. </a:t>
            </a:r>
          </a:p>
          <a:p>
            <a:endParaRPr lang="en-US" dirty="0"/>
          </a:p>
        </p:txBody>
      </p:sp>
    </p:spTree>
    <p:extLst>
      <p:ext uri="{BB962C8B-B14F-4D97-AF65-F5344CB8AC3E}">
        <p14:creationId xmlns:p14="http://schemas.microsoft.com/office/powerpoint/2010/main" val="2379409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423A2-F086-4961-99F3-3C1C75B25DA6}"/>
              </a:ext>
            </a:extLst>
          </p:cNvPr>
          <p:cNvSpPr>
            <a:spLocks noGrp="1"/>
          </p:cNvSpPr>
          <p:nvPr>
            <p:ph type="title"/>
          </p:nvPr>
        </p:nvSpPr>
        <p:spPr/>
        <p:txBody>
          <a:bodyPr/>
          <a:lstStyle/>
          <a:p>
            <a:r>
              <a:rPr lang="en-US" dirty="0"/>
              <a:t>What are gender roles?</a:t>
            </a:r>
          </a:p>
        </p:txBody>
      </p:sp>
      <p:sp>
        <p:nvSpPr>
          <p:cNvPr id="3" name="Content Placeholder 2">
            <a:extLst>
              <a:ext uri="{FF2B5EF4-FFF2-40B4-BE49-F238E27FC236}">
                <a16:creationId xmlns:a16="http://schemas.microsoft.com/office/drawing/2014/main" id="{05BA3D06-D656-4251-B40B-C2C71C7B05AE}"/>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Gender roles are a “set of social expectations regarding behavior attitudes based on a person’s sex.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pg</a:t>
            </a:r>
            <a:r>
              <a:rPr lang="en-US" sz="1800" dirty="0">
                <a:effectLst/>
                <a:latin typeface="Calibri" panose="020F0502020204030204" pitchFamily="34" charset="0"/>
                <a:ea typeface="Calibri" panose="020F0502020204030204" pitchFamily="34" charset="0"/>
                <a:cs typeface="Times New Roman" panose="02020603050405020304" pitchFamily="18" charset="0"/>
              </a:rPr>
              <a:t> 271 learning gender: socialization and gender roles.)</a:t>
            </a:r>
          </a:p>
          <a:p>
            <a:pPr marL="0" marR="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Gender roles are not isolated positions; they may change with society or personal need.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Some examples of how we express our gender roles are through our appearance, behaviors, activities, and emotions. </a:t>
            </a:r>
          </a:p>
          <a:p>
            <a:endParaRPr lang="en-US" dirty="0"/>
          </a:p>
        </p:txBody>
      </p:sp>
    </p:spTree>
    <p:extLst>
      <p:ext uri="{BB962C8B-B14F-4D97-AF65-F5344CB8AC3E}">
        <p14:creationId xmlns:p14="http://schemas.microsoft.com/office/powerpoint/2010/main" val="917042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64517-D6C9-495E-8DDE-6FB368769AEF}"/>
              </a:ext>
            </a:extLst>
          </p:cNvPr>
          <p:cNvSpPr>
            <a:spLocks noGrp="1"/>
          </p:cNvSpPr>
          <p:nvPr>
            <p:ph type="title"/>
          </p:nvPr>
        </p:nvSpPr>
        <p:spPr/>
        <p:txBody>
          <a:bodyPr/>
          <a:lstStyle/>
          <a:p>
            <a:r>
              <a:rPr lang="en-US" dirty="0"/>
              <a:t>Gender roles are taught!</a:t>
            </a:r>
          </a:p>
        </p:txBody>
      </p:sp>
      <p:sp>
        <p:nvSpPr>
          <p:cNvPr id="3" name="Content Placeholder 2">
            <a:extLst>
              <a:ext uri="{FF2B5EF4-FFF2-40B4-BE49-F238E27FC236}">
                <a16:creationId xmlns:a16="http://schemas.microsoft.com/office/drawing/2014/main" id="{A3F59E96-12AB-4A3D-A941-45EAF5B48542}"/>
              </a:ext>
            </a:extLst>
          </p:cNvPr>
          <p:cNvSpPr>
            <a:spLocks noGrp="1"/>
          </p:cNvSpPr>
          <p:nvPr>
            <p:ph idx="1"/>
          </p:nvPr>
        </p:nvSpPr>
        <p:spPr>
          <a:xfrm>
            <a:off x="677334" y="1791620"/>
            <a:ext cx="8596668" cy="4087811"/>
          </a:xfrm>
        </p:spPr>
        <p:txBody>
          <a:bodyPr>
            <a:normAutofit lnSpcReduction="10000"/>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During the socialization process individuals will learn what society deems unacceptable or acceptable behaviors.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Teaching gender roles begins almost “immediately after birth.”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Infant girls are treated more tenderly and gently than infant boys.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As children continue to grow, boys encouraged to “man up” and are encouraged to control their emotions.</a:t>
            </a:r>
          </a:p>
          <a:p>
            <a:pPr marL="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Young girls are taught “to engage in expressive emotion-oriented behaviors”</a:t>
            </a:r>
          </a:p>
          <a:p>
            <a:endParaRPr lang="en-US" dirty="0"/>
          </a:p>
        </p:txBody>
      </p:sp>
    </p:spTree>
    <p:extLst>
      <p:ext uri="{BB962C8B-B14F-4D97-AF65-F5344CB8AC3E}">
        <p14:creationId xmlns:p14="http://schemas.microsoft.com/office/powerpoint/2010/main" val="1453141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6E7C-B603-4AF4-8E3E-025B05F80B26}"/>
              </a:ext>
            </a:extLst>
          </p:cNvPr>
          <p:cNvSpPr>
            <a:spLocks noGrp="1"/>
          </p:cNvSpPr>
          <p:nvPr>
            <p:ph type="title"/>
          </p:nvPr>
        </p:nvSpPr>
        <p:spPr/>
        <p:txBody>
          <a:bodyPr>
            <a:normAutofit/>
          </a:bodyPr>
          <a:lstStyle/>
          <a:p>
            <a:r>
              <a:rPr lang="en-US" sz="3600" dirty="0">
                <a:effectLst/>
                <a:latin typeface="Calibri" panose="020F0502020204030204" pitchFamily="34" charset="0"/>
                <a:ea typeface="Calibri" panose="020F0502020204030204" pitchFamily="34" charset="0"/>
                <a:cs typeface="Times New Roman" panose="02020603050405020304" pitchFamily="18" charset="0"/>
              </a:rPr>
              <a:t>Cultures Role as a </a:t>
            </a:r>
            <a:r>
              <a:rPr lang="en-US" dirty="0">
                <a:latin typeface="Calibri" panose="020F0502020204030204" pitchFamily="34" charset="0"/>
                <a:ea typeface="Calibri" panose="020F0502020204030204" pitchFamily="34" charset="0"/>
                <a:cs typeface="Times New Roman" panose="02020603050405020304" pitchFamily="18" charset="0"/>
              </a:rPr>
              <a:t>G</a:t>
            </a:r>
            <a:r>
              <a:rPr lang="en-US" sz="3600" dirty="0">
                <a:effectLst/>
                <a:latin typeface="Calibri" panose="020F0502020204030204" pitchFamily="34" charset="0"/>
                <a:ea typeface="Calibri" panose="020F0502020204030204" pitchFamily="34" charset="0"/>
                <a:cs typeface="Times New Roman" panose="02020603050405020304" pitchFamily="18" charset="0"/>
              </a:rPr>
              <a:t>ender Determinant</a:t>
            </a:r>
            <a:br>
              <a:rPr lang="en-US" sz="36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1C9A45B-5FB1-4546-A6B3-45552675B846}"/>
              </a:ext>
            </a:extLst>
          </p:cNvPr>
          <p:cNvSpPr>
            <a:spLocks noGrp="1"/>
          </p:cNvSpPr>
          <p:nvPr>
            <p:ph idx="1"/>
          </p:nvPr>
        </p:nvSpPr>
        <p:spPr/>
        <p:txBody>
          <a:bodyPr>
            <a:normAutofit fontScale="92500" lnSpcReduction="20000"/>
          </a:bodyPr>
          <a:lstStyle/>
          <a:p>
            <a:pPr>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Culture  gender expectations are enforced by family, work, school. </a:t>
            </a:r>
          </a:p>
          <a:p>
            <a:pPr marL="0" indent="0">
              <a:lnSpc>
                <a:spcPct val="107000"/>
              </a:lnSpc>
              <a:spcBef>
                <a:spcPts val="0"/>
              </a:spcBef>
              <a:spcAft>
                <a:spcPts val="800"/>
              </a:spcAft>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Often punishments or negative sanctions are used to help conform  those who violate gender expectations.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United States men are often encouraged to be tough, strong, dominant, and aggressive.  If you do not participate in these culture constructs you may be considered weak by peers. </a:t>
            </a:r>
          </a:p>
          <a:p>
            <a:pPr marL="0" marR="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Women in the Untied States are traditionally encouraged to be passive, emotional, and intuitive. When women do not conform to these cultural construct’s they may be considered masculine. </a:t>
            </a:r>
          </a:p>
          <a:p>
            <a:endParaRPr lang="en-US" dirty="0"/>
          </a:p>
        </p:txBody>
      </p:sp>
    </p:spTree>
    <p:extLst>
      <p:ext uri="{BB962C8B-B14F-4D97-AF65-F5344CB8AC3E}">
        <p14:creationId xmlns:p14="http://schemas.microsoft.com/office/powerpoint/2010/main" val="3452419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90C75-2B06-4F06-8244-EAB0633FEE8E}"/>
              </a:ext>
            </a:extLst>
          </p:cNvPr>
          <p:cNvSpPr>
            <a:spLocks noGrp="1"/>
          </p:cNvSpPr>
          <p:nvPr>
            <p:ph type="title"/>
          </p:nvPr>
        </p:nvSpPr>
        <p:spPr/>
        <p:txBody>
          <a:bodyPr>
            <a:normAutofit fontScale="90000"/>
          </a:bodyPr>
          <a:lstStyle/>
          <a:p>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4400" dirty="0">
                <a:effectLst/>
                <a:latin typeface="Calibri" panose="020F0502020204030204" pitchFamily="34" charset="0"/>
                <a:ea typeface="Calibri" panose="020F0502020204030204" pitchFamily="34" charset="0"/>
                <a:cs typeface="Times New Roman" panose="02020603050405020304" pitchFamily="18" charset="0"/>
              </a:rPr>
              <a:t>Not </a:t>
            </a:r>
            <a:r>
              <a:rPr lang="en-US" sz="4400" dirty="0">
                <a:latin typeface="Calibri" panose="020F0502020204030204" pitchFamily="34" charset="0"/>
                <a:ea typeface="Calibri" panose="020F0502020204030204" pitchFamily="34" charset="0"/>
                <a:cs typeface="Times New Roman" panose="02020603050405020304" pitchFamily="18" charset="0"/>
              </a:rPr>
              <a:t>A</a:t>
            </a:r>
            <a:r>
              <a:rPr lang="en-US" sz="4400" dirty="0">
                <a:effectLst/>
                <a:latin typeface="Calibri" panose="020F0502020204030204" pitchFamily="34" charset="0"/>
                <a:ea typeface="Calibri" panose="020F0502020204030204" pitchFamily="34" charset="0"/>
                <a:cs typeface="Times New Roman" panose="02020603050405020304" pitchFamily="18" charset="0"/>
              </a:rPr>
              <a:t>ll Cultures are the Same </a:t>
            </a:r>
            <a:br>
              <a:rPr lang="en-US" sz="4400" dirty="0">
                <a:effectLst/>
                <a:latin typeface="Calibri" panose="020F0502020204030204" pitchFamily="34" charset="0"/>
                <a:ea typeface="Calibri" panose="020F0502020204030204" pitchFamily="34" charset="0"/>
                <a:cs typeface="Times New Roman" panose="02020603050405020304" pitchFamily="18" charset="0"/>
              </a:rPr>
            </a:br>
            <a:endParaRPr lang="en-US" sz="4400" dirty="0"/>
          </a:p>
        </p:txBody>
      </p:sp>
      <p:sp>
        <p:nvSpPr>
          <p:cNvPr id="3" name="Content Placeholder 2">
            <a:extLst>
              <a:ext uri="{FF2B5EF4-FFF2-40B4-BE49-F238E27FC236}">
                <a16:creationId xmlns:a16="http://schemas.microsoft.com/office/drawing/2014/main" id="{419A8866-D414-43D7-B89C-142B310FB582}"/>
              </a:ext>
            </a:extLst>
          </p:cNvPr>
          <p:cNvSpPr>
            <a:spLocks noGrp="1"/>
          </p:cNvSpPr>
          <p:nvPr>
            <p:ph idx="1"/>
          </p:nvPr>
        </p:nvSpPr>
        <p:spPr/>
        <p:txBody>
          <a:bodyPr>
            <a:normAutofit/>
          </a:bodyPr>
          <a:lstStyle/>
          <a:p>
            <a:r>
              <a:rPr lang="en-US" dirty="0"/>
              <a:t>Gender roles of power can change or be reversed. </a:t>
            </a:r>
          </a:p>
          <a:p>
            <a:endParaRPr lang="en-US" dirty="0"/>
          </a:p>
          <a:p>
            <a:r>
              <a:rPr lang="en-US" dirty="0"/>
              <a:t>In the United states; traditionally, men have been the sex to have control over social settings and economy.  </a:t>
            </a:r>
          </a:p>
          <a:p>
            <a:endParaRPr lang="en-US" dirty="0"/>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Gender roles For Women from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Tchambuli</a:t>
            </a:r>
            <a:r>
              <a:rPr lang="en-US" sz="1800" dirty="0">
                <a:effectLst/>
                <a:latin typeface="Calibri" panose="020F0502020204030204" pitchFamily="34" charset="0"/>
                <a:ea typeface="Calibri" panose="020F0502020204030204" pitchFamily="34" charset="0"/>
                <a:cs typeface="Times New Roman" panose="02020603050405020304" pitchFamily="18" charset="0"/>
              </a:rPr>
              <a:t> often consist of manufacturing, fishing, and initiating sexual relations.</a:t>
            </a:r>
          </a:p>
          <a:p>
            <a:pPr marL="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Men from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Tchambuli</a:t>
            </a:r>
            <a:r>
              <a:rPr lang="en-US" sz="1800" dirty="0">
                <a:effectLst/>
                <a:latin typeface="Calibri" panose="020F0502020204030204" pitchFamily="34" charset="0"/>
                <a:ea typeface="Calibri" panose="020F0502020204030204" pitchFamily="34" charset="0"/>
                <a:cs typeface="Times New Roman" panose="02020603050405020304" pitchFamily="18" charset="0"/>
              </a:rPr>
              <a:t>  “often adorning themselves with flowers and jewelry” , they are also flirtatious and  are often more concerned with their appearance. </a:t>
            </a:r>
          </a:p>
          <a:p>
            <a:endParaRPr lang="en-US" dirty="0"/>
          </a:p>
        </p:txBody>
      </p:sp>
    </p:spTree>
    <p:extLst>
      <p:ext uri="{BB962C8B-B14F-4D97-AF65-F5344CB8AC3E}">
        <p14:creationId xmlns:p14="http://schemas.microsoft.com/office/powerpoint/2010/main" val="3648705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DB0AC-551A-4FCD-A1E8-0A0A0A3E71DE}"/>
              </a:ext>
            </a:extLst>
          </p:cNvPr>
          <p:cNvSpPr>
            <a:spLocks noGrp="1"/>
          </p:cNvSpPr>
          <p:nvPr>
            <p:ph type="title"/>
          </p:nvPr>
        </p:nvSpPr>
        <p:spPr/>
        <p:txBody>
          <a:bodyPr>
            <a:noAutofit/>
          </a:bodyPr>
          <a:lstStyle/>
          <a:p>
            <a:r>
              <a:rPr lang="en-US" sz="4800" dirty="0">
                <a:effectLst/>
                <a:latin typeface="Calibri" panose="020F0502020204030204" pitchFamily="34" charset="0"/>
                <a:ea typeface="Calibri" panose="020F0502020204030204" pitchFamily="34" charset="0"/>
                <a:cs typeface="Times New Roman" panose="02020603050405020304" pitchFamily="18" charset="0"/>
              </a:rPr>
              <a:t>What is Sexuality?</a:t>
            </a:r>
            <a:br>
              <a:rPr lang="en-US" sz="4800" dirty="0">
                <a:effectLst/>
                <a:latin typeface="Calibri" panose="020F0502020204030204" pitchFamily="34" charset="0"/>
                <a:ea typeface="Calibri" panose="020F0502020204030204" pitchFamily="34" charset="0"/>
                <a:cs typeface="Times New Roman" panose="02020603050405020304" pitchFamily="18" charset="0"/>
              </a:rPr>
            </a:br>
            <a:endParaRPr lang="en-US" sz="4800" dirty="0"/>
          </a:p>
        </p:txBody>
      </p:sp>
      <p:sp>
        <p:nvSpPr>
          <p:cNvPr id="3" name="Content Placeholder 2">
            <a:extLst>
              <a:ext uri="{FF2B5EF4-FFF2-40B4-BE49-F238E27FC236}">
                <a16:creationId xmlns:a16="http://schemas.microsoft.com/office/drawing/2014/main" id="{AA2DC654-1B6A-4FB5-8784-99A4A6FFD238}"/>
              </a:ext>
            </a:extLst>
          </p:cNvPr>
          <p:cNvSpPr>
            <a:spLocks noGrp="1"/>
          </p:cNvSpPr>
          <p:nvPr>
            <p:ph idx="1"/>
          </p:nvPr>
        </p:nvSpPr>
        <p:spPr/>
        <p:txBody>
          <a:bodyPr/>
          <a:lstStyle/>
          <a:p>
            <a:pPr marL="0" marR="0">
              <a:lnSpc>
                <a:spcPct val="107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Sexuality “refers to a person’s sexual desires, behaviors, and identity.” (Sexuality, pg284) </a:t>
            </a:r>
          </a:p>
          <a:p>
            <a:pPr marL="0" marR="0">
              <a:lnSpc>
                <a:spcPct val="107000"/>
              </a:lnSpc>
              <a:spcBef>
                <a:spcPts val="0"/>
              </a:spcBef>
              <a:spcAft>
                <a:spcPts val="800"/>
              </a:spcAft>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Sexual identity is the sense of an individual’s attraction to others. </a:t>
            </a:r>
          </a:p>
          <a:p>
            <a:pPr marL="0" marR="0">
              <a:lnSpc>
                <a:spcPct val="107000"/>
              </a:lnSpc>
              <a:spcBef>
                <a:spcPts val="0"/>
              </a:spcBef>
              <a:spcAft>
                <a:spcPts val="800"/>
              </a:spcAft>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Sexual desires refer to an individual’s interest in sexual activities, objects, and</a:t>
            </a:r>
          </a:p>
          <a:p>
            <a:pPr marL="0" marR="0" indent="0">
              <a:lnSpc>
                <a:spcPct val="107000"/>
              </a:lnSpc>
              <a:spcBef>
                <a:spcPts val="0"/>
              </a:spcBef>
              <a:spcAft>
                <a:spcPts val="800"/>
              </a:spcAft>
              <a:buNone/>
            </a:pPr>
            <a:r>
              <a:rPr lang="en-US" dirty="0">
                <a:effectLst/>
                <a:latin typeface="Calibri" panose="020F0502020204030204" pitchFamily="34" charset="0"/>
                <a:ea typeface="Calibri" panose="020F0502020204030204" pitchFamily="34" charset="0"/>
                <a:cs typeface="Times New Roman" panose="02020603050405020304" pitchFamily="18" charset="0"/>
              </a:rPr>
              <a:t> attraction. </a:t>
            </a:r>
          </a:p>
          <a:p>
            <a:pPr marL="0" marR="0" indent="0">
              <a:lnSpc>
                <a:spcPct val="107000"/>
              </a:lnSpc>
              <a:spcBef>
                <a:spcPts val="0"/>
              </a:spcBef>
              <a:spcAft>
                <a:spcPts val="800"/>
              </a:spcAft>
              <a:buNone/>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Sexual behaviors are how humans express sexuality through activities either solely or with others.  </a:t>
            </a:r>
          </a:p>
          <a:p>
            <a:endParaRPr lang="en-US" dirty="0"/>
          </a:p>
        </p:txBody>
      </p:sp>
    </p:spTree>
    <p:extLst>
      <p:ext uri="{BB962C8B-B14F-4D97-AF65-F5344CB8AC3E}">
        <p14:creationId xmlns:p14="http://schemas.microsoft.com/office/powerpoint/2010/main" val="2809276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22334-756B-43EC-A8CA-CADCEB069AF6}"/>
              </a:ext>
            </a:extLst>
          </p:cNvPr>
          <p:cNvSpPr>
            <a:spLocks noGrp="1"/>
          </p:cNvSpPr>
          <p:nvPr>
            <p:ph type="title"/>
          </p:nvPr>
        </p:nvSpPr>
        <p:spPr/>
        <p:txBody>
          <a:bodyPr>
            <a:noAutofit/>
          </a:bodyPr>
          <a:lstStyle/>
          <a:p>
            <a:r>
              <a:rPr lang="en-US" sz="4800" dirty="0">
                <a:effectLst/>
                <a:latin typeface="Calibri" panose="020F0502020204030204" pitchFamily="34" charset="0"/>
                <a:ea typeface="Calibri" panose="020F0502020204030204" pitchFamily="34" charset="0"/>
                <a:cs typeface="Times New Roman" panose="02020603050405020304" pitchFamily="18" charset="0"/>
              </a:rPr>
              <a:t>Sex and Cultural </a:t>
            </a:r>
            <a:r>
              <a:rPr lang="en-US" sz="4800" dirty="0">
                <a:latin typeface="Calibri" panose="020F0502020204030204" pitchFamily="34" charset="0"/>
                <a:ea typeface="Calibri" panose="020F0502020204030204" pitchFamily="34" charset="0"/>
                <a:cs typeface="Times New Roman" panose="02020603050405020304" pitchFamily="18" charset="0"/>
              </a:rPr>
              <a:t>N</a:t>
            </a:r>
            <a:r>
              <a:rPr lang="en-US" sz="4800" dirty="0">
                <a:effectLst/>
                <a:latin typeface="Calibri" panose="020F0502020204030204" pitchFamily="34" charset="0"/>
                <a:ea typeface="Calibri" panose="020F0502020204030204" pitchFamily="34" charset="0"/>
                <a:cs typeface="Times New Roman" panose="02020603050405020304" pitchFamily="18" charset="0"/>
              </a:rPr>
              <a:t>orms</a:t>
            </a:r>
            <a:br>
              <a:rPr lang="en-US" sz="4800" dirty="0">
                <a:effectLst/>
                <a:latin typeface="Calibri" panose="020F0502020204030204" pitchFamily="34" charset="0"/>
                <a:ea typeface="Calibri" panose="020F0502020204030204" pitchFamily="34" charset="0"/>
                <a:cs typeface="Times New Roman" panose="02020603050405020304" pitchFamily="18" charset="0"/>
              </a:rPr>
            </a:br>
            <a:endParaRPr lang="en-US" sz="4800" dirty="0"/>
          </a:p>
        </p:txBody>
      </p:sp>
      <p:sp>
        <p:nvSpPr>
          <p:cNvPr id="3" name="Content Placeholder 2">
            <a:extLst>
              <a:ext uri="{FF2B5EF4-FFF2-40B4-BE49-F238E27FC236}">
                <a16:creationId xmlns:a16="http://schemas.microsoft.com/office/drawing/2014/main" id="{29B22534-93E4-4CEB-A0CF-FEB5ED7494BF}"/>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Sexual revolution was brough on in the mid twentieth century in U.S,  with public discussions of sexuality and in the 1960 the introduction of the Pill ( oral contraceptive) gave women the freedom and control over when they had children. </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Culture influences who we are with sexually, and what sexual acts are consider acceptable.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Culture also deems where sexual acts are performed.</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Not all cultures share the same norms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Kissing in the U.S is a cultural norm but other parts of the world such as Bolivia or Thonga kissing is thought to be repulsive </a:t>
            </a:r>
          </a:p>
          <a:p>
            <a:endParaRPr lang="en-US" dirty="0"/>
          </a:p>
        </p:txBody>
      </p:sp>
    </p:spTree>
    <p:extLst>
      <p:ext uri="{BB962C8B-B14F-4D97-AF65-F5344CB8AC3E}">
        <p14:creationId xmlns:p14="http://schemas.microsoft.com/office/powerpoint/2010/main" val="3548372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61932-CD11-4A5F-B951-3592D8806209}"/>
              </a:ext>
            </a:extLst>
          </p:cNvPr>
          <p:cNvSpPr>
            <a:spLocks noGrp="1"/>
          </p:cNvSpPr>
          <p:nvPr>
            <p:ph type="title"/>
          </p:nvPr>
        </p:nvSpPr>
        <p:spPr/>
        <p:txBody>
          <a:bodyPr/>
          <a:lstStyle/>
          <a:p>
            <a:r>
              <a:rPr lang="en-US" dirty="0"/>
              <a:t>Sexual Convergence in the U.S</a:t>
            </a:r>
          </a:p>
        </p:txBody>
      </p:sp>
      <p:sp>
        <p:nvSpPr>
          <p:cNvPr id="3" name="Content Placeholder 2">
            <a:extLst>
              <a:ext uri="{FF2B5EF4-FFF2-40B4-BE49-F238E27FC236}">
                <a16:creationId xmlns:a16="http://schemas.microsoft.com/office/drawing/2014/main" id="{F87FABC9-74E4-4F66-9AFA-47B36ED20290}"/>
              </a:ext>
            </a:extLst>
          </p:cNvPr>
          <p:cNvSpPr>
            <a:spLocks noGrp="1"/>
          </p:cNvSpPr>
          <p:nvPr>
            <p:ph idx="1"/>
          </p:nvPr>
        </p:nvSpPr>
        <p:spPr/>
        <p:txBody>
          <a:bodyPr/>
          <a:lstStyle/>
          <a:p>
            <a:r>
              <a:rPr lang="en-US" dirty="0"/>
              <a:t>In 1960’s and 1970’s girls became more sexually active at an earlier age with the introduction of </a:t>
            </a:r>
            <a:r>
              <a:rPr lang="en-US" sz="1800" dirty="0">
                <a:effectLst/>
                <a:latin typeface="Calibri" panose="020F0502020204030204" pitchFamily="34" charset="0"/>
                <a:ea typeface="Calibri" panose="020F0502020204030204" pitchFamily="34" charset="0"/>
                <a:cs typeface="Times New Roman" panose="02020603050405020304" pitchFamily="18" charset="0"/>
              </a:rPr>
              <a:t>oral contraceptive.</a:t>
            </a:r>
          </a:p>
          <a:p>
            <a:r>
              <a:rPr lang="en-US" dirty="0">
                <a:latin typeface="Calibri" panose="020F0502020204030204" pitchFamily="34" charset="0"/>
                <a:cs typeface="Times New Roman" panose="02020603050405020304" pitchFamily="18" charset="0"/>
              </a:rPr>
              <a:t>In the 1990’s boys began delaying the age of their first sexual interaction , thus behaving  more like females.</a:t>
            </a:r>
          </a:p>
          <a:p>
            <a:r>
              <a:rPr lang="en-US" dirty="0">
                <a:latin typeface="Calibri" panose="020F0502020204030204" pitchFamily="34" charset="0"/>
                <a:cs typeface="Times New Roman" panose="02020603050405020304" pitchFamily="18" charset="0"/>
              </a:rPr>
              <a:t>As gender norms changed female sexual activity became more acceptable. Men became more likely to have sexual acts within a relation rather than an encounter with random girls. </a:t>
            </a:r>
          </a:p>
          <a:p>
            <a:r>
              <a:rPr lang="en-US" dirty="0">
                <a:latin typeface="Calibri" panose="020F0502020204030204" pitchFamily="34" charset="0"/>
                <a:cs typeface="Times New Roman" panose="02020603050405020304" pitchFamily="18" charset="0"/>
              </a:rPr>
              <a:t>Consequently; sex within a relationship has contributed to a decline in teen pregnancies, abortions, and sexually transmitted diseases. </a:t>
            </a:r>
          </a:p>
          <a:p>
            <a:endParaRPr lang="en-US" dirty="0"/>
          </a:p>
        </p:txBody>
      </p:sp>
    </p:spTree>
    <p:extLst>
      <p:ext uri="{BB962C8B-B14F-4D97-AF65-F5344CB8AC3E}">
        <p14:creationId xmlns:p14="http://schemas.microsoft.com/office/powerpoint/2010/main" val="741050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C08D1-5E1E-4E9F-829D-02401066C945}"/>
              </a:ext>
            </a:extLst>
          </p:cNvPr>
          <p:cNvSpPr>
            <a:spLocks noGrp="1"/>
          </p:cNvSpPr>
          <p:nvPr>
            <p:ph type="title"/>
          </p:nvPr>
        </p:nvSpPr>
        <p:spPr/>
        <p:txBody>
          <a:bodyPr>
            <a:noAutofit/>
          </a:bodyPr>
          <a:lstStyle/>
          <a:p>
            <a:r>
              <a:rPr lang="en-US" sz="6600" dirty="0">
                <a:effectLst/>
                <a:latin typeface="Calibri" panose="020F0502020204030204" pitchFamily="34" charset="0"/>
                <a:ea typeface="Calibri" panose="020F0502020204030204" pitchFamily="34" charset="0"/>
                <a:cs typeface="Times New Roman" panose="02020603050405020304" pitchFamily="18" charset="0"/>
              </a:rPr>
              <a:t>Conclusion </a:t>
            </a:r>
            <a:br>
              <a:rPr lang="en-US" sz="6600" dirty="0">
                <a:effectLst/>
                <a:latin typeface="Calibri" panose="020F0502020204030204" pitchFamily="34" charset="0"/>
                <a:ea typeface="Calibri" panose="020F0502020204030204" pitchFamily="34" charset="0"/>
                <a:cs typeface="Times New Roman" panose="02020603050405020304" pitchFamily="18" charset="0"/>
              </a:rPr>
            </a:br>
            <a:endParaRPr lang="en-US" sz="6600" dirty="0"/>
          </a:p>
        </p:txBody>
      </p:sp>
      <p:sp>
        <p:nvSpPr>
          <p:cNvPr id="3" name="Content Placeholder 2">
            <a:extLst>
              <a:ext uri="{FF2B5EF4-FFF2-40B4-BE49-F238E27FC236}">
                <a16:creationId xmlns:a16="http://schemas.microsoft.com/office/drawing/2014/main" id="{1AD52A87-E2C0-4575-9FFC-9823D1A266F9}"/>
              </a:ext>
            </a:extLst>
          </p:cNvPr>
          <p:cNvSpPr>
            <a:spLocks noGrp="1"/>
          </p:cNvSpPr>
          <p:nvPr>
            <p:ph idx="1"/>
          </p:nvPr>
        </p:nvSpPr>
        <p:spPr/>
        <p:txBody>
          <a:bodyPr/>
          <a:lstStyle/>
          <a:p>
            <a:pPr marL="0" indent="0">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Gender and sexuality will continue changing with society’s needs. The roles we occupy with our own gender identity and sexuality are heavily influenced by our culture, society, and personal desires.  Sexuality and gender roles will forever be apart our everyday life and affect how we interact socially within our cultural, within our personal beliefs, and behaviors.</a:t>
            </a:r>
          </a:p>
          <a:p>
            <a:pPr marL="0" indent="0">
              <a:buNone/>
            </a:pPr>
            <a:endParaRPr lang="en-US" dirty="0"/>
          </a:p>
        </p:txBody>
      </p:sp>
    </p:spTree>
    <p:extLst>
      <p:ext uri="{BB962C8B-B14F-4D97-AF65-F5344CB8AC3E}">
        <p14:creationId xmlns:p14="http://schemas.microsoft.com/office/powerpoint/2010/main" val="1725405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2E903-0164-45A3-830B-F0D1B9A56A62}"/>
              </a:ext>
            </a:extLst>
          </p:cNvPr>
          <p:cNvSpPr>
            <a:spLocks noGrp="1"/>
          </p:cNvSpPr>
          <p:nvPr>
            <p:ph type="title"/>
          </p:nvPr>
        </p:nvSpPr>
        <p:spPr/>
        <p:txBody>
          <a:bodyPr/>
          <a:lstStyle/>
          <a:p>
            <a:pPr algn="ctr"/>
            <a:r>
              <a:rPr lang="en-US" dirty="0"/>
              <a:t>References </a:t>
            </a:r>
          </a:p>
        </p:txBody>
      </p:sp>
      <p:sp>
        <p:nvSpPr>
          <p:cNvPr id="3" name="Content Placeholder 2">
            <a:extLst>
              <a:ext uri="{FF2B5EF4-FFF2-40B4-BE49-F238E27FC236}">
                <a16:creationId xmlns:a16="http://schemas.microsoft.com/office/drawing/2014/main" id="{4FF36465-036E-4DF5-9BBC-F828947FF40C}"/>
              </a:ext>
            </a:extLst>
          </p:cNvPr>
          <p:cNvSpPr>
            <a:spLocks noGrp="1"/>
          </p:cNvSpPr>
          <p:nvPr>
            <p:ph idx="1"/>
          </p:nvPr>
        </p:nvSpPr>
        <p:spPr/>
        <p:txBody>
          <a:bodyPr>
            <a:normAutofit/>
          </a:bodyPr>
          <a:lstStyle/>
          <a:p>
            <a:pPr marL="0" indent="0">
              <a:buNone/>
              <a:tabLst>
                <a:tab pos="457200" algn="l"/>
              </a:tabLst>
            </a:pPr>
            <a:r>
              <a:rPr lang="en-US" sz="2400" dirty="0"/>
              <a:t>Croteau, </a:t>
            </a:r>
            <a:r>
              <a:rPr lang="en-US" sz="2400" dirty="0" err="1"/>
              <a:t>Hoynes</a:t>
            </a:r>
            <a:r>
              <a:rPr lang="en-US" sz="2400" dirty="0"/>
              <a:t> D.R.(2020). Gender and Sexuality  Experience Sociology (pp265-268)McGraw Hill.</a:t>
            </a:r>
          </a:p>
          <a:p>
            <a:pPr marL="0" indent="0">
              <a:buNone/>
              <a:tabLst>
                <a:tab pos="457200" algn="l"/>
              </a:tabLst>
            </a:pPr>
            <a:r>
              <a:rPr lang="en-US" sz="2400" dirty="0"/>
              <a:t>Sharon R. Ullman. (1997). Sex Seen : The Emergence of 	Modern Sexuality in America. University of California 	Press.</a:t>
            </a:r>
          </a:p>
          <a:p>
            <a:pPr marL="0" indent="0">
              <a:buNone/>
              <a:tabLst>
                <a:tab pos="457200" algn="l"/>
              </a:tabLst>
            </a:pPr>
            <a:r>
              <a:rPr lang="en-US" sz="2400" dirty="0"/>
              <a:t> Ruth A. </a:t>
            </a:r>
            <a:r>
              <a:rPr lang="en-US" sz="2400" dirty="0" err="1"/>
              <a:t>Wienclaw</a:t>
            </a:r>
            <a:r>
              <a:rPr lang="en-US" sz="2400" dirty="0"/>
              <a:t>,, Gender Roles. Research Starters: 	Sociology, 2021</a:t>
            </a:r>
          </a:p>
          <a:p>
            <a:pPr marL="0" indent="0">
              <a:buNone/>
            </a:pPr>
            <a:endParaRPr lang="en-US" sz="2400" dirty="0"/>
          </a:p>
          <a:p>
            <a:pPr marL="0" indent="0">
              <a:buNone/>
            </a:pPr>
            <a:endParaRPr lang="en-US" dirty="0"/>
          </a:p>
        </p:txBody>
      </p:sp>
    </p:spTree>
    <p:extLst>
      <p:ext uri="{BB962C8B-B14F-4D97-AF65-F5344CB8AC3E}">
        <p14:creationId xmlns:p14="http://schemas.microsoft.com/office/powerpoint/2010/main" val="163492223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255</TotalTime>
  <Words>920</Words>
  <Application>Microsoft Office PowerPoint</Application>
  <PresentationFormat>Widescreen</PresentationFormat>
  <Paragraphs>80</Paragraphs>
  <Slides>12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Times New Roman</vt:lpstr>
      <vt:lpstr>Trebuchet MS</vt:lpstr>
      <vt:lpstr>Wingdings 3</vt:lpstr>
      <vt:lpstr>Facet</vt:lpstr>
      <vt:lpstr>Gender and Sexuality</vt:lpstr>
      <vt:lpstr>Gender and Sexuality </vt:lpstr>
      <vt:lpstr>What is Gender?</vt:lpstr>
      <vt:lpstr>What are gender roles?</vt:lpstr>
      <vt:lpstr>Gender roles are taught!</vt:lpstr>
      <vt:lpstr>Cultures Role as a Gender Determinant </vt:lpstr>
      <vt:lpstr> Not All Cultures are the Same  </vt:lpstr>
      <vt:lpstr>What is Sexuality? </vt:lpstr>
      <vt:lpstr>Sex and Cultural Norms </vt:lpstr>
      <vt:lpstr>Sexual Convergence in the U.S</vt:lpstr>
      <vt:lpstr>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Gender and Sexuality</dc:title>
  <dc:creator>Danny Harris</dc:creator>
  <cp:lastModifiedBy>Danny Harris</cp:lastModifiedBy>
  <cp:revision>20</cp:revision>
  <dcterms:created xsi:type="dcterms:W3CDTF">2021-05-27T12:00:37Z</dcterms:created>
  <dcterms:modified xsi:type="dcterms:W3CDTF">2021-06-19T14:43:00Z</dcterms:modified>
</cp:coreProperties>
</file>