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827"/>
  </p:normalViewPr>
  <p:slideViewPr>
    <p:cSldViewPr snapToGrid="0" snapToObjects="1">
      <p:cViewPr varScale="1">
        <p:scale>
          <a:sx n="72" d="100"/>
          <a:sy n="72" d="100"/>
        </p:scale>
        <p:origin x="63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12/2/2021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12/2/2021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12/2/2021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12/2/2021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12/2/2021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12/2/2021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12/2/2021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12/2/2021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12/2/2021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12/2/2021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12/2/2021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12/2/2021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12/2/2021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12/2/2021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12/2/2021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12/2/2021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12/2/2021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12/2/2021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4.png"/><Relationship Id="rId5" Type="http://schemas.openxmlformats.org/officeDocument/2006/relationships/hyperlink" Target="https://www.cde.ual.es/en/two-postdoctoral-positions-in-demography-sociology-in-spain/" TargetMode="Externa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4.png"/><Relationship Id="rId5" Type="http://schemas.openxmlformats.org/officeDocument/2006/relationships/hyperlink" Target="http://www.embj.org/embj/family-secrets-classification-and-consequences/" TargetMode="Externa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4.png"/><Relationship Id="rId5" Type="http://schemas.openxmlformats.org/officeDocument/2006/relationships/hyperlink" Target="https://www.opensocietyfoundations.org/voices/poland-pioneering-worlds-first-national-open-textbook-program" TargetMode="Externa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hyperlink" Target="https://creativecommons.org/licenses/by/3.0/" TargetMode="External"/><Relationship Id="rId5" Type="http://schemas.openxmlformats.org/officeDocument/2006/relationships/hyperlink" Target="https://researchleap.com/analysis-b-2-c-social-media-communication-germany/" TargetMode="Externa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courses.lumenlearning.com/boundless-sociology/chapter/gender-and-socialization/" TargetMode="Externa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9.jpeg"/><Relationship Id="rId5" Type="http://schemas.openxmlformats.org/officeDocument/2006/relationships/hyperlink" Target="https://creativecommons.org/licenses/by-nc-nd/3.0/" TargetMode="External"/><Relationship Id="rId4" Type="http://schemas.openxmlformats.org/officeDocument/2006/relationships/hyperlink" Target="https://www.opensocietyfoundations.org/voices/poland-pioneering-worlds-first-national-open-textbook-program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4.png"/><Relationship Id="rId5" Type="http://schemas.openxmlformats.org/officeDocument/2006/relationships/hyperlink" Target="https://pxhere.com/en/photo/1436407" TargetMode="External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4.png"/><Relationship Id="rId5" Type="http://schemas.openxmlformats.org/officeDocument/2006/relationships/hyperlink" Target="https://open.lib.umn.edu/sociology/chapter/17-5-religion-in-the-united-states/" TargetMode="Externa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4.png"/><Relationship Id="rId5" Type="http://schemas.openxmlformats.org/officeDocument/2006/relationships/hyperlink" Target="http://internationalobservation.blogspot.com/2010/02/re-thinking-einstein-e-mc-squared-or.html" TargetMode="Externa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4.png"/><Relationship Id="rId5" Type="http://schemas.openxmlformats.org/officeDocument/2006/relationships/hyperlink" Target="https://ccafs.cgiar.org/blog/taking-lead-local-champions-train-farmers-climate-change-and-gender" TargetMode="External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4.png"/><Relationship Id="rId5" Type="http://schemas.openxmlformats.org/officeDocument/2006/relationships/hyperlink" Target="http://brewminate.com/looking-at-culture-symbolism-adaptation-and-ideology/" TargetMode="External"/><Relationship Id="rId4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BF559-E22D-0C44-BDEF-D5D7D26172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Sociology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922A5D-12B7-0A44-9F0B-2CF64AAA1C2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Josea</a:t>
            </a:r>
            <a:r>
              <a:rPr lang="en-US" dirty="0"/>
              <a:t> </a:t>
            </a:r>
            <a:r>
              <a:rPr lang="en-US" dirty="0" err="1"/>
              <a:t>sanjurjo</a:t>
            </a:r>
            <a:r>
              <a:rPr lang="en-US" dirty="0"/>
              <a:t>, 09/18/2021 Medical assisting 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C3A76CB0-EB16-42EE-B9E3-7AC05C214F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5628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950"/>
    </mc:Choice>
    <mc:Fallback>
      <p:transition spd="slow" advTm="129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C0177-B484-F643-B16D-B159C374D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Sociology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CC7075-C922-F945-9DD3-70DE90F82F4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Is the study of the way groups communicate with each other</a:t>
            </a:r>
          </a:p>
          <a:p>
            <a:r>
              <a:rPr lang="en-US" dirty="0"/>
              <a:t>How communication and society come together </a:t>
            </a:r>
          </a:p>
          <a:p>
            <a:r>
              <a:rPr lang="en-US" dirty="0"/>
              <a:t>Study of social life and social change</a:t>
            </a:r>
          </a:p>
          <a:p>
            <a:r>
              <a:rPr lang="en-US" dirty="0"/>
              <a:t>Study of human behavior of its causes and consequences </a:t>
            </a:r>
          </a:p>
          <a:p>
            <a:r>
              <a:rPr lang="en-US" dirty="0"/>
              <a:t>The way sociologist view groups and communication </a:t>
            </a:r>
          </a:p>
          <a:p>
            <a:r>
              <a:rPr lang="en-US" dirty="0"/>
              <a:t>Study of patterns of social relationships 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C274CF-2073-4BCF-848A-CC82EAB208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163514" y="1010578"/>
            <a:ext cx="3170840" cy="2105636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80A4360F-CBD3-4AF4-BB2F-CA0E6D78DA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822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975"/>
    </mc:Choice>
    <mc:Fallback>
      <p:transition spd="slow" advTm="319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FC681-F773-564F-A9B4-2A906BD06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Sociology in family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5929B9-CF58-A94B-9B12-193B3A5C12F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Family teaches us how to behave</a:t>
            </a:r>
          </a:p>
          <a:p>
            <a:r>
              <a:rPr lang="en-US" dirty="0"/>
              <a:t>Family teach us how to care for ourselves, look after ourselves</a:t>
            </a:r>
          </a:p>
          <a:p>
            <a:r>
              <a:rPr lang="en-US" dirty="0"/>
              <a:t>Family contributes to  value, norms and beliefs,</a:t>
            </a:r>
          </a:p>
          <a:p>
            <a:r>
              <a:rPr lang="en-US" dirty="0"/>
              <a:t>Family gives us the sense of belonging </a:t>
            </a:r>
          </a:p>
          <a:p>
            <a:r>
              <a:rPr lang="en-US" dirty="0"/>
              <a:t>Gives us our identity, social roles, traditions and cultures</a:t>
            </a:r>
          </a:p>
          <a:p>
            <a:r>
              <a:rPr lang="en-US" dirty="0"/>
              <a:t>Sociology provides structure in my family because our elders have big expectations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1D17DE-DBDF-440B-A011-1028CF6836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676957" y="1612783"/>
            <a:ext cx="2720837" cy="1816217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2CB3FD89-E6E4-4833-BCBC-4F2B4FCCB7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7871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3459"/>
    </mc:Choice>
    <mc:Fallback>
      <p:transition spd="slow" advTm="734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F4DAB-37D1-214B-8FEC-1D5CFB62D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Sociology in school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0ECB7B-ADE8-A044-A855-FE69D5FC935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School helps us develop in personal relationships</a:t>
            </a:r>
          </a:p>
          <a:p>
            <a:r>
              <a:rPr lang="en-US" dirty="0"/>
              <a:t>We react with teachers and students </a:t>
            </a:r>
          </a:p>
          <a:p>
            <a:r>
              <a:rPr lang="en-US" dirty="0"/>
              <a:t>School provides structure because we come to learn and pass grades</a:t>
            </a:r>
          </a:p>
          <a:p>
            <a:r>
              <a:rPr lang="en-US" dirty="0"/>
              <a:t>School provides culture because there are many different types of students with many different types of backgrounds </a:t>
            </a:r>
          </a:p>
          <a:p>
            <a:r>
              <a:rPr lang="en-US" dirty="0"/>
              <a:t>We have different ethic backgrounds</a:t>
            </a:r>
          </a:p>
          <a:p>
            <a:r>
              <a:rPr lang="en-US" dirty="0"/>
              <a:t>Schools have different races and social economic classes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ACCE1D-27D9-431E-A01F-40D4F8F62A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053467" y="685800"/>
            <a:ext cx="2648493" cy="1765883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01E7F6FD-8114-4142-AAA8-B9B9EABE3E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3880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7880"/>
    </mc:Choice>
    <mc:Fallback>
      <p:transition spd="slow" advTm="678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03B2D-7AB8-314E-9DFE-DC660BD95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Sociology in the media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D4E9C-4EE6-344F-969A-898BBB6C5B7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Social media is powerful because people aren’t living up to the social media “standards”</a:t>
            </a:r>
          </a:p>
          <a:p>
            <a:r>
              <a:rPr lang="en-US" dirty="0"/>
              <a:t>The media provides different political groups and news</a:t>
            </a:r>
          </a:p>
          <a:p>
            <a:r>
              <a:rPr lang="en-US" dirty="0"/>
              <a:t>Different ethnic backgrounds</a:t>
            </a:r>
          </a:p>
          <a:p>
            <a:r>
              <a:rPr lang="en-US" dirty="0"/>
              <a:t>People believe in different things like Christianity </a:t>
            </a:r>
          </a:p>
          <a:p>
            <a:r>
              <a:rPr lang="en-US" dirty="0"/>
              <a:t>Various types of support like </a:t>
            </a:r>
            <a:r>
              <a:rPr lang="en-US" dirty="0" err="1"/>
              <a:t>BLm</a:t>
            </a:r>
            <a:endParaRPr lang="en-US" dirty="0"/>
          </a:p>
          <a:p>
            <a:r>
              <a:rPr lang="en-US" dirty="0"/>
              <a:t>Influences the people negativity like violence and bullying</a:t>
            </a:r>
          </a:p>
          <a:p>
            <a:r>
              <a:rPr lang="en-US" dirty="0"/>
              <a:t>Influences people positively like having a voice, networking 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D82C50-23F8-4BA1-B12B-2CF1AC8A10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894585" y="2667699"/>
            <a:ext cx="3221654" cy="19168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D3802E-62A5-497B-BE40-426E6EF454E1}"/>
              </a:ext>
            </a:extLst>
          </p:cNvPr>
          <p:cNvSpPr txBox="1"/>
          <p:nvPr/>
        </p:nvSpPr>
        <p:spPr>
          <a:xfrm>
            <a:off x="7894585" y="4750895"/>
            <a:ext cx="241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5" tooltip="https://researchleap.com/analysis-b-2-c-social-media-communication-germany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6" tooltip="https://creativecommons.org/licenses/by/3.0/"/>
              </a:rPr>
              <a:t>CC BY</a:t>
            </a:r>
            <a:endParaRPr lang="en-US" sz="90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05EFB242-2F1B-4F2B-B350-BDC45DD212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849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5877"/>
    </mc:Choice>
    <mc:Fallback>
      <p:transition spd="slow" advTm="558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C9B89-56F2-3A48-A9DB-141F4CACB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Sociology in peer groups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E3AEB6-02CD-9C41-B7C3-DCF3A0242D8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We all fall into certain groups based off of our personality</a:t>
            </a:r>
          </a:p>
          <a:p>
            <a:r>
              <a:rPr lang="en-US" dirty="0"/>
              <a:t>Peer groups are in influence because when you have your peers motivating you and doing the exact as you it’ll provide structure</a:t>
            </a:r>
          </a:p>
          <a:p>
            <a:r>
              <a:rPr lang="en-US" dirty="0"/>
              <a:t>Explain what methods of socialization and social control have affected your organization.  (Include political and legal aspects)</a:t>
            </a:r>
          </a:p>
          <a:p>
            <a:r>
              <a:rPr lang="en-US" dirty="0"/>
              <a:t>Some people fit in together because they have the same beliefs </a:t>
            </a:r>
          </a:p>
          <a:p>
            <a:r>
              <a:rPr lang="en-US" dirty="0"/>
              <a:t>Dress the same, grew together, might be family </a:t>
            </a:r>
          </a:p>
          <a:p>
            <a:r>
              <a:rPr lang="en-US" dirty="0"/>
              <a:t>We fall into the same peer group because of some hobbies and activities we participate in 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BF2AE1-4E96-4346-8BD4-A9546A79625F}"/>
              </a:ext>
            </a:extLst>
          </p:cNvPr>
          <p:cNvSpPr txBox="1"/>
          <p:nvPr/>
        </p:nvSpPr>
        <p:spPr>
          <a:xfrm>
            <a:off x="953143" y="6858000"/>
            <a:ext cx="102857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4" tooltip="https://www.opensocietyfoundations.org/voices/poland-pioneering-worlds-first-national-open-textbook-program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5" tooltip="https://creativecommons.org/licenses/by-nc-nd/3.0/"/>
              </a:rPr>
              <a:t>CC BY-NC-ND</a:t>
            </a:r>
            <a:endParaRPr lang="en-US" sz="9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2C01A7F-E6B4-400F-A924-63759B52B4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8491290" y="303109"/>
            <a:ext cx="3019726" cy="1697086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FA9C5028-DF73-4B20-86AB-3AA5C19927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4146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7108"/>
    </mc:Choice>
    <mc:Fallback>
      <p:transition spd="slow" advTm="671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5B147-A402-4B4F-9FDD-93834DC44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Sociology in workspace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38BE46-77AC-4A48-B4C4-E365CF6EB66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Social relations</a:t>
            </a:r>
          </a:p>
          <a:p>
            <a:r>
              <a:rPr lang="en-US" dirty="0"/>
              <a:t>Provides structure in how to act with customers, co workers and managers </a:t>
            </a:r>
          </a:p>
          <a:p>
            <a:r>
              <a:rPr lang="en-US" dirty="0"/>
              <a:t>Brings experience</a:t>
            </a:r>
          </a:p>
          <a:p>
            <a:r>
              <a:rPr lang="en-US" dirty="0"/>
              <a:t>There are different positions like managers, crew members, staff </a:t>
            </a:r>
          </a:p>
          <a:p>
            <a:r>
              <a:rPr lang="en-US" dirty="0"/>
              <a:t>There are different salaries for women and men </a:t>
            </a:r>
          </a:p>
          <a:p>
            <a:r>
              <a:rPr lang="en-US" dirty="0"/>
              <a:t>Build character, networking </a:t>
            </a:r>
          </a:p>
          <a:p>
            <a:r>
              <a:rPr lang="en-US" dirty="0"/>
              <a:t>Different positions and task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A420FB-B49A-4535-ADB6-76E97F0A96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253940" y="3536610"/>
            <a:ext cx="2826567" cy="1837975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067D0C11-D6AB-42A9-8C74-6277128C0A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589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329"/>
    </mc:Choice>
    <mc:Fallback>
      <p:transition spd="slow" advTm="393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320FC-FD12-F540-8659-759E8805A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Sociology in </a:t>
            </a:r>
            <a:r>
              <a:rPr lang="en-US" dirty="0" err="1"/>
              <a:t>relgion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006738-861C-D742-B42E-8508BAD5D52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Religion shapes people  think a certain way</a:t>
            </a:r>
          </a:p>
          <a:p>
            <a:r>
              <a:rPr lang="en-US" dirty="0"/>
              <a:t>Religion contributes to structure because you have to behave a certain way</a:t>
            </a:r>
          </a:p>
          <a:p>
            <a:r>
              <a:rPr lang="en-US" dirty="0"/>
              <a:t>Religion contributes to viewing the world differently </a:t>
            </a:r>
          </a:p>
          <a:p>
            <a:r>
              <a:rPr lang="en-US" dirty="0"/>
              <a:t>Bring peoples with  the same thoughts together  </a:t>
            </a:r>
          </a:p>
          <a:p>
            <a:r>
              <a:rPr lang="en-US" dirty="0"/>
              <a:t>Religion puts people with the same thinking together </a:t>
            </a:r>
          </a:p>
          <a:p>
            <a:r>
              <a:rPr lang="en-US" dirty="0"/>
              <a:t>Religion effects people in all social classes, there are many types of religion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FD5B46-0A82-4A00-B832-52BBB6E060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9036210" y="310393"/>
            <a:ext cx="2291592" cy="2122414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501B3CF4-00AB-48EB-BCE1-FAE89094E2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774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553"/>
    </mc:Choice>
    <mc:Fallback>
      <p:transition spd="slow" advTm="235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5F435-2C5E-FC4A-B186-E27EB6EB1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deviance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7C87CC-1A9F-804B-8A68-76216421C9A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It plays a part in who we actually want to be and how people perceive us</a:t>
            </a:r>
          </a:p>
          <a:p>
            <a:r>
              <a:rPr lang="en-US" dirty="0"/>
              <a:t>It breaks you down into groups just like yourself </a:t>
            </a:r>
          </a:p>
          <a:p>
            <a:r>
              <a:rPr lang="en-US" dirty="0"/>
              <a:t>It plays a part in being accepted </a:t>
            </a:r>
          </a:p>
          <a:p>
            <a:r>
              <a:rPr lang="en-US" dirty="0"/>
              <a:t>Contributes to social and sexual behavior </a:t>
            </a:r>
          </a:p>
          <a:p>
            <a:r>
              <a:rPr lang="en-US" dirty="0"/>
              <a:t>Violation of social rules </a:t>
            </a:r>
          </a:p>
          <a:p>
            <a:r>
              <a:rPr lang="en-US" dirty="0"/>
              <a:t>Being rebellious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05F795-7FD8-4DD0-B0BA-EE6925809C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693411" y="2774658"/>
            <a:ext cx="2857143" cy="2419048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7BD1165F-9333-4D7C-8CB2-593389A694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183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545"/>
    </mc:Choice>
    <mc:Fallback>
      <p:transition spd="slow" advTm="295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FC806-F50C-784E-BBA8-211C2D1D3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inequalities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5ECDB3-0B6A-224D-A6DA-EAD19551EFF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Race</a:t>
            </a:r>
          </a:p>
          <a:p>
            <a:r>
              <a:rPr lang="en-US" dirty="0"/>
              <a:t>Gender</a:t>
            </a:r>
          </a:p>
          <a:p>
            <a:r>
              <a:rPr lang="en-US" dirty="0"/>
              <a:t>Sexual orientation</a:t>
            </a:r>
          </a:p>
          <a:p>
            <a:r>
              <a:rPr lang="en-US" dirty="0"/>
              <a:t>Religion</a:t>
            </a:r>
          </a:p>
          <a:p>
            <a:r>
              <a:rPr lang="en-US" dirty="0"/>
              <a:t>Culture </a:t>
            </a:r>
          </a:p>
          <a:p>
            <a:r>
              <a:rPr lang="en-US" dirty="0"/>
              <a:t>Social economic status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163E81-7A21-4419-9AA5-00FC9FA1B8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607729" y="1943992"/>
            <a:ext cx="3658048" cy="2439890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CCE8A4E5-A4DC-4760-817B-6AD8B06284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7901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201"/>
    </mc:Choice>
    <mc:Fallback>
      <p:transition spd="slow" advTm="152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03E99-52A6-6540-BD0C-FA2FD5BF8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Wrap 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F7A7F6-4C11-9740-8564-475D82F77AE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You should not judge a book by its cover</a:t>
            </a:r>
          </a:p>
          <a:p>
            <a:r>
              <a:rPr lang="en-US" dirty="0"/>
              <a:t>Be nice to everyone</a:t>
            </a:r>
          </a:p>
          <a:p>
            <a:r>
              <a:rPr lang="en-US" dirty="0"/>
              <a:t>Respect everyone</a:t>
            </a:r>
          </a:p>
          <a:p>
            <a:r>
              <a:rPr lang="en-US" dirty="0"/>
              <a:t>Be open minded </a:t>
            </a:r>
          </a:p>
          <a:p>
            <a:r>
              <a:rPr lang="en-US" dirty="0"/>
              <a:t>Be patient and calm</a:t>
            </a:r>
          </a:p>
          <a:p>
            <a:r>
              <a:rPr lang="en-US" dirty="0"/>
              <a:t> be willing to learn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D4093B-D232-4B18-AD88-23244D5B36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5633207" y="1483415"/>
            <a:ext cx="4869809" cy="270883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891A90C-17D0-44E3-B1F0-F1F39552AD7E}"/>
              </a:ext>
            </a:extLst>
          </p:cNvPr>
          <p:cNvSpPr txBox="1"/>
          <p:nvPr/>
        </p:nvSpPr>
        <p:spPr>
          <a:xfrm>
            <a:off x="5633207" y="4335305"/>
            <a:ext cx="48698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900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A5846B40-F45D-4F72-BC0D-C82B93F0D7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451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617"/>
    </mc:Choice>
    <mc:Fallback>
      <p:transition spd="slow" advTm="366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DB9E6E8F05FA4889BFA8206AC8888D" ma:contentTypeVersion="11" ma:contentTypeDescription="Create a new document." ma:contentTypeScope="" ma:versionID="00e74572548623f649efbd6f342306f9">
  <xsd:schema xmlns:xsd="http://www.w3.org/2001/XMLSchema" xmlns:xs="http://www.w3.org/2001/XMLSchema" xmlns:p="http://schemas.microsoft.com/office/2006/metadata/properties" xmlns:ns3="e32513a8-5b99-419c-baac-9d3195a78fde" xmlns:ns4="a1227559-0ffe-41e8-938a-2bc227d67f44" targetNamespace="http://schemas.microsoft.com/office/2006/metadata/properties" ma:root="true" ma:fieldsID="10ef42df2f6d2a5ee8db485f6ffd8d9f" ns3:_="" ns4:_="">
    <xsd:import namespace="e32513a8-5b99-419c-baac-9d3195a78fde"/>
    <xsd:import namespace="a1227559-0ffe-41e8-938a-2bc227d67f4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2513a8-5b99-419c-baac-9d3195a78fd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227559-0ffe-41e8-938a-2bc227d67f44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20009B0-F08E-4118-B3AD-7364BF9B59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32513a8-5b99-419c-baac-9d3195a78fde"/>
    <ds:schemaRef ds:uri="a1227559-0ffe-41e8-938a-2bc227d67f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1C58534-E539-477E-A967-15D67D1D11D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8D707F9-B3C6-470A-ADD4-572A3AFDF975}">
  <ds:schemaRefs>
    <ds:schemaRef ds:uri="http://schemas.microsoft.com/office/2006/documentManagement/types"/>
    <ds:schemaRef ds:uri="http://purl.org/dc/elements/1.1/"/>
    <ds:schemaRef ds:uri="http://purl.org/dc/terms/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a1227559-0ffe-41e8-938a-2bc227d67f44"/>
    <ds:schemaRef ds:uri="e32513a8-5b99-419c-baac-9d3195a78fde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Main Event</Template>
  <TotalTime>966</TotalTime>
  <Words>536</Words>
  <Application>Microsoft Office PowerPoint</Application>
  <PresentationFormat>Widescreen</PresentationFormat>
  <Paragraphs>76</Paragraphs>
  <Slides>11</Slides>
  <Notes>0</Notes>
  <HiddenSlides>0</HiddenSlides>
  <MMClips>11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Impact</vt:lpstr>
      <vt:lpstr>Main Event</vt:lpstr>
      <vt:lpstr>Sociology </vt:lpstr>
      <vt:lpstr>Sociology </vt:lpstr>
      <vt:lpstr>Sociology in family</vt:lpstr>
      <vt:lpstr>Sociology in school</vt:lpstr>
      <vt:lpstr>Sociology in the media</vt:lpstr>
      <vt:lpstr>Sociology in peer groups</vt:lpstr>
      <vt:lpstr>Sociology in workspace</vt:lpstr>
      <vt:lpstr>Sociology in relgion </vt:lpstr>
      <vt:lpstr>deviance</vt:lpstr>
      <vt:lpstr>Social inequalities </vt:lpstr>
      <vt:lpstr>Wrap up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Sociology</dc:title>
  <dc:creator>sy.sanjurjo.josea</dc:creator>
  <cp:lastModifiedBy>sy.sanjurjo.josea</cp:lastModifiedBy>
  <cp:revision>4</cp:revision>
  <dcterms:created xsi:type="dcterms:W3CDTF">2021-09-19T00:03:41Z</dcterms:created>
  <dcterms:modified xsi:type="dcterms:W3CDTF">2021-12-02T13:59:45Z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0x01010061DB9E6E8F05FA4889BFA8206AC8888D</vt:lpwstr>
  </property>
</Properties>
</file>