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notesMasterIdLst>
    <p:notesMasterId r:id="rId12"/>
  </p:notesMasterIdLst>
  <p:sldIdLst>
    <p:sldId id="264" r:id="rId2"/>
    <p:sldId id="265" r:id="rId3"/>
    <p:sldId id="256" r:id="rId4"/>
    <p:sldId id="257" r:id="rId5"/>
    <p:sldId id="259" r:id="rId6"/>
    <p:sldId id="260" r:id="rId7"/>
    <p:sldId id="258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rain Rouse" initials="ar" lastIdx="1" clrIdx="0">
    <p:extLst>
      <p:ext uri="{19B8F6BF-5375-455C-9EA6-DF929625EA0E}">
        <p15:presenceInfo xmlns:p15="http://schemas.microsoft.com/office/powerpoint/2012/main" userId="Adrain Rous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98D13E-0BFC-46F6-942D-3DFFECD87F87}" v="112" dt="2021-06-05T23:19:09.4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AD954A-7E48-4F5C-9265-8EFECEB49704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C6DA55-AD2B-4C9E-8B21-F087E4039E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142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6DA55-AD2B-4C9E-8B21-F087E4039E4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74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2B63FC84-EF69-4699-8497-AD24CD8C1D0B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DB7D425-CBB2-44EB-B50D-74E1A48259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47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FC84-EF69-4699-8497-AD24CD8C1D0B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7D425-CBB2-44EB-B50D-74E1A48259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97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B63FC84-EF69-4699-8497-AD24CD8C1D0B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DB7D425-CBB2-44EB-B50D-74E1A48259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69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FC84-EF69-4699-8497-AD24CD8C1D0B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7D425-CBB2-44EB-B50D-74E1A48259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369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FC84-EF69-4699-8497-AD24CD8C1D0B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7D425-CBB2-44EB-B50D-74E1A48259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566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FC84-EF69-4699-8497-AD24CD8C1D0B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7D425-CBB2-44EB-B50D-74E1A48259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016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FC84-EF69-4699-8497-AD24CD8C1D0B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7D425-CBB2-44EB-B50D-74E1A48259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437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FC84-EF69-4699-8497-AD24CD8C1D0B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7D425-CBB2-44EB-B50D-74E1A48259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401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FC84-EF69-4699-8497-AD24CD8C1D0B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7D425-CBB2-44EB-B50D-74E1A48259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998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FC84-EF69-4699-8497-AD24CD8C1D0B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7D425-CBB2-44EB-B50D-74E1A48259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526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B63FC84-EF69-4699-8497-AD24CD8C1D0B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DB7D425-CBB2-44EB-B50D-74E1A48259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629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B63FC84-EF69-4699-8497-AD24CD8C1D0B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DB7D425-CBB2-44EB-B50D-74E1A48259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24992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B63FC84-EF69-4699-8497-AD24CD8C1D0B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DB7D425-CBB2-44EB-B50D-74E1A48259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360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FC84-EF69-4699-8497-AD24CD8C1D0B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7D425-CBB2-44EB-B50D-74E1A48259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39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FC84-EF69-4699-8497-AD24CD8C1D0B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7D425-CBB2-44EB-B50D-74E1A48259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98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FC84-EF69-4699-8497-AD24CD8C1D0B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7D425-CBB2-44EB-B50D-74E1A48259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9011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B63FC84-EF69-4699-8497-AD24CD8C1D0B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DB7D425-CBB2-44EB-B50D-74E1A48259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321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3FC84-EF69-4699-8497-AD24CD8C1D0B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7D425-CBB2-44EB-B50D-74E1A48259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9333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  <p:sldLayoutId id="214748380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5.png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microsoft.com/office/2017/06/relationships/model3d" Target="../media/model3d1.glb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5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5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pdnseek.com/general" TargetMode="Externa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hyperlink" Target="https://www.differencebetween.net/" TargetMode="External"/><Relationship Id="rId5" Type="http://schemas.openxmlformats.org/officeDocument/2006/relationships/hyperlink" Target="https://www.m-scribe.com/blog/inpatient-coding-vs-outpatient-coding-medical-coding-explained" TargetMode="External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676E96-44C0-498B-A5E5-D14338B562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9345" y="0"/>
            <a:ext cx="6912656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FA9847C-1E58-48B1-B7D0-9CAA1B1F8A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15888" y="673240"/>
            <a:ext cx="5951914" cy="3446373"/>
          </a:xfrm>
          <a:noFill/>
          <a:ln w="19050">
            <a:noFill/>
            <a:prstDash val="dash"/>
          </a:ln>
        </p:spPr>
        <p:txBody>
          <a:bodyPr>
            <a:normAutofit/>
          </a:bodyPr>
          <a:lstStyle/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US" sz="3700" b="1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          MCCG136 ICD Diagnostic Coding</a:t>
            </a:r>
            <a:br>
              <a:rPr lang="en-US" sz="37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7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3700" b="1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Inpatient vs. Outpatient Training PowerPoint</a:t>
            </a:r>
            <a:br>
              <a:rPr lang="en-US" sz="37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70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E073E8C-78FA-4DF0-9828-04FD9D96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57130AFE-E5B2-47D7-8AE1-284F05673E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32265" y="4119613"/>
            <a:ext cx="5935535" cy="2058765"/>
          </a:xfrm>
          <a:noFill/>
          <a:ln w="19050">
            <a:noFill/>
            <a:prstDash val="dash"/>
          </a:ln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bg1"/>
                </a:solidFill>
              </a:rPr>
              <a:t>Adrain Rouse</a:t>
            </a:r>
          </a:p>
          <a:p>
            <a:pPr algn="r"/>
            <a:r>
              <a:rPr lang="en-US">
                <a:solidFill>
                  <a:schemeClr val="bg1"/>
                </a:solidFill>
              </a:rPr>
              <a:t>6/3/2021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956075-C476-4F2B-9351-7C97ED184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27947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ounded Rectangle 11">
            <a:extLst>
              <a:ext uri="{FF2B5EF4-FFF2-40B4-BE49-F238E27FC236}">
                <a16:creationId xmlns:a16="http://schemas.microsoft.com/office/drawing/2014/main" id="{E056BCBC-F9ED-491D-823B-C6927AAE1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8" y="643464"/>
            <a:ext cx="3992668" cy="5571072"/>
          </a:xfrm>
          <a:prstGeom prst="roundRect">
            <a:avLst>
              <a:gd name="adj" fmla="val 2403"/>
            </a:avLst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Doctor female with solid fill">
            <a:extLst>
              <a:ext uri="{FF2B5EF4-FFF2-40B4-BE49-F238E27FC236}">
                <a16:creationId xmlns:a16="http://schemas.microsoft.com/office/drawing/2014/main" id="{6029457F-D179-4612-B7ED-CD655931C9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89902" y="2079230"/>
            <a:ext cx="2699540" cy="2699540"/>
          </a:xfrm>
          <a:prstGeom prst="rect">
            <a:avLst/>
          </a:prstGeom>
        </p:spPr>
      </p:pic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CBCE49CA-DFB6-4C69-A97E-12CC1823C3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5260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3736"/>
    </mc:Choice>
    <mc:Fallback xmlns="">
      <p:transition spd="slow" advTm="137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BF0EB-94C2-490C-AFFC-1356ABBA5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Coding Steps: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6E638-0EEC-4D51-A9A6-90EC69D3D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Locate the main term in the ABC index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Scan the main term entry for any instructional notations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 the diagnostic phrase being coded, identify any terms that modify the main term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Follow any cross-reference notes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Always verify the code in the tabular list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Follow  any instructional terms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Select the code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73D3CC8-DDD9-4405-A483-C92AD3681A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00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130"/>
    </mc:Choice>
    <mc:Fallback>
      <p:transition spd="slow" advTm="441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929216-A3A9-4542-B306-04C5B1E63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Documentation Differences in Coding: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3B4700-586E-4B52-A600-A966D94A89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Outpatient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02161F-BB44-4A07-9611-109CEE97C6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Patient who is being treated but not admitted under the care of the hospital for an extended stay and released within 24 hours</a:t>
            </a:r>
          </a:p>
          <a:p>
            <a:r>
              <a:rPr lang="en-US" dirty="0"/>
              <a:t> The (OPPS) Outpatient Prospective Payment System is a prospect payment system that provides reimbursement for hospital outpatient services.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C01E52-9D46-4D53-AA15-58267C3FB1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Inpatient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9E1D050-3315-41AF-B4D2-3AF1F2133A6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/>
              <a:t>Patient who is admitted to a hospital upon the orders of the physician who then admits the patient for an extended stay.</a:t>
            </a:r>
          </a:p>
          <a:p>
            <a:r>
              <a:rPr lang="en-US" dirty="0"/>
              <a:t>The (IPPS) Inpatient Prospective payment System is the reimbursement methodology to provide reimbursement for hospital inpatient services.</a:t>
            </a:r>
          </a:p>
        </p:txBody>
      </p:sp>
      <p:pic>
        <p:nvPicPr>
          <p:cNvPr id="14" name="Graphic 13" descr="Care outline">
            <a:extLst>
              <a:ext uri="{FF2B5EF4-FFF2-40B4-BE49-F238E27FC236}">
                <a16:creationId xmlns:a16="http://schemas.microsoft.com/office/drawing/2014/main" id="{CE9848EF-551A-4025-B89B-D3398AD40A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5199" y="1158955"/>
            <a:ext cx="1950918" cy="1436078"/>
          </a:xfrm>
          <a:prstGeom prst="rect">
            <a:avLst/>
          </a:prstGeom>
        </p:spPr>
      </p:pic>
      <p:pic>
        <p:nvPicPr>
          <p:cNvPr id="25" name="Audio 24">
            <a:hlinkClick r:id="" action="ppaction://media"/>
            <a:extLst>
              <a:ext uri="{FF2B5EF4-FFF2-40B4-BE49-F238E27FC236}">
                <a16:creationId xmlns:a16="http://schemas.microsoft.com/office/drawing/2014/main" id="{7397951F-1F5A-48FF-83DA-B25371B6E33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589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428"/>
    </mc:Choice>
    <mc:Fallback xmlns="">
      <p:transition spd="slow" advTm="604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6" name="3D Model 15" descr="Human brain">
                <a:extLst>
                  <a:ext uri="{FF2B5EF4-FFF2-40B4-BE49-F238E27FC236}">
                    <a16:creationId xmlns:a16="http://schemas.microsoft.com/office/drawing/2014/main" id="{854A799F-ED6C-4939-9006-FCB3D48084A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92416565"/>
                  </p:ext>
                </p:extLst>
              </p:nvPr>
            </p:nvGraphicFramePr>
            <p:xfrm>
              <a:off x="3896750" y="611171"/>
              <a:ext cx="2847482" cy="2865210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847482" cy="2865210"/>
                    </a:xfrm>
                    <a:prstGeom prst="rect">
                      <a:avLst/>
                    </a:prstGeom>
                  </am3d:spPr>
                  <am3d:camera>
                    <am3d:pos x="0" y="0" z="6931237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5954572" d="1000000"/>
                    <am3d:preTrans dx="0" dy="-17931527" dz="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408333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6" name="3D Model 15" descr="Human brain">
                <a:extLst>
                  <a:ext uri="{FF2B5EF4-FFF2-40B4-BE49-F238E27FC236}">
                    <a16:creationId xmlns:a16="http://schemas.microsoft.com/office/drawing/2014/main" id="{854A799F-ED6C-4939-9006-FCB3D48084A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96750" y="611171"/>
                <a:ext cx="2847482" cy="286521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itle 6">
            <a:extLst>
              <a:ext uri="{FF2B5EF4-FFF2-40B4-BE49-F238E27FC236}">
                <a16:creationId xmlns:a16="http://schemas.microsoft.com/office/drawing/2014/main" id="{4B41ACAA-5997-49B4-8C50-04AD2638A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Continued: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71336B-7BDB-4159-BEBC-9776C58CAA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Outpatient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014BA06-4D29-4DAA-AD2B-0717F36CD0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Uses CPT or HCPCS coding system to report procedures</a:t>
            </a:r>
          </a:p>
          <a:p>
            <a:r>
              <a:rPr lang="en-US" dirty="0"/>
              <a:t>The diagnosis are often not established at the time of the first visit.</a:t>
            </a:r>
          </a:p>
          <a:p>
            <a:r>
              <a:rPr lang="en-US" dirty="0"/>
              <a:t>Detailed diagnosis report in which the patient is generally treated in one visit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C90B54D-18BA-4486-B02E-F4FE7783D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Inpatients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3BE3496-26FF-41A9-9A33-BD996216910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ICD-10-PCS is the inpatient procedural coding system.</a:t>
            </a:r>
          </a:p>
          <a:p>
            <a:r>
              <a:rPr lang="en-US" dirty="0"/>
              <a:t>The principal diagnosis is the key in determining the resources required by a patient.</a:t>
            </a:r>
          </a:p>
          <a:p>
            <a:r>
              <a:rPr lang="en-US" dirty="0"/>
              <a:t>Used to report a patients diagnosis and services based on patients extended stay</a:t>
            </a:r>
          </a:p>
        </p:txBody>
      </p:sp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7FEE2D69-1EE0-4A75-9C75-D6704B2A85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26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332"/>
    </mc:Choice>
    <mc:Fallback xmlns="">
      <p:transition spd="slow" advTm="473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626C8655-F166-4750-BA96-4360D907D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4">
            <a:extLst>
              <a:ext uri="{FF2B5EF4-FFF2-40B4-BE49-F238E27FC236}">
                <a16:creationId xmlns:a16="http://schemas.microsoft.com/office/drawing/2014/main" id="{30862539-52F7-43D0-A2BC-ADDD91063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71E700-3BFA-427C-9C31-3294FA176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6751948" cy="129302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Coding guidelines: Inpatient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71BBF-194C-40CF-9C3A-281C25478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6770802" cy="402412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1"/>
                </a:solidFill>
                <a:effectLst/>
                <a:latin typeface="Roboto" panose="020B0604020202020204" pitchFamily="2" charset="0"/>
              </a:rPr>
              <a:t>Use of Both Alphabetic Index and Tabular List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1"/>
                </a:solidFill>
                <a:effectLst/>
                <a:latin typeface="Roboto" panose="020B0604020202020204" pitchFamily="2" charset="0"/>
              </a:rPr>
              <a:t>Use both the Alphabetic Index and the Tabular List when locating and assigning a code. 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1"/>
                </a:solidFill>
                <a:effectLst/>
                <a:latin typeface="Roboto" panose="020B0604020202020204" pitchFamily="2" charset="0"/>
              </a:rPr>
              <a:t>Locate each term in the Alphabetic Index and verify the code selected in the Tabular List. 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1"/>
                </a:solidFill>
                <a:effectLst/>
                <a:latin typeface="Roboto" panose="020B0604020202020204" pitchFamily="2" charset="0"/>
              </a:rPr>
              <a:t>Level of Specificity in Coding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Roboto" panose="020B0604020202020204" pitchFamily="2" charset="0"/>
              </a:rPr>
              <a:t>Always assign all the five-digit ICD codes if they are available and use four and three- digit codes only when no other information is available.</a:t>
            </a:r>
            <a:endParaRPr lang="en-US" b="0" i="0" dirty="0">
              <a:solidFill>
                <a:schemeClr val="bg1"/>
              </a:solidFill>
              <a:effectLst/>
              <a:latin typeface="Roboto" panose="020B0604020202020204" pitchFamily="2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 useBgFill="1">
        <p:nvSpPr>
          <p:cNvPr id="12" name="Rounded Rectangle 14">
            <a:extLst>
              <a:ext uri="{FF2B5EF4-FFF2-40B4-BE49-F238E27FC236}">
                <a16:creationId xmlns:a16="http://schemas.microsoft.com/office/drawing/2014/main" id="{0EEA75DC-BD58-47FC-A49C-D8C946935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8475" y="1075591"/>
            <a:ext cx="3303482" cy="5148371"/>
          </a:xfrm>
          <a:prstGeom prst="roundRect">
            <a:avLst>
              <a:gd name="adj" fmla="val 2403"/>
            </a:avLst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 descr="Inpatient with solid fill">
            <a:extLst>
              <a:ext uri="{FF2B5EF4-FFF2-40B4-BE49-F238E27FC236}">
                <a16:creationId xmlns:a16="http://schemas.microsoft.com/office/drawing/2014/main" id="{A59243C7-AE23-46C9-907E-6C2AD03DAC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00446" y="2290579"/>
            <a:ext cx="2699540" cy="2699540"/>
          </a:xfrm>
          <a:prstGeom prst="rect">
            <a:avLst/>
          </a:prstGeom>
        </p:spPr>
      </p:pic>
      <p:pic>
        <p:nvPicPr>
          <p:cNvPr id="24" name="Audio 23">
            <a:hlinkClick r:id="" action="ppaction://media"/>
            <a:extLst>
              <a:ext uri="{FF2B5EF4-FFF2-40B4-BE49-F238E27FC236}">
                <a16:creationId xmlns:a16="http://schemas.microsoft.com/office/drawing/2014/main" id="{B391FDCF-EE24-44D5-BB87-F4431D29E4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8817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43942"/>
    </mc:Choice>
    <mc:Fallback xmlns="">
      <p:transition spd="slow" advTm="439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BD299-E0D4-4CAC-B9F7-C81338CCF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507" y="764373"/>
            <a:ext cx="7434070" cy="1474330"/>
          </a:xfrm>
        </p:spPr>
        <p:txBody>
          <a:bodyPr>
            <a:normAutofit/>
          </a:bodyPr>
          <a:lstStyle/>
          <a:p>
            <a:r>
              <a:rPr lang="en-US" dirty="0"/>
              <a:t>Coding guideline: Outpatient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53A2F-DEF4-4B9F-8574-3A5E41B48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07" y="2039816"/>
            <a:ext cx="7454077" cy="417887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Roboto" panose="02000000000000000000" pitchFamily="2" charset="0"/>
              </a:rPr>
              <a:t> In the outpatient setting, the term first-listed diagnosis is used </a:t>
            </a:r>
            <a:r>
              <a:rPr lang="en-US" sz="1600" dirty="0">
                <a:latin typeface="Roboto" panose="02000000000000000000" pitchFamily="2" charset="0"/>
              </a:rPr>
              <a:t>for </a:t>
            </a:r>
            <a:r>
              <a:rPr lang="en-US" sz="1600" b="0" i="0" dirty="0">
                <a:effectLst/>
                <a:latin typeface="Roboto" panose="02000000000000000000" pitchFamily="2" charset="0"/>
              </a:rPr>
              <a:t>principal diagnosis. 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Roboto" panose="02000000000000000000" pitchFamily="2" charset="0"/>
              </a:rPr>
              <a:t> The appropriate code (s) from A00.0 through T88.9, Z00-Z99 must be used to identify diagnoses, symptoms, conditions, problems, complaints, or other reason (s) for 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Roboto" panose="02000000000000000000" pitchFamily="2" charset="0"/>
              </a:rPr>
              <a:t> For accurate reporting of ICD-10-CM diagnosis codes, the documentation should describe the patient’s condition, using terminology which includes specific diagnoses as well as symptoms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Roboto" panose="02000000000000000000" pitchFamily="2" charset="0"/>
              </a:rPr>
              <a:t> Codes that describe symptoms and signs, as opposed to diagnoses, are acceptable for reporting purposes when a diagnosis has not been established (confirmed) by a healthcare provider.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Roboto" panose="02000000000000000000" pitchFamily="2" charset="0"/>
              </a:rPr>
              <a:t> ICD-10-CM provides codes to deal with encounters for circumstances other than a disease or injury.</a:t>
            </a:r>
          </a:p>
          <a:p>
            <a:endParaRPr lang="en-US" sz="1400" dirty="0"/>
          </a:p>
        </p:txBody>
      </p:sp>
      <p:pic>
        <p:nvPicPr>
          <p:cNvPr id="5" name="Graphic 4" descr="First aid kit outline">
            <a:extLst>
              <a:ext uri="{FF2B5EF4-FFF2-40B4-BE49-F238E27FC236}">
                <a16:creationId xmlns:a16="http://schemas.microsoft.com/office/drawing/2014/main" id="{355F115B-35AC-40C9-84E7-F615A75584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416" y="1871003"/>
            <a:ext cx="3136793" cy="3643532"/>
          </a:xfrm>
          <a:prstGeom prst="rect">
            <a:avLst/>
          </a:prstGeom>
        </p:spPr>
      </p:pic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1FEEE70D-0A9B-4DDF-AD3E-C8F2E074C8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09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844"/>
    </mc:Choice>
    <mc:Fallback xmlns="">
      <p:transition spd="slow" advTm="618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7B3A7-E5CC-4E7E-A4CE-2CDB9BEEA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Coding guidelines: Uncertain Diagnosis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0B67CE-3D0A-498A-A2FF-11EC10EA89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Outpatient: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7BD84E-F444-49F4-8AA1-3E1F282DB4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0378" y="3009981"/>
            <a:ext cx="5311775" cy="3086019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chemeClr val="tx1">
                    <a:lumMod val="95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outpatient coding of uncertain disease do not need coding</a:t>
            </a:r>
          </a:p>
          <a:p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Coder should not attempt to add a code based on how their judgement</a:t>
            </a:r>
          </a:p>
          <a:p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Coder may code up to the absolute degree of certainty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2D1E3F-90D4-41EA-943B-851BBEC361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Inpatient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F50515-1C61-4BA7-9E2C-E9E24E98BA9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admissions to short term, </a:t>
            </a:r>
            <a:r>
              <a:rPr lang="en-US" b="0" i="0" dirty="0">
                <a:solidFill>
                  <a:schemeClr val="tx1">
                    <a:lumMod val="95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long-term, acute care, and psychiatric hospitals, uncertain diagnoses at the time of discharge should be coded as if they existed.</a:t>
            </a:r>
          </a:p>
          <a:p>
            <a:r>
              <a:rPr lang="en-US" b="0" i="0" dirty="0">
                <a:solidFill>
                  <a:schemeClr val="tx1">
                    <a:lumMod val="95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Do not include abnormal findings unless the physician identifies clinical significance of the symptoms</a:t>
            </a:r>
            <a:endParaRPr lang="en-US" dirty="0">
              <a:solidFill>
                <a:schemeClr val="tx1">
                  <a:lumMod val="9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" name="Graphic 9" descr="Inpatient with solid fill">
            <a:extLst>
              <a:ext uri="{FF2B5EF4-FFF2-40B4-BE49-F238E27FC236}">
                <a16:creationId xmlns:a16="http://schemas.microsoft.com/office/drawing/2014/main" id="{F9D40A16-5522-4244-835C-59A39CC083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16923" y="4872110"/>
            <a:ext cx="1819469" cy="1624867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BAED5D5A-1ED3-4631-9B7A-A66445BD5E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97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285"/>
    </mc:Choice>
    <mc:Fallback xmlns="">
      <p:transition spd="slow" advTm="472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34156-E39D-48C3-8114-30AE3CC1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Coding Guidelines: Complications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1E7CB-39C5-4D18-BF3D-D67BE8F4C3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Outpatient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5B2C36-91F8-4FC4-8BE7-2BCA62AA17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If patient is admitted to the hospital cause of complication during or after outpatient surgery or other outpatient procedures, complication should be listed as the principle, diagnosis for inpatient admission</a:t>
            </a:r>
          </a:p>
          <a:p>
            <a:r>
              <a:rPr lang="en-US" dirty="0"/>
              <a:t>If inpatient admission after surgery, no complication the first-listed reason for outpatient surgery should be listed</a:t>
            </a:r>
          </a:p>
          <a:p>
            <a:r>
              <a:rPr lang="en-US" dirty="0"/>
              <a:t>If reason or admission is not related to the first-listed reason for surgery, the  unrelated condition should be listed as the primary diagnosis in a, inpatient setting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0B8AB2-80CD-47BB-B3E0-25712D2D6B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Inpatient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77974E-C23A-4A8A-94F1-CB1A52170F2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If patient has  to stay in the hospital longer due to complication, complication should be listed as principle, diagnosis</a:t>
            </a:r>
          </a:p>
          <a:p>
            <a:r>
              <a:rPr lang="en-US" dirty="0"/>
              <a:t>If complications lack specify to a diagnosis, additional code maybe assigned</a:t>
            </a:r>
          </a:p>
        </p:txBody>
      </p:sp>
      <p:pic>
        <p:nvPicPr>
          <p:cNvPr id="8" name="Graphic 7" descr="Doctor female with solid fill">
            <a:extLst>
              <a:ext uri="{FF2B5EF4-FFF2-40B4-BE49-F238E27FC236}">
                <a16:creationId xmlns:a16="http://schemas.microsoft.com/office/drawing/2014/main" id="{6B5E41B2-5D70-438C-9CE0-5DCC73574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52005" y="4394320"/>
            <a:ext cx="2182837" cy="2182837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4132E866-DC37-4286-8B5B-CC209541D7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1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822"/>
    </mc:Choice>
    <mc:Fallback xmlns="">
      <p:transition spd="slow" advTm="608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515EA-FF74-4CE3-845F-CFD80224A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Coding guideline: Sign &amp; Symptoms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BF237-D1F7-48DA-9C5F-0F6A765C65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Inpatient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A1C81DB-FFF6-4C4F-A9B4-1FEF13BC54C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If sign and symptoms are a given part of a primary diagnosis, they should NOT be coded</a:t>
            </a:r>
          </a:p>
          <a:p>
            <a:r>
              <a:rPr lang="en-US" dirty="0"/>
              <a:t>Additional signs and symptoms may be coded if no definitive diagnosis is not included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900B3CE-CF29-47F7-90F6-9C6D8EFC17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129540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Outpatient</a:t>
            </a: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6319646-3F99-4E95-8296-570EBF25893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/>
              <a:t>Lacks definitive diagnosis</a:t>
            </a:r>
          </a:p>
          <a:p>
            <a:r>
              <a:rPr lang="en-US" dirty="0"/>
              <a:t>Signs &amp; symptoms acceptable for coding</a:t>
            </a:r>
          </a:p>
          <a:p>
            <a:r>
              <a:rPr lang="en-US" dirty="0"/>
              <a:t>Coders should check for any new results and information from the provider before entering the code for sign and symptoms</a:t>
            </a:r>
          </a:p>
        </p:txBody>
      </p:sp>
      <p:pic>
        <p:nvPicPr>
          <p:cNvPr id="9" name="Graphic 8" descr="Brain in head outline">
            <a:extLst>
              <a:ext uri="{FF2B5EF4-FFF2-40B4-BE49-F238E27FC236}">
                <a16:creationId xmlns:a16="http://schemas.microsoft.com/office/drawing/2014/main" id="{A3E2A067-9961-4CD0-97B4-5CA8556664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85736" y="4940869"/>
            <a:ext cx="1674055" cy="1674055"/>
          </a:xfrm>
          <a:prstGeom prst="rect">
            <a:avLst/>
          </a:prstGeom>
        </p:spPr>
      </p:pic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A48AE59F-9EBF-4AE7-80E5-DD56BB1C0B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5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534"/>
    </mc:Choice>
    <mc:Fallback xmlns="">
      <p:transition spd="slow" advTm="365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urgeon analyzing a patient's brainon digital futuristic virtual display">
            <a:extLst>
              <a:ext uri="{FF2B5EF4-FFF2-40B4-BE49-F238E27FC236}">
                <a16:creationId xmlns:a16="http://schemas.microsoft.com/office/drawing/2014/main" id="{9BFA8384-8B9D-4E0D-953A-2D78DFEBB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429"/>
            <a:ext cx="12192000" cy="645914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FBEB6CDA-9481-458B-98F8-38A82EBBC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609" y="764372"/>
            <a:ext cx="3173688" cy="5216013"/>
          </a:xfrm>
        </p:spPr>
        <p:txBody>
          <a:bodyPr>
            <a:normAutofit/>
          </a:bodyPr>
          <a:lstStyle/>
          <a:p>
            <a:r>
              <a:rPr lang="en-US" sz="3700" b="1" dirty="0">
                <a:solidFill>
                  <a:schemeClr val="bg1"/>
                </a:solidFill>
              </a:rPr>
              <a:t>Resources</a:t>
            </a:r>
            <a:r>
              <a:rPr lang="en-US" sz="3700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D26F827-2CB7-4A74-A959-F12CBADEF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0138" y="764372"/>
            <a:ext cx="7086600" cy="5216013"/>
          </a:xfrm>
        </p:spPr>
        <p:txBody>
          <a:bodyPr anchor="ctr">
            <a:normAutofit/>
          </a:bodyPr>
          <a:lstStyle/>
          <a:p>
            <a:r>
              <a:rPr lang="en-US" sz="2800" b="1" u="sng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https://www.m-scribe.com/blog/inpatient-coding-vs-outpatient-coding-medical-coding-explained</a:t>
            </a:r>
            <a:endParaRPr lang="en-US" sz="2800" b="1" u="sng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https://www.differencebetween.net</a:t>
            </a:r>
            <a:endParaRPr lang="en-US" sz="28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https://www.pdnseek.com/general</a:t>
            </a:r>
            <a:endParaRPr lang="en-US" sz="28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08FF5388-547B-448F-B8A9-F25CD7719A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79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19"/>
    </mc:Choice>
    <mc:Fallback xmlns="">
      <p:transition spd="slow" advTm="183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1.6|1.3|1.4|1.2"/>
</p:tagLst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237</TotalTime>
  <Words>755</Words>
  <Application>Microsoft Office PowerPoint</Application>
  <PresentationFormat>Widescreen</PresentationFormat>
  <Paragraphs>69</Paragraphs>
  <Slides>10</Slides>
  <Notes>1</Notes>
  <HiddenSlides>0</HiddenSlides>
  <MMClips>10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Aharoni</vt:lpstr>
      <vt:lpstr>Arial</vt:lpstr>
      <vt:lpstr>Calibri</vt:lpstr>
      <vt:lpstr>Century Gothic</vt:lpstr>
      <vt:lpstr>Roboto</vt:lpstr>
      <vt:lpstr>Times New Roman</vt:lpstr>
      <vt:lpstr>Vapor Trail</vt:lpstr>
      <vt:lpstr>           MCCG136 ICD Diagnostic Coding      Inpatient vs. Outpatient Training PowerPoint </vt:lpstr>
      <vt:lpstr>Coding Steps:</vt:lpstr>
      <vt:lpstr>Documentation Differences in Coding:</vt:lpstr>
      <vt:lpstr>Continued:</vt:lpstr>
      <vt:lpstr>Coding guidelines: Inpatient </vt:lpstr>
      <vt:lpstr>Coding guideline: Outpatient</vt:lpstr>
      <vt:lpstr>Coding guidelines: Uncertain Diagnosis</vt:lpstr>
      <vt:lpstr>Coding Guidelines: Complications</vt:lpstr>
      <vt:lpstr>Coding guideline: Sign &amp; Symptoms</vt:lpstr>
      <vt:lpstr>Resources: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MCCG136 ICD Diagnostic Coding      Inpatient vs. Outpatient Training PowerPoint </dc:title>
  <dc:creator>Adrain Rouse</dc:creator>
  <cp:lastModifiedBy>Adrain Rouse</cp:lastModifiedBy>
  <cp:revision>2</cp:revision>
  <dcterms:created xsi:type="dcterms:W3CDTF">2021-06-05T19:32:53Z</dcterms:created>
  <dcterms:modified xsi:type="dcterms:W3CDTF">2021-06-16T00:27:38Z</dcterms:modified>
</cp:coreProperties>
</file>