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64" r:id="rId3"/>
    <p:sldId id="257" r:id="rId4"/>
    <p:sldId id="258" r:id="rId5"/>
    <p:sldId id="259" r:id="rId6"/>
    <p:sldId id="265" r:id="rId7"/>
    <p:sldId id="260" r:id="rId8"/>
    <p:sldId id="261"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0" autoAdjust="0"/>
    <p:restoredTop sz="94660"/>
  </p:normalViewPr>
  <p:slideViewPr>
    <p:cSldViewPr snapToGrid="0">
      <p:cViewPr varScale="1">
        <p:scale>
          <a:sx n="96" d="100"/>
          <a:sy n="96" d="100"/>
        </p:scale>
        <p:origin x="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195A7B-ED8C-4D33-B47C-9DCC14E7555F}" type="doc">
      <dgm:prSet loTypeId="urn:microsoft.com/office/officeart/2018/5/layout/IconLeaf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655709B4-F9CD-4A0D-8FAC-A8E385E35F1B}">
      <dgm:prSet/>
      <dgm:spPr/>
      <dgm:t>
        <a:bodyPr/>
        <a:lstStyle/>
        <a:p>
          <a:pPr>
            <a:defRPr cap="all"/>
          </a:pPr>
          <a:r>
            <a:rPr lang="en-US" dirty="0"/>
            <a:t>Contact every client / investor individually</a:t>
          </a:r>
        </a:p>
      </dgm:t>
    </dgm:pt>
    <dgm:pt modelId="{8F7C210D-6DB5-4266-8509-A1D571544752}" type="parTrans" cxnId="{7AB00B94-0898-47F3-B091-C36E0B8ACB6F}">
      <dgm:prSet/>
      <dgm:spPr/>
      <dgm:t>
        <a:bodyPr/>
        <a:lstStyle/>
        <a:p>
          <a:endParaRPr lang="en-US"/>
        </a:p>
      </dgm:t>
    </dgm:pt>
    <dgm:pt modelId="{EE92044A-E279-4724-BA47-3DEBD1849BDF}" type="sibTrans" cxnId="{7AB00B94-0898-47F3-B091-C36E0B8ACB6F}">
      <dgm:prSet/>
      <dgm:spPr/>
      <dgm:t>
        <a:bodyPr/>
        <a:lstStyle/>
        <a:p>
          <a:endParaRPr lang="en-US"/>
        </a:p>
      </dgm:t>
    </dgm:pt>
    <dgm:pt modelId="{9D4A611C-B8C5-4E5C-85E4-156138630472}">
      <dgm:prSet/>
      <dgm:spPr/>
      <dgm:t>
        <a:bodyPr/>
        <a:lstStyle/>
        <a:p>
          <a:pPr>
            <a:defRPr cap="all"/>
          </a:pPr>
          <a:r>
            <a:rPr lang="en-US" dirty="0"/>
            <a:t>ASSURE them we are to be trusted</a:t>
          </a:r>
        </a:p>
      </dgm:t>
    </dgm:pt>
    <dgm:pt modelId="{862C3E8E-A827-43DE-BB81-7674CBF03B0F}" type="parTrans" cxnId="{FC76D46B-A34C-4E0C-92E1-EBD92C8A5CA9}">
      <dgm:prSet/>
      <dgm:spPr/>
      <dgm:t>
        <a:bodyPr/>
        <a:lstStyle/>
        <a:p>
          <a:endParaRPr lang="en-US"/>
        </a:p>
      </dgm:t>
    </dgm:pt>
    <dgm:pt modelId="{ED59ED1D-59BF-4FC7-A09F-C9A3B697CB58}" type="sibTrans" cxnId="{FC76D46B-A34C-4E0C-92E1-EBD92C8A5CA9}">
      <dgm:prSet/>
      <dgm:spPr/>
      <dgm:t>
        <a:bodyPr/>
        <a:lstStyle/>
        <a:p>
          <a:endParaRPr lang="en-US"/>
        </a:p>
      </dgm:t>
    </dgm:pt>
    <dgm:pt modelId="{2D96399E-B52D-47C2-BF96-AB396E122732}" type="pres">
      <dgm:prSet presAssocID="{06195A7B-ED8C-4D33-B47C-9DCC14E7555F}" presName="root" presStyleCnt="0">
        <dgm:presLayoutVars>
          <dgm:dir/>
          <dgm:resizeHandles val="exact"/>
        </dgm:presLayoutVars>
      </dgm:prSet>
      <dgm:spPr/>
    </dgm:pt>
    <dgm:pt modelId="{06F1A055-7363-421B-82E0-03E7E9C88E8F}" type="pres">
      <dgm:prSet presAssocID="{655709B4-F9CD-4A0D-8FAC-A8E385E35F1B}" presName="compNode" presStyleCnt="0"/>
      <dgm:spPr/>
    </dgm:pt>
    <dgm:pt modelId="{821391AA-61DF-4EA3-97BF-6F5B2040FC6D}" type="pres">
      <dgm:prSet presAssocID="{655709B4-F9CD-4A0D-8FAC-A8E385E35F1B}" presName="iconBgRect" presStyleLbl="bgShp" presStyleIdx="0" presStyleCnt="2"/>
      <dgm:spPr>
        <a:prstGeom prst="round2DiagRect">
          <a:avLst>
            <a:gd name="adj1" fmla="val 29727"/>
            <a:gd name="adj2" fmla="val 0"/>
          </a:avLst>
        </a:prstGeom>
      </dgm:spPr>
    </dgm:pt>
    <dgm:pt modelId="{F8EE5140-EB52-4219-B874-107A6970D218}" type="pres">
      <dgm:prSet presAssocID="{655709B4-F9CD-4A0D-8FAC-A8E385E35F1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ceiver"/>
        </a:ext>
      </dgm:extLst>
    </dgm:pt>
    <dgm:pt modelId="{5981371D-2EB5-4146-B818-1FA2D0497A5E}" type="pres">
      <dgm:prSet presAssocID="{655709B4-F9CD-4A0D-8FAC-A8E385E35F1B}" presName="spaceRect" presStyleCnt="0"/>
      <dgm:spPr/>
    </dgm:pt>
    <dgm:pt modelId="{FBCB3465-87F0-418B-BFAC-5EA4956D1BBD}" type="pres">
      <dgm:prSet presAssocID="{655709B4-F9CD-4A0D-8FAC-A8E385E35F1B}" presName="textRect" presStyleLbl="revTx" presStyleIdx="0" presStyleCnt="2">
        <dgm:presLayoutVars>
          <dgm:chMax val="1"/>
          <dgm:chPref val="1"/>
        </dgm:presLayoutVars>
      </dgm:prSet>
      <dgm:spPr/>
    </dgm:pt>
    <dgm:pt modelId="{404E01AA-AD25-45B1-ACB8-9C61CA86FF9D}" type="pres">
      <dgm:prSet presAssocID="{EE92044A-E279-4724-BA47-3DEBD1849BDF}" presName="sibTrans" presStyleCnt="0"/>
      <dgm:spPr/>
    </dgm:pt>
    <dgm:pt modelId="{FD6A9B92-167C-4FEC-9D3E-4F40D62ADF80}" type="pres">
      <dgm:prSet presAssocID="{9D4A611C-B8C5-4E5C-85E4-156138630472}" presName="compNode" presStyleCnt="0"/>
      <dgm:spPr/>
    </dgm:pt>
    <dgm:pt modelId="{4474E637-E2C5-45A4-8763-4AA1A8497B8D}" type="pres">
      <dgm:prSet presAssocID="{9D4A611C-B8C5-4E5C-85E4-156138630472}" presName="iconBgRect" presStyleLbl="bgShp" presStyleIdx="1" presStyleCnt="2"/>
      <dgm:spPr>
        <a:prstGeom prst="round2DiagRect">
          <a:avLst>
            <a:gd name="adj1" fmla="val 29727"/>
            <a:gd name="adj2" fmla="val 0"/>
          </a:avLst>
        </a:prstGeom>
      </dgm:spPr>
    </dgm:pt>
    <dgm:pt modelId="{B4BFBE96-DFCE-4F15-AA8E-033D39DDF055}" type="pres">
      <dgm:prSet presAssocID="{9D4A611C-B8C5-4E5C-85E4-15613863047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7833AD4C-5764-413C-A95B-44D548ECC8D3}" type="pres">
      <dgm:prSet presAssocID="{9D4A611C-B8C5-4E5C-85E4-156138630472}" presName="spaceRect" presStyleCnt="0"/>
      <dgm:spPr/>
    </dgm:pt>
    <dgm:pt modelId="{C5F30556-C4EB-4BF0-B99F-35892CC0E8C8}" type="pres">
      <dgm:prSet presAssocID="{9D4A611C-B8C5-4E5C-85E4-156138630472}" presName="textRect" presStyleLbl="revTx" presStyleIdx="1" presStyleCnt="2">
        <dgm:presLayoutVars>
          <dgm:chMax val="1"/>
          <dgm:chPref val="1"/>
        </dgm:presLayoutVars>
      </dgm:prSet>
      <dgm:spPr/>
    </dgm:pt>
  </dgm:ptLst>
  <dgm:cxnLst>
    <dgm:cxn modelId="{FC76D46B-A34C-4E0C-92E1-EBD92C8A5CA9}" srcId="{06195A7B-ED8C-4D33-B47C-9DCC14E7555F}" destId="{9D4A611C-B8C5-4E5C-85E4-156138630472}" srcOrd="1" destOrd="0" parTransId="{862C3E8E-A827-43DE-BB81-7674CBF03B0F}" sibTransId="{ED59ED1D-59BF-4FC7-A09F-C9A3B697CB58}"/>
    <dgm:cxn modelId="{F3BDAE7B-D8CF-4601-AAC8-F2BF08A5E899}" type="presOf" srcId="{9D4A611C-B8C5-4E5C-85E4-156138630472}" destId="{C5F30556-C4EB-4BF0-B99F-35892CC0E8C8}" srcOrd="0" destOrd="0" presId="urn:microsoft.com/office/officeart/2018/5/layout/IconLeafLabelList"/>
    <dgm:cxn modelId="{917D498D-1DE7-42ED-9F29-13A5853F6CAE}" type="presOf" srcId="{655709B4-F9CD-4A0D-8FAC-A8E385E35F1B}" destId="{FBCB3465-87F0-418B-BFAC-5EA4956D1BBD}" srcOrd="0" destOrd="0" presId="urn:microsoft.com/office/officeart/2018/5/layout/IconLeafLabelList"/>
    <dgm:cxn modelId="{7AB00B94-0898-47F3-B091-C36E0B8ACB6F}" srcId="{06195A7B-ED8C-4D33-B47C-9DCC14E7555F}" destId="{655709B4-F9CD-4A0D-8FAC-A8E385E35F1B}" srcOrd="0" destOrd="0" parTransId="{8F7C210D-6DB5-4266-8509-A1D571544752}" sibTransId="{EE92044A-E279-4724-BA47-3DEBD1849BDF}"/>
    <dgm:cxn modelId="{9C228F9F-588C-4B32-9AA8-63C98A3035D1}" type="presOf" srcId="{06195A7B-ED8C-4D33-B47C-9DCC14E7555F}" destId="{2D96399E-B52D-47C2-BF96-AB396E122732}" srcOrd="0" destOrd="0" presId="urn:microsoft.com/office/officeart/2018/5/layout/IconLeafLabelList"/>
    <dgm:cxn modelId="{0CD066E5-F8AF-4643-A89F-345B72A91B7D}" type="presParOf" srcId="{2D96399E-B52D-47C2-BF96-AB396E122732}" destId="{06F1A055-7363-421B-82E0-03E7E9C88E8F}" srcOrd="0" destOrd="0" presId="urn:microsoft.com/office/officeart/2018/5/layout/IconLeafLabelList"/>
    <dgm:cxn modelId="{53106A63-FA58-4ED8-8572-59C38F69A3F7}" type="presParOf" srcId="{06F1A055-7363-421B-82E0-03E7E9C88E8F}" destId="{821391AA-61DF-4EA3-97BF-6F5B2040FC6D}" srcOrd="0" destOrd="0" presId="urn:microsoft.com/office/officeart/2018/5/layout/IconLeafLabelList"/>
    <dgm:cxn modelId="{EA745FA8-E7C9-461D-B35B-4EF09AB795B8}" type="presParOf" srcId="{06F1A055-7363-421B-82E0-03E7E9C88E8F}" destId="{F8EE5140-EB52-4219-B874-107A6970D218}" srcOrd="1" destOrd="0" presId="urn:microsoft.com/office/officeart/2018/5/layout/IconLeafLabelList"/>
    <dgm:cxn modelId="{065D273E-1B50-4920-9B13-4FE563CDB677}" type="presParOf" srcId="{06F1A055-7363-421B-82E0-03E7E9C88E8F}" destId="{5981371D-2EB5-4146-B818-1FA2D0497A5E}" srcOrd="2" destOrd="0" presId="urn:microsoft.com/office/officeart/2018/5/layout/IconLeafLabelList"/>
    <dgm:cxn modelId="{E0440DAF-DD44-40A4-B697-FB9D288C6AE8}" type="presParOf" srcId="{06F1A055-7363-421B-82E0-03E7E9C88E8F}" destId="{FBCB3465-87F0-418B-BFAC-5EA4956D1BBD}" srcOrd="3" destOrd="0" presId="urn:microsoft.com/office/officeart/2018/5/layout/IconLeafLabelList"/>
    <dgm:cxn modelId="{6DF42B59-55DC-44F2-A602-3F33A683A126}" type="presParOf" srcId="{2D96399E-B52D-47C2-BF96-AB396E122732}" destId="{404E01AA-AD25-45B1-ACB8-9C61CA86FF9D}" srcOrd="1" destOrd="0" presId="urn:microsoft.com/office/officeart/2018/5/layout/IconLeafLabelList"/>
    <dgm:cxn modelId="{7FF3DCFB-090F-4382-9AA9-57A3F2090CE9}" type="presParOf" srcId="{2D96399E-B52D-47C2-BF96-AB396E122732}" destId="{FD6A9B92-167C-4FEC-9D3E-4F40D62ADF80}" srcOrd="2" destOrd="0" presId="urn:microsoft.com/office/officeart/2018/5/layout/IconLeafLabelList"/>
    <dgm:cxn modelId="{5D9B38EA-12A5-4D32-82F3-CA49E7175033}" type="presParOf" srcId="{FD6A9B92-167C-4FEC-9D3E-4F40D62ADF80}" destId="{4474E637-E2C5-45A4-8763-4AA1A8497B8D}" srcOrd="0" destOrd="0" presId="urn:microsoft.com/office/officeart/2018/5/layout/IconLeafLabelList"/>
    <dgm:cxn modelId="{DEE9348D-D57D-4AB3-8429-CF039CE0DBA7}" type="presParOf" srcId="{FD6A9B92-167C-4FEC-9D3E-4F40D62ADF80}" destId="{B4BFBE96-DFCE-4F15-AA8E-033D39DDF055}" srcOrd="1" destOrd="0" presId="urn:microsoft.com/office/officeart/2018/5/layout/IconLeafLabelList"/>
    <dgm:cxn modelId="{7286337F-F1EA-43CF-8CDA-F0C673A08410}" type="presParOf" srcId="{FD6A9B92-167C-4FEC-9D3E-4F40D62ADF80}" destId="{7833AD4C-5764-413C-A95B-44D548ECC8D3}" srcOrd="2" destOrd="0" presId="urn:microsoft.com/office/officeart/2018/5/layout/IconLeafLabelList"/>
    <dgm:cxn modelId="{6CE688F0-4194-422B-B80F-24F853BE6C3A}" type="presParOf" srcId="{FD6A9B92-167C-4FEC-9D3E-4F40D62ADF80}" destId="{C5F30556-C4EB-4BF0-B99F-35892CC0E8C8}"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391AA-61DF-4EA3-97BF-6F5B2040FC6D}">
      <dsp:nvSpPr>
        <dsp:cNvPr id="0" name=""/>
        <dsp:cNvSpPr/>
      </dsp:nvSpPr>
      <dsp:spPr>
        <a:xfrm>
          <a:off x="2292234" y="18860"/>
          <a:ext cx="1818562" cy="181856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EE5140-EB52-4219-B874-107A6970D218}">
      <dsp:nvSpPr>
        <dsp:cNvPr id="0" name=""/>
        <dsp:cNvSpPr/>
      </dsp:nvSpPr>
      <dsp:spPr>
        <a:xfrm>
          <a:off x="2679796" y="40642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BCB3465-87F0-418B-BFAC-5EA4956D1BBD}">
      <dsp:nvSpPr>
        <dsp:cNvPr id="0" name=""/>
        <dsp:cNvSpPr/>
      </dsp:nvSpPr>
      <dsp:spPr>
        <a:xfrm>
          <a:off x="1710890" y="240386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dirty="0"/>
            <a:t>Contact every client / investor individually</a:t>
          </a:r>
        </a:p>
      </dsp:txBody>
      <dsp:txXfrm>
        <a:off x="1710890" y="2403860"/>
        <a:ext cx="2981250" cy="720000"/>
      </dsp:txXfrm>
    </dsp:sp>
    <dsp:sp modelId="{4474E637-E2C5-45A4-8763-4AA1A8497B8D}">
      <dsp:nvSpPr>
        <dsp:cNvPr id="0" name=""/>
        <dsp:cNvSpPr/>
      </dsp:nvSpPr>
      <dsp:spPr>
        <a:xfrm>
          <a:off x="5795203" y="18860"/>
          <a:ext cx="1818562" cy="181856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BFBE96-DFCE-4F15-AA8E-033D39DDF055}">
      <dsp:nvSpPr>
        <dsp:cNvPr id="0" name=""/>
        <dsp:cNvSpPr/>
      </dsp:nvSpPr>
      <dsp:spPr>
        <a:xfrm>
          <a:off x="6182765" y="40642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F30556-C4EB-4BF0-B99F-35892CC0E8C8}">
      <dsp:nvSpPr>
        <dsp:cNvPr id="0" name=""/>
        <dsp:cNvSpPr/>
      </dsp:nvSpPr>
      <dsp:spPr>
        <a:xfrm>
          <a:off x="5213859" y="240386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dirty="0"/>
            <a:t>ASSURE them we are to be trusted</a:t>
          </a:r>
        </a:p>
      </dsp:txBody>
      <dsp:txXfrm>
        <a:off x="5213859" y="240386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3E3099-A6B8-40A4-B6F2-A7710648EFB7}" type="datetimeFigureOut">
              <a:rPr lang="en-US" smtClean="0"/>
              <a:t>6/17/2021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BE28B5-329C-4D60-88CA-2D133F3B4C65}" type="slidenum">
              <a:rPr lang="en-US" smtClean="0"/>
              <a:t>‹#›</a:t>
            </a:fld>
            <a:endParaRPr lang="en-US" dirty="0"/>
          </a:p>
        </p:txBody>
      </p:sp>
    </p:spTree>
    <p:extLst>
      <p:ext uri="{BB962C8B-B14F-4D97-AF65-F5344CB8AC3E}">
        <p14:creationId xmlns:p14="http://schemas.microsoft.com/office/powerpoint/2010/main" val="1942801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stop and prevent cyber attack on PII</a:t>
            </a:r>
          </a:p>
        </p:txBody>
      </p:sp>
      <p:sp>
        <p:nvSpPr>
          <p:cNvPr id="4" name="Slide Number Placeholder 3"/>
          <p:cNvSpPr>
            <a:spLocks noGrp="1"/>
          </p:cNvSpPr>
          <p:nvPr>
            <p:ph type="sldNum" sz="quarter" idx="5"/>
          </p:nvPr>
        </p:nvSpPr>
        <p:spPr/>
        <p:txBody>
          <a:bodyPr/>
          <a:lstStyle/>
          <a:p>
            <a:fld id="{99BE28B5-329C-4D60-88CA-2D133F3B4C65}" type="slidenum">
              <a:rPr lang="en-US" smtClean="0"/>
              <a:t>1</a:t>
            </a:fld>
            <a:endParaRPr lang="en-US" dirty="0"/>
          </a:p>
        </p:txBody>
      </p:sp>
    </p:spTree>
    <p:extLst>
      <p:ext uri="{BB962C8B-B14F-4D97-AF65-F5344CB8AC3E}">
        <p14:creationId xmlns:p14="http://schemas.microsoft.com/office/powerpoint/2010/main" val="1227516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breach of personal information as given by the Department of Defense</a:t>
            </a:r>
          </a:p>
          <a:p>
            <a:endParaRPr lang="en-US" dirty="0"/>
          </a:p>
          <a:p>
            <a:endParaRPr lang="en-US" dirty="0"/>
          </a:p>
        </p:txBody>
      </p:sp>
      <p:sp>
        <p:nvSpPr>
          <p:cNvPr id="4" name="Slide Number Placeholder 3"/>
          <p:cNvSpPr>
            <a:spLocks noGrp="1"/>
          </p:cNvSpPr>
          <p:nvPr>
            <p:ph type="sldNum" sz="quarter" idx="5"/>
          </p:nvPr>
        </p:nvSpPr>
        <p:spPr/>
        <p:txBody>
          <a:bodyPr/>
          <a:lstStyle/>
          <a:p>
            <a:fld id="{99BE28B5-329C-4D60-88CA-2D133F3B4C65}" type="slidenum">
              <a:rPr lang="en-US" smtClean="0"/>
              <a:t>2</a:t>
            </a:fld>
            <a:endParaRPr lang="en-US" dirty="0"/>
          </a:p>
        </p:txBody>
      </p:sp>
    </p:spTree>
    <p:extLst>
      <p:ext uri="{BB962C8B-B14F-4D97-AF65-F5344CB8AC3E}">
        <p14:creationId xmlns:p14="http://schemas.microsoft.com/office/powerpoint/2010/main" val="2731082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issue, make them understand why it happened then let them know what we can do to make it right</a:t>
            </a:r>
          </a:p>
          <a:p>
            <a:endParaRPr lang="en-US" dirty="0"/>
          </a:p>
        </p:txBody>
      </p:sp>
      <p:sp>
        <p:nvSpPr>
          <p:cNvPr id="4" name="Slide Number Placeholder 3"/>
          <p:cNvSpPr>
            <a:spLocks noGrp="1"/>
          </p:cNvSpPr>
          <p:nvPr>
            <p:ph type="sldNum" sz="quarter" idx="5"/>
          </p:nvPr>
        </p:nvSpPr>
        <p:spPr/>
        <p:txBody>
          <a:bodyPr/>
          <a:lstStyle/>
          <a:p>
            <a:fld id="{99BE28B5-329C-4D60-88CA-2D133F3B4C65}" type="slidenum">
              <a:rPr lang="en-US" smtClean="0"/>
              <a:t>3</a:t>
            </a:fld>
            <a:endParaRPr lang="en-US" dirty="0"/>
          </a:p>
        </p:txBody>
      </p:sp>
    </p:spTree>
    <p:extLst>
      <p:ext uri="{BB962C8B-B14F-4D97-AF65-F5344CB8AC3E}">
        <p14:creationId xmlns:p14="http://schemas.microsoft.com/office/powerpoint/2010/main" val="1436984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this can affect their company and let them know the different ways legal action can be taken, and why this could happen</a:t>
            </a:r>
          </a:p>
        </p:txBody>
      </p:sp>
      <p:sp>
        <p:nvSpPr>
          <p:cNvPr id="4" name="Slide Number Placeholder 3"/>
          <p:cNvSpPr>
            <a:spLocks noGrp="1"/>
          </p:cNvSpPr>
          <p:nvPr>
            <p:ph type="sldNum" sz="quarter" idx="5"/>
          </p:nvPr>
        </p:nvSpPr>
        <p:spPr/>
        <p:txBody>
          <a:bodyPr/>
          <a:lstStyle/>
          <a:p>
            <a:fld id="{99BE28B5-329C-4D60-88CA-2D133F3B4C65}" type="slidenum">
              <a:rPr lang="en-US" smtClean="0"/>
              <a:t>4</a:t>
            </a:fld>
            <a:endParaRPr lang="en-US" dirty="0"/>
          </a:p>
        </p:txBody>
      </p:sp>
    </p:spTree>
    <p:extLst>
      <p:ext uri="{BB962C8B-B14F-4D97-AF65-F5344CB8AC3E}">
        <p14:creationId xmlns:p14="http://schemas.microsoft.com/office/powerpoint/2010/main" val="1281275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York requires protection for PII and if beached those affected must be notified as well as CP, AG and State of Police</a:t>
            </a:r>
          </a:p>
        </p:txBody>
      </p:sp>
      <p:sp>
        <p:nvSpPr>
          <p:cNvPr id="4" name="Slide Number Placeholder 3"/>
          <p:cNvSpPr>
            <a:spLocks noGrp="1"/>
          </p:cNvSpPr>
          <p:nvPr>
            <p:ph type="sldNum" sz="quarter" idx="5"/>
          </p:nvPr>
        </p:nvSpPr>
        <p:spPr/>
        <p:txBody>
          <a:bodyPr/>
          <a:lstStyle/>
          <a:p>
            <a:fld id="{99BE28B5-329C-4D60-88CA-2D133F3B4C65}" type="slidenum">
              <a:rPr lang="en-US" smtClean="0"/>
              <a:t>5</a:t>
            </a:fld>
            <a:endParaRPr lang="en-US" dirty="0"/>
          </a:p>
        </p:txBody>
      </p:sp>
    </p:spTree>
    <p:extLst>
      <p:ext uri="{BB962C8B-B14F-4D97-AF65-F5344CB8AC3E}">
        <p14:creationId xmlns:p14="http://schemas.microsoft.com/office/powerpoint/2010/main" val="2546119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California laws require protection for clients/investors PII and businesses must protect it and when breached the business must inform client/investor</a:t>
            </a:r>
          </a:p>
        </p:txBody>
      </p:sp>
      <p:sp>
        <p:nvSpPr>
          <p:cNvPr id="4" name="Slide Number Placeholder 3"/>
          <p:cNvSpPr>
            <a:spLocks noGrp="1"/>
          </p:cNvSpPr>
          <p:nvPr>
            <p:ph type="sldNum" sz="quarter" idx="5"/>
          </p:nvPr>
        </p:nvSpPr>
        <p:spPr/>
        <p:txBody>
          <a:bodyPr/>
          <a:lstStyle/>
          <a:p>
            <a:fld id="{99BE28B5-329C-4D60-88CA-2D133F3B4C65}" type="slidenum">
              <a:rPr lang="en-US" smtClean="0"/>
              <a:t>7</a:t>
            </a:fld>
            <a:endParaRPr lang="en-US" dirty="0"/>
          </a:p>
        </p:txBody>
      </p:sp>
    </p:spTree>
    <p:extLst>
      <p:ext uri="{BB962C8B-B14F-4D97-AF65-F5344CB8AC3E}">
        <p14:creationId xmlns:p14="http://schemas.microsoft.com/office/powerpoint/2010/main" val="229659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them know we can fix this and how we can, and it is imperative that we show them we can be trusted</a:t>
            </a:r>
          </a:p>
        </p:txBody>
      </p:sp>
      <p:sp>
        <p:nvSpPr>
          <p:cNvPr id="4" name="Slide Number Placeholder 3"/>
          <p:cNvSpPr>
            <a:spLocks noGrp="1"/>
          </p:cNvSpPr>
          <p:nvPr>
            <p:ph type="sldNum" sz="quarter" idx="5"/>
          </p:nvPr>
        </p:nvSpPr>
        <p:spPr/>
        <p:txBody>
          <a:bodyPr/>
          <a:lstStyle/>
          <a:p>
            <a:fld id="{99BE28B5-329C-4D60-88CA-2D133F3B4C65}" type="slidenum">
              <a:rPr lang="en-US" smtClean="0"/>
              <a:t>8</a:t>
            </a:fld>
            <a:endParaRPr lang="en-US" dirty="0"/>
          </a:p>
        </p:txBody>
      </p:sp>
    </p:spTree>
    <p:extLst>
      <p:ext uri="{BB962C8B-B14F-4D97-AF65-F5344CB8AC3E}">
        <p14:creationId xmlns:p14="http://schemas.microsoft.com/office/powerpoint/2010/main" val="1831372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we were wrong and admit it, offer security and know clients are the reason we are in business. Always have a back up security plan.</a:t>
            </a:r>
          </a:p>
        </p:txBody>
      </p:sp>
      <p:sp>
        <p:nvSpPr>
          <p:cNvPr id="4" name="Slide Number Placeholder 3"/>
          <p:cNvSpPr>
            <a:spLocks noGrp="1"/>
          </p:cNvSpPr>
          <p:nvPr>
            <p:ph type="sldNum" sz="quarter" idx="5"/>
          </p:nvPr>
        </p:nvSpPr>
        <p:spPr/>
        <p:txBody>
          <a:bodyPr/>
          <a:lstStyle/>
          <a:p>
            <a:fld id="{99BE28B5-329C-4D60-88CA-2D133F3B4C65}" type="slidenum">
              <a:rPr lang="en-US" smtClean="0"/>
              <a:t>9</a:t>
            </a:fld>
            <a:endParaRPr lang="en-US" dirty="0"/>
          </a:p>
        </p:txBody>
      </p:sp>
    </p:spTree>
    <p:extLst>
      <p:ext uri="{BB962C8B-B14F-4D97-AF65-F5344CB8AC3E}">
        <p14:creationId xmlns:p14="http://schemas.microsoft.com/office/powerpoint/2010/main" val="18509516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6/17/2021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6/17/2021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audio" Target="../media/media9.m4a"/><Relationship Id="rId3" Type="http://schemas.microsoft.com/office/2007/relationships/media" Target="../media/media2.m4a"/><Relationship Id="rId21" Type="http://schemas.openxmlformats.org/officeDocument/2006/relationships/image" Target="../media/image3.png"/><Relationship Id="rId7" Type="http://schemas.microsoft.com/office/2007/relationships/media" Target="../media/media4.m4a"/><Relationship Id="rId12" Type="http://schemas.openxmlformats.org/officeDocument/2006/relationships/audio" Target="../media/media6.m4a"/><Relationship Id="rId17" Type="http://schemas.microsoft.com/office/2007/relationships/media" Target="../media/media9.m4a"/><Relationship Id="rId2" Type="http://schemas.openxmlformats.org/officeDocument/2006/relationships/audio" Target="../media/media1.m4a"/><Relationship Id="rId16" Type="http://schemas.openxmlformats.org/officeDocument/2006/relationships/audio" Target="../media/media8.m4a"/><Relationship Id="rId20" Type="http://schemas.openxmlformats.org/officeDocument/2006/relationships/notesSlide" Target="../notesSlides/notesSlide1.xml"/><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microsoft.com/office/2007/relationships/media" Target="../media/media8.m4a"/><Relationship Id="rId10" Type="http://schemas.openxmlformats.org/officeDocument/2006/relationships/audio" Target="../media/media5.m4a"/><Relationship Id="rId19" Type="http://schemas.openxmlformats.org/officeDocument/2006/relationships/slideLayout" Target="../slideLayouts/slideLayout1.xml"/><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s>
</file>

<file path=ppt/slides/_rels/slide2.xml.rels><?xml version="1.0" encoding="UTF-8" standalone="yes"?>
<Relationships xmlns="http://schemas.openxmlformats.org/package/2006/relationships"><Relationship Id="rId8" Type="http://schemas.openxmlformats.org/officeDocument/2006/relationships/audio" Target="../media/media13.m4a"/><Relationship Id="rId13" Type="http://schemas.openxmlformats.org/officeDocument/2006/relationships/slideLayout" Target="../slideLayouts/slideLayout6.xml"/><Relationship Id="rId3" Type="http://schemas.microsoft.com/office/2007/relationships/media" Target="../media/media11.m4a"/><Relationship Id="rId7" Type="http://schemas.microsoft.com/office/2007/relationships/media" Target="../media/media13.m4a"/><Relationship Id="rId12" Type="http://schemas.openxmlformats.org/officeDocument/2006/relationships/audio" Target="../media/media15.m4a"/><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audio" Target="../media/media12.m4a"/><Relationship Id="rId11" Type="http://schemas.microsoft.com/office/2007/relationships/media" Target="../media/media15.m4a"/><Relationship Id="rId5" Type="http://schemas.microsoft.com/office/2007/relationships/media" Target="../media/media12.m4a"/><Relationship Id="rId15" Type="http://schemas.openxmlformats.org/officeDocument/2006/relationships/image" Target="../media/image3.png"/><Relationship Id="rId10" Type="http://schemas.openxmlformats.org/officeDocument/2006/relationships/audio" Target="../media/media14.m4a"/><Relationship Id="rId4" Type="http://schemas.openxmlformats.org/officeDocument/2006/relationships/audio" Target="../media/media11.m4a"/><Relationship Id="rId9" Type="http://schemas.microsoft.com/office/2007/relationships/media" Target="../media/media14.m4a"/><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microsoft.com/office/2007/relationships/media" Target="../media/media17.m4a"/><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notesSlide" Target="../notesSlides/notesSlide3.xml"/><Relationship Id="rId5" Type="http://schemas.openxmlformats.org/officeDocument/2006/relationships/slideLayout" Target="../slideLayouts/slideLayout14.xml"/><Relationship Id="rId4" Type="http://schemas.openxmlformats.org/officeDocument/2006/relationships/audio" Target="../media/media17.m4a"/></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8.xml"/><Relationship Id="rId7" Type="http://schemas.openxmlformats.org/officeDocument/2006/relationships/image" Target="../media/image4.jp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6.jpg"/><Relationship Id="rId5" Type="http://schemas.openxmlformats.org/officeDocument/2006/relationships/image" Target="../media/image1.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2.xml"/><Relationship Id="rId7" Type="http://schemas.openxmlformats.org/officeDocument/2006/relationships/diagramLayout" Target="../diagrams/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diagramData" Target="../diagrams/data1.xml"/><Relationship Id="rId11" Type="http://schemas.openxmlformats.org/officeDocument/2006/relationships/image" Target="../media/image3.png"/><Relationship Id="rId5" Type="http://schemas.openxmlformats.org/officeDocument/2006/relationships/image" Target="../media/image1.jpeg"/><Relationship Id="rId10" Type="http://schemas.microsoft.com/office/2007/relationships/diagramDrawing" Target="../diagrams/drawing1.xml"/><Relationship Id="rId4" Type="http://schemas.openxmlformats.org/officeDocument/2006/relationships/notesSlide" Target="../notesSlides/notesSlide7.xml"/><Relationship Id="rId9" Type="http://schemas.openxmlformats.org/officeDocument/2006/relationships/diagramColors" Target="../diagrams/colors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11A4E-A464-4074-9377-E5FEFCF15FBB}"/>
              </a:ext>
            </a:extLst>
          </p:cNvPr>
          <p:cNvSpPr>
            <a:spLocks noGrp="1"/>
          </p:cNvSpPr>
          <p:nvPr>
            <p:ph type="ctrTitle"/>
          </p:nvPr>
        </p:nvSpPr>
        <p:spPr/>
        <p:txBody>
          <a:bodyPr/>
          <a:lstStyle/>
          <a:p>
            <a:r>
              <a:rPr lang="en-US" dirty="0"/>
              <a:t>Stop The Attack</a:t>
            </a:r>
          </a:p>
        </p:txBody>
      </p:sp>
      <p:sp>
        <p:nvSpPr>
          <p:cNvPr id="3" name="Subtitle 2">
            <a:extLst>
              <a:ext uri="{FF2B5EF4-FFF2-40B4-BE49-F238E27FC236}">
                <a16:creationId xmlns:a16="http://schemas.microsoft.com/office/drawing/2014/main" id="{25DB98E5-08E5-44BD-B26C-18BC619187E5}"/>
              </a:ext>
            </a:extLst>
          </p:cNvPr>
          <p:cNvSpPr>
            <a:spLocks noGrp="1"/>
          </p:cNvSpPr>
          <p:nvPr>
            <p:ph type="subTitle" idx="1"/>
          </p:nvPr>
        </p:nvSpPr>
        <p:spPr>
          <a:xfrm>
            <a:off x="1876424" y="3602037"/>
            <a:ext cx="9191626" cy="2133599"/>
          </a:xfrm>
        </p:spPr>
        <p:txBody>
          <a:bodyPr>
            <a:normAutofit fontScale="77500" lnSpcReduction="20000"/>
          </a:bodyPr>
          <a:lstStyle/>
          <a:p>
            <a:r>
              <a:rPr lang="en-US" sz="2900" dirty="0">
                <a:solidFill>
                  <a:schemeClr val="tx1"/>
                </a:solidFill>
              </a:rPr>
              <a:t>Recovery and prevention</a:t>
            </a:r>
          </a:p>
          <a:p>
            <a:r>
              <a:rPr lang="en-US" dirty="0"/>
              <a:t>						               </a:t>
            </a:r>
          </a:p>
          <a:p>
            <a:endParaRPr lang="en-US" dirty="0"/>
          </a:p>
          <a:p>
            <a:r>
              <a:rPr lang="en-US" dirty="0"/>
              <a:t>								 Elizabeth Knox							                     June 5, 2021				</a:t>
            </a:r>
          </a:p>
        </p:txBody>
      </p:sp>
      <p:pic>
        <p:nvPicPr>
          <p:cNvPr id="4" name="Recorded Sound">
            <a:hlinkClick r:id="" action="ppaction://media"/>
            <a:extLst>
              <a:ext uri="{FF2B5EF4-FFF2-40B4-BE49-F238E27FC236}">
                <a16:creationId xmlns:a16="http://schemas.microsoft.com/office/drawing/2014/main" id="{93EBB18E-94FD-45B4-A719-8DF0DD0C8F75}"/>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791200" y="3124200"/>
            <a:ext cx="609600" cy="609600"/>
          </a:xfrm>
          <a:prstGeom prst="rect">
            <a:avLst/>
          </a:prstGeom>
        </p:spPr>
      </p:pic>
      <p:pic>
        <p:nvPicPr>
          <p:cNvPr id="5" name="Recorded Sound">
            <a:hlinkClick r:id="" action="ppaction://media"/>
            <a:extLst>
              <a:ext uri="{FF2B5EF4-FFF2-40B4-BE49-F238E27FC236}">
                <a16:creationId xmlns:a16="http://schemas.microsoft.com/office/drawing/2014/main" id="{6E8B18AB-29BF-44BC-A6A8-AFCE4E120BBC}"/>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5791200" y="3124200"/>
            <a:ext cx="609600" cy="609600"/>
          </a:xfrm>
          <a:prstGeom prst="rect">
            <a:avLst/>
          </a:prstGeom>
        </p:spPr>
      </p:pic>
      <p:pic>
        <p:nvPicPr>
          <p:cNvPr id="6" name="Recorded Sound">
            <a:hlinkClick r:id="" action="ppaction://media"/>
            <a:extLst>
              <a:ext uri="{FF2B5EF4-FFF2-40B4-BE49-F238E27FC236}">
                <a16:creationId xmlns:a16="http://schemas.microsoft.com/office/drawing/2014/main" id="{5E3F82B2-C372-46B5-B799-36432B038ABA}"/>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791200" y="3124200"/>
            <a:ext cx="609600" cy="609600"/>
          </a:xfrm>
          <a:prstGeom prst="rect">
            <a:avLst/>
          </a:prstGeom>
        </p:spPr>
      </p:pic>
      <p:pic>
        <p:nvPicPr>
          <p:cNvPr id="7" name="Recorded Sound">
            <a:hlinkClick r:id="" action="ppaction://media"/>
            <a:extLst>
              <a:ext uri="{FF2B5EF4-FFF2-40B4-BE49-F238E27FC236}">
                <a16:creationId xmlns:a16="http://schemas.microsoft.com/office/drawing/2014/main" id="{C3399D08-F4E9-412A-BCBD-77A461C6DE21}"/>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5791200" y="3124200"/>
            <a:ext cx="609600" cy="609600"/>
          </a:xfrm>
          <a:prstGeom prst="rect">
            <a:avLst/>
          </a:prstGeom>
        </p:spPr>
      </p:pic>
      <p:pic>
        <p:nvPicPr>
          <p:cNvPr id="9" name="Recorded Sound">
            <a:hlinkClick r:id="" action="ppaction://media"/>
            <a:extLst>
              <a:ext uri="{FF2B5EF4-FFF2-40B4-BE49-F238E27FC236}">
                <a16:creationId xmlns:a16="http://schemas.microsoft.com/office/drawing/2014/main" id="{BE14A13D-5D43-4A72-8A0D-0A95F6AB3D43}"/>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5791200" y="3124200"/>
            <a:ext cx="609600" cy="609600"/>
          </a:xfrm>
          <a:prstGeom prst="rect">
            <a:avLst/>
          </a:prstGeom>
        </p:spPr>
      </p:pic>
      <p:pic>
        <p:nvPicPr>
          <p:cNvPr id="10" name="Recorded Sound">
            <a:hlinkClick r:id="" action="ppaction://media"/>
            <a:extLst>
              <a:ext uri="{FF2B5EF4-FFF2-40B4-BE49-F238E27FC236}">
                <a16:creationId xmlns:a16="http://schemas.microsoft.com/office/drawing/2014/main" id="{C7ED89A2-B267-457D-B30B-FAD5B0E2CA9D}"/>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5791200" y="3124200"/>
            <a:ext cx="609600" cy="609600"/>
          </a:xfrm>
          <a:prstGeom prst="rect">
            <a:avLst/>
          </a:prstGeom>
        </p:spPr>
      </p:pic>
      <p:pic>
        <p:nvPicPr>
          <p:cNvPr id="11" name="Recorded Sound">
            <a:hlinkClick r:id="" action="ppaction://media"/>
            <a:extLst>
              <a:ext uri="{FF2B5EF4-FFF2-40B4-BE49-F238E27FC236}">
                <a16:creationId xmlns:a16="http://schemas.microsoft.com/office/drawing/2014/main" id="{EBD5F0F7-1F02-4F18-B004-827F6AEB9204}"/>
              </a:ext>
            </a:extLst>
          </p:cNvPr>
          <p:cNvPicPr>
            <a:picLocks noChangeAspect="1"/>
          </p:cNvPicPr>
          <p:nvPr>
            <a:audioFile r:link="rId14"/>
            <p:extLst>
              <p:ext uri="{DAA4B4D4-6D71-4841-9C94-3DE7FCFB9230}">
                <p14:media xmlns:p14="http://schemas.microsoft.com/office/powerpoint/2010/main" r:embed="rId13"/>
              </p:ext>
            </p:extLst>
          </p:nvPr>
        </p:nvPicPr>
        <p:blipFill>
          <a:blip r:embed="rId21"/>
          <a:stretch>
            <a:fillRect/>
          </a:stretch>
        </p:blipFill>
        <p:spPr>
          <a:xfrm>
            <a:off x="5791200" y="3124200"/>
            <a:ext cx="609600" cy="609600"/>
          </a:xfrm>
          <a:prstGeom prst="rect">
            <a:avLst/>
          </a:prstGeom>
        </p:spPr>
      </p:pic>
      <p:pic>
        <p:nvPicPr>
          <p:cNvPr id="12" name="Recorded Sound">
            <a:hlinkClick r:id="" action="ppaction://media"/>
            <a:extLst>
              <a:ext uri="{FF2B5EF4-FFF2-40B4-BE49-F238E27FC236}">
                <a16:creationId xmlns:a16="http://schemas.microsoft.com/office/drawing/2014/main" id="{5E12D105-78BB-4FFC-B3DA-98501883EE1D}"/>
              </a:ext>
            </a:extLst>
          </p:cNvPr>
          <p:cNvPicPr>
            <a:picLocks noChangeAspect="1"/>
          </p:cNvPicPr>
          <p:nvPr>
            <a:audioFile r:link="rId16"/>
            <p:extLst>
              <p:ext uri="{DAA4B4D4-6D71-4841-9C94-3DE7FCFB9230}">
                <p14:media xmlns:p14="http://schemas.microsoft.com/office/powerpoint/2010/main" r:embed="rId15"/>
              </p:ext>
            </p:extLst>
          </p:nvPr>
        </p:nvPicPr>
        <p:blipFill>
          <a:blip r:embed="rId21"/>
          <a:stretch>
            <a:fillRect/>
          </a:stretch>
        </p:blipFill>
        <p:spPr>
          <a:xfrm>
            <a:off x="5791200" y="3124200"/>
            <a:ext cx="609600" cy="609600"/>
          </a:xfrm>
          <a:prstGeom prst="rect">
            <a:avLst/>
          </a:prstGeom>
        </p:spPr>
      </p:pic>
      <p:pic>
        <p:nvPicPr>
          <p:cNvPr id="13" name="Recorded Sound">
            <a:hlinkClick r:id="" action="ppaction://media"/>
            <a:extLst>
              <a:ext uri="{FF2B5EF4-FFF2-40B4-BE49-F238E27FC236}">
                <a16:creationId xmlns:a16="http://schemas.microsoft.com/office/drawing/2014/main" id="{54E5BAC9-B0C1-4352-ACD7-06A298CEA411}"/>
              </a:ext>
            </a:extLst>
          </p:cNvPr>
          <p:cNvPicPr>
            <a:picLocks noChangeAspect="1"/>
          </p:cNvPicPr>
          <p:nvPr>
            <a:audioFile r:link="rId18"/>
            <p:extLst>
              <p:ext uri="{DAA4B4D4-6D71-4841-9C94-3DE7FCFB9230}">
                <p14:media xmlns:p14="http://schemas.microsoft.com/office/powerpoint/2010/main" r:embed="rId17"/>
              </p:ext>
            </p:extLst>
          </p:nvPr>
        </p:nvPicPr>
        <p:blipFill>
          <a:blip r:embed="rId21"/>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07622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2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845"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03"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536"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4870" fill="hold"/>
                                        <p:tgtEl>
                                          <p:spTgt spid="9"/>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7726" fill="hold"/>
                                        <p:tgtEl>
                                          <p:spTgt spid="10"/>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3616" fill="hold"/>
                                        <p:tgtEl>
                                          <p:spTgt spid="11"/>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6232" fill="hold"/>
                                        <p:tgtEl>
                                          <p:spTgt spid="12"/>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217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39" fill="hold" display="0">
                  <p:stCondLst>
                    <p:cond delay="indefinite"/>
                  </p:stCondLst>
                  <p:endCondLst>
                    <p:cond evt="onStopAudio" delay="0">
                      <p:tgtEl>
                        <p:sldTgt/>
                      </p:tgtEl>
                    </p:cond>
                  </p:endCondLst>
                </p:cTn>
                <p:tgtEl>
                  <p:spTgt spid="4"/>
                </p:tgtEl>
              </p:cMediaNode>
            </p:audio>
            <p:audio>
              <p:cMediaNode vol="80000">
                <p:cTn id="40" fill="hold" display="0">
                  <p:stCondLst>
                    <p:cond delay="indefinite"/>
                  </p:stCondLst>
                  <p:endCondLst>
                    <p:cond evt="onStopAudio" delay="0">
                      <p:tgtEl>
                        <p:sldTgt/>
                      </p:tgtEl>
                    </p:cond>
                  </p:endCondLst>
                </p:cTn>
                <p:tgtEl>
                  <p:spTgt spid="5"/>
                </p:tgtEl>
              </p:cMediaNode>
            </p:audio>
            <p:audio>
              <p:cMediaNode vol="80000">
                <p:cTn id="41" fill="hold" display="0">
                  <p:stCondLst>
                    <p:cond delay="indefinite"/>
                  </p:stCondLst>
                  <p:endCondLst>
                    <p:cond evt="onStopAudio" delay="0">
                      <p:tgtEl>
                        <p:sldTgt/>
                      </p:tgtEl>
                    </p:cond>
                  </p:endCondLst>
                </p:cTn>
                <p:tgtEl>
                  <p:spTgt spid="6"/>
                </p:tgtEl>
              </p:cMediaNode>
            </p:audio>
            <p:audio>
              <p:cMediaNode vol="80000">
                <p:cTn id="42" fill="hold" display="0">
                  <p:stCondLst>
                    <p:cond delay="indefinite"/>
                  </p:stCondLst>
                  <p:endCondLst>
                    <p:cond evt="onStopAudio" delay="0">
                      <p:tgtEl>
                        <p:sldTgt/>
                      </p:tgtEl>
                    </p:cond>
                  </p:endCondLst>
                </p:cTn>
                <p:tgtEl>
                  <p:spTgt spid="7"/>
                </p:tgtEl>
              </p:cMediaNode>
            </p:audio>
            <p:audio>
              <p:cMediaNode vol="80000">
                <p:cTn id="43" fill="hold" display="0">
                  <p:stCondLst>
                    <p:cond delay="indefinite"/>
                  </p:stCondLst>
                  <p:endCondLst>
                    <p:cond evt="onStopAudio" delay="0">
                      <p:tgtEl>
                        <p:sldTgt/>
                      </p:tgtEl>
                    </p:cond>
                  </p:endCondLst>
                </p:cTn>
                <p:tgtEl>
                  <p:spTgt spid="9"/>
                </p:tgtEl>
              </p:cMediaNode>
            </p:audio>
            <p:audio>
              <p:cMediaNode vol="80000">
                <p:cTn id="44" fill="hold" display="0">
                  <p:stCondLst>
                    <p:cond delay="indefinite"/>
                  </p:stCondLst>
                  <p:endCondLst>
                    <p:cond evt="onStopAudio" delay="0">
                      <p:tgtEl>
                        <p:sldTgt/>
                      </p:tgtEl>
                    </p:cond>
                  </p:endCondLst>
                </p:cTn>
                <p:tgtEl>
                  <p:spTgt spid="10"/>
                </p:tgtEl>
              </p:cMediaNode>
            </p:audio>
            <p:audio>
              <p:cMediaNode vol="80000">
                <p:cTn id="45" fill="hold" display="0">
                  <p:stCondLst>
                    <p:cond delay="indefinite"/>
                  </p:stCondLst>
                  <p:endCondLst>
                    <p:cond evt="onStopAudio" delay="0">
                      <p:tgtEl>
                        <p:sldTgt/>
                      </p:tgtEl>
                    </p:cond>
                  </p:endCondLst>
                </p:cTn>
                <p:tgtEl>
                  <p:spTgt spid="11"/>
                </p:tgtEl>
              </p:cMediaNode>
            </p:audio>
            <p:audio>
              <p:cMediaNode vol="80000">
                <p:cTn id="46" fill="hold" display="0">
                  <p:stCondLst>
                    <p:cond delay="indefinite"/>
                  </p:stCondLst>
                  <p:endCondLst>
                    <p:cond evt="onStopAudio" delay="0">
                      <p:tgtEl>
                        <p:sldTgt/>
                      </p:tgtEl>
                    </p:cond>
                  </p:endCondLst>
                </p:cTn>
                <p:tgtEl>
                  <p:spTgt spid="12"/>
                </p:tgtEl>
              </p:cMediaNode>
            </p:audio>
            <p:audio>
              <p:cMediaNode vol="80000">
                <p:cTn id="4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15EE7-4912-43F4-AB16-17633D58FCFC}"/>
              </a:ext>
            </a:extLst>
          </p:cNvPr>
          <p:cNvSpPr>
            <a:spLocks noGrp="1"/>
          </p:cNvSpPr>
          <p:nvPr>
            <p:ph type="title"/>
          </p:nvPr>
        </p:nvSpPr>
        <p:spPr>
          <a:xfrm>
            <a:off x="1152525" y="618517"/>
            <a:ext cx="9894886" cy="5868008"/>
          </a:xfrm>
        </p:spPr>
        <p:txBody>
          <a:bodyPr numCol="1">
            <a:normAutofit/>
          </a:bodyPr>
          <a:lstStyle/>
          <a:p>
            <a:pPr algn="ctr"/>
            <a:r>
              <a:rPr lang="en-US" sz="3000" i="1" u="sng" dirty="0"/>
              <a:t>OVERLOOK</a:t>
            </a:r>
            <a:br>
              <a:rPr lang="en-US" sz="2400" dirty="0"/>
            </a:br>
            <a:br>
              <a:rPr lang="en-US" sz="2400" dirty="0"/>
            </a:br>
            <a:r>
              <a:rPr lang="en-US" sz="2400" dirty="0"/>
              <a:t>According to the department of defense (dod), a breach of personal information IS defined as, “the act of accessing or disclosing information to unauthorizing individuals or compromising in a way where the subjects of the information are negatively affected” (DOD privacy program, 2014).</a:t>
            </a:r>
            <a:br>
              <a:rPr lang="en-US" dirty="0"/>
            </a:br>
            <a:endParaRPr lang="en-US" dirty="0"/>
          </a:p>
        </p:txBody>
      </p:sp>
      <p:pic>
        <p:nvPicPr>
          <p:cNvPr id="3" name="Recorded Sound">
            <a:hlinkClick r:id="" action="ppaction://media"/>
            <a:extLst>
              <a:ext uri="{FF2B5EF4-FFF2-40B4-BE49-F238E27FC236}">
                <a16:creationId xmlns:a16="http://schemas.microsoft.com/office/drawing/2014/main" id="{E9FA4A56-6617-4802-ADD6-6B64C702F429}"/>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5791200" y="3124200"/>
            <a:ext cx="609600" cy="609600"/>
          </a:xfrm>
          <a:prstGeom prst="rect">
            <a:avLst/>
          </a:prstGeom>
        </p:spPr>
      </p:pic>
      <p:pic>
        <p:nvPicPr>
          <p:cNvPr id="4" name="Recorded Sound">
            <a:hlinkClick r:id="" action="ppaction://media"/>
            <a:extLst>
              <a:ext uri="{FF2B5EF4-FFF2-40B4-BE49-F238E27FC236}">
                <a16:creationId xmlns:a16="http://schemas.microsoft.com/office/drawing/2014/main" id="{31B500D9-8EAA-42B6-BFB3-778762AB318F}"/>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5791200" y="3124200"/>
            <a:ext cx="609600" cy="609600"/>
          </a:xfrm>
          <a:prstGeom prst="rect">
            <a:avLst/>
          </a:prstGeom>
        </p:spPr>
      </p:pic>
      <p:pic>
        <p:nvPicPr>
          <p:cNvPr id="5" name="Recorded Sound">
            <a:hlinkClick r:id="" action="ppaction://media"/>
            <a:extLst>
              <a:ext uri="{FF2B5EF4-FFF2-40B4-BE49-F238E27FC236}">
                <a16:creationId xmlns:a16="http://schemas.microsoft.com/office/drawing/2014/main" id="{7E9BE085-8DDF-4849-9633-843BCF22F154}"/>
              </a:ext>
            </a:extLst>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5791200" y="3124200"/>
            <a:ext cx="609600" cy="609600"/>
          </a:xfrm>
          <a:prstGeom prst="rect">
            <a:avLst/>
          </a:prstGeom>
        </p:spPr>
      </p:pic>
      <p:pic>
        <p:nvPicPr>
          <p:cNvPr id="6" name="Recorded Sound">
            <a:hlinkClick r:id="" action="ppaction://media"/>
            <a:extLst>
              <a:ext uri="{FF2B5EF4-FFF2-40B4-BE49-F238E27FC236}">
                <a16:creationId xmlns:a16="http://schemas.microsoft.com/office/drawing/2014/main" id="{6BD5030B-B94C-42BE-847F-884E6098AECD}"/>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5791200" y="3124200"/>
            <a:ext cx="609600" cy="609600"/>
          </a:xfrm>
          <a:prstGeom prst="rect">
            <a:avLst/>
          </a:prstGeom>
        </p:spPr>
      </p:pic>
      <p:pic>
        <p:nvPicPr>
          <p:cNvPr id="7" name="Recorded Sound">
            <a:hlinkClick r:id="" action="ppaction://media"/>
            <a:extLst>
              <a:ext uri="{FF2B5EF4-FFF2-40B4-BE49-F238E27FC236}">
                <a16:creationId xmlns:a16="http://schemas.microsoft.com/office/drawing/2014/main" id="{45EE586F-4792-4EF9-A1A4-039471C54325}"/>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5791200" y="3124200"/>
            <a:ext cx="609600" cy="609600"/>
          </a:xfrm>
          <a:prstGeom prst="rect">
            <a:avLst/>
          </a:prstGeom>
        </p:spPr>
      </p:pic>
      <p:pic>
        <p:nvPicPr>
          <p:cNvPr id="8" name="Recorded Sound">
            <a:hlinkClick r:id="" action="ppaction://media"/>
            <a:extLst>
              <a:ext uri="{FF2B5EF4-FFF2-40B4-BE49-F238E27FC236}">
                <a16:creationId xmlns:a16="http://schemas.microsoft.com/office/drawing/2014/main" id="{64637D2C-94B9-476B-9B1B-3538C5D542E4}"/>
              </a:ext>
            </a:extLst>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03116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4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1976"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4553" fill="hold"/>
                                        <p:tgtEl>
                                          <p:spTgt spid="5"/>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2386" fill="hold"/>
                                        <p:tgtEl>
                                          <p:spTgt spid="6"/>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4460" fill="hold"/>
                                        <p:tgtEl>
                                          <p:spTgt spid="7"/>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183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4"/>
                </p:tgtEl>
              </p:cMediaNode>
            </p:audio>
            <p:audio>
              <p:cMediaNode vol="80000">
                <p:cTn id="29" fill="hold" display="0">
                  <p:stCondLst>
                    <p:cond delay="indefinite"/>
                  </p:stCondLst>
                  <p:endCondLst>
                    <p:cond evt="onStopAudio" delay="0">
                      <p:tgtEl>
                        <p:sldTgt/>
                      </p:tgtEl>
                    </p:cond>
                  </p:endCondLst>
                </p:cTn>
                <p:tgtEl>
                  <p:spTgt spid="5"/>
                </p:tgtEl>
              </p:cMediaNode>
            </p:audio>
            <p:audio>
              <p:cMediaNode vol="80000">
                <p:cTn id="30" fill="hold" display="0">
                  <p:stCondLst>
                    <p:cond delay="indefinite"/>
                  </p:stCondLst>
                  <p:endCondLst>
                    <p:cond evt="onStopAudio" delay="0">
                      <p:tgtEl>
                        <p:sldTgt/>
                      </p:tgtEl>
                    </p:cond>
                  </p:endCondLst>
                </p:cTn>
                <p:tgtEl>
                  <p:spTgt spid="6"/>
                </p:tgtEl>
              </p:cMediaNode>
            </p:audio>
            <p:audio>
              <p:cMediaNode vol="80000">
                <p:cTn id="31" fill="hold" display="0">
                  <p:stCondLst>
                    <p:cond delay="indefinite"/>
                  </p:stCondLst>
                  <p:endCondLst>
                    <p:cond evt="onStopAudio" delay="0">
                      <p:tgtEl>
                        <p:sldTgt/>
                      </p:tgtEl>
                    </p:cond>
                  </p:endCondLst>
                </p:cTn>
                <p:tgtEl>
                  <p:spTgt spid="7"/>
                </p:tgtEl>
              </p:cMediaNode>
            </p:audio>
            <p:audio>
              <p:cMediaNode vol="80000">
                <p:cTn id="32"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AF8BB-A072-4569-B13F-3AB1D9105A4C}"/>
              </a:ext>
            </a:extLst>
          </p:cNvPr>
          <p:cNvSpPr>
            <a:spLocks noGrp="1"/>
          </p:cNvSpPr>
          <p:nvPr>
            <p:ph type="title"/>
          </p:nvPr>
        </p:nvSpPr>
        <p:spPr/>
        <p:txBody>
          <a:bodyPr/>
          <a:lstStyle/>
          <a:p>
            <a:r>
              <a:rPr lang="en-US" dirty="0"/>
              <a:t>ASSESS THE SITUATION</a:t>
            </a:r>
          </a:p>
        </p:txBody>
      </p:sp>
      <p:sp>
        <p:nvSpPr>
          <p:cNvPr id="3" name="Text Placeholder 2">
            <a:extLst>
              <a:ext uri="{FF2B5EF4-FFF2-40B4-BE49-F238E27FC236}">
                <a16:creationId xmlns:a16="http://schemas.microsoft.com/office/drawing/2014/main" id="{1F57F349-5B04-4656-A3AF-9EC61ACF0980}"/>
              </a:ext>
            </a:extLst>
          </p:cNvPr>
          <p:cNvSpPr>
            <a:spLocks noGrp="1"/>
          </p:cNvSpPr>
          <p:nvPr>
            <p:ph type="body" idx="1"/>
          </p:nvPr>
        </p:nvSpPr>
        <p:spPr/>
        <p:txBody>
          <a:bodyPr/>
          <a:lstStyle/>
          <a:p>
            <a:r>
              <a:rPr lang="en-US" dirty="0"/>
              <a:t>WHAT HAPPENED</a:t>
            </a:r>
          </a:p>
        </p:txBody>
      </p:sp>
      <p:sp>
        <p:nvSpPr>
          <p:cNvPr id="4" name="Text Placeholder 3">
            <a:extLst>
              <a:ext uri="{FF2B5EF4-FFF2-40B4-BE49-F238E27FC236}">
                <a16:creationId xmlns:a16="http://schemas.microsoft.com/office/drawing/2014/main" id="{3C359DA1-06F2-43AD-9681-C5676FA2F374}"/>
              </a:ext>
            </a:extLst>
          </p:cNvPr>
          <p:cNvSpPr>
            <a:spLocks noGrp="1"/>
          </p:cNvSpPr>
          <p:nvPr>
            <p:ph type="body" sz="half" idx="15"/>
          </p:nvPr>
        </p:nvSpPr>
        <p:spPr/>
        <p:txBody>
          <a:bodyPr/>
          <a:lstStyle/>
          <a:p>
            <a:pPr marL="285750" indent="-285750">
              <a:buFont typeface="Wingdings" panose="05000000000000000000" pitchFamily="2" charset="2"/>
              <a:buChar char="§"/>
            </a:pPr>
            <a:r>
              <a:rPr lang="en-US" dirty="0"/>
              <a:t>Hackers got into software</a:t>
            </a:r>
          </a:p>
          <a:p>
            <a:pPr marL="285750" indent="-285750">
              <a:buFont typeface="Wingdings" panose="05000000000000000000" pitchFamily="2" charset="2"/>
              <a:buChar char="§"/>
            </a:pPr>
            <a:r>
              <a:rPr lang="en-US" dirty="0"/>
              <a:t>Hacked clients / investors PII</a:t>
            </a:r>
          </a:p>
          <a:p>
            <a:r>
              <a:rPr lang="en-US" dirty="0"/>
              <a:t>			</a:t>
            </a:r>
          </a:p>
          <a:p>
            <a:pPr marL="285750" indent="-285750">
              <a:buFont typeface="Wingdings" panose="05000000000000000000" pitchFamily="2" charset="2"/>
              <a:buChar char="§"/>
            </a:pPr>
            <a:endParaRPr lang="en-US" dirty="0"/>
          </a:p>
        </p:txBody>
      </p:sp>
      <p:sp>
        <p:nvSpPr>
          <p:cNvPr id="5" name="Text Placeholder 4">
            <a:extLst>
              <a:ext uri="{FF2B5EF4-FFF2-40B4-BE49-F238E27FC236}">
                <a16:creationId xmlns:a16="http://schemas.microsoft.com/office/drawing/2014/main" id="{376E90D4-B7FB-479C-9BD3-D4B5BE5695C7}"/>
              </a:ext>
            </a:extLst>
          </p:cNvPr>
          <p:cNvSpPr>
            <a:spLocks noGrp="1"/>
          </p:cNvSpPr>
          <p:nvPr>
            <p:ph type="body" sz="quarter" idx="3"/>
          </p:nvPr>
        </p:nvSpPr>
        <p:spPr/>
        <p:txBody>
          <a:bodyPr/>
          <a:lstStyle/>
          <a:p>
            <a:r>
              <a:rPr lang="en-US" dirty="0"/>
              <a:t>WHY DID IT HAPPEN</a:t>
            </a:r>
          </a:p>
        </p:txBody>
      </p:sp>
      <p:sp>
        <p:nvSpPr>
          <p:cNvPr id="6" name="Text Placeholder 5">
            <a:extLst>
              <a:ext uri="{FF2B5EF4-FFF2-40B4-BE49-F238E27FC236}">
                <a16:creationId xmlns:a16="http://schemas.microsoft.com/office/drawing/2014/main" id="{848871F2-5E87-4F6C-8AED-83EF763053CC}"/>
              </a:ext>
            </a:extLst>
          </p:cNvPr>
          <p:cNvSpPr>
            <a:spLocks noGrp="1"/>
          </p:cNvSpPr>
          <p:nvPr>
            <p:ph type="body" sz="half" idx="16"/>
          </p:nvPr>
        </p:nvSpPr>
        <p:spPr/>
        <p:txBody>
          <a:bodyPr/>
          <a:lstStyle/>
          <a:p>
            <a:pPr marL="285750" indent="-285750">
              <a:buFont typeface="Wingdings" panose="05000000000000000000" pitchFamily="2" charset="2"/>
              <a:buChar char="§"/>
            </a:pPr>
            <a:r>
              <a:rPr lang="en-US" dirty="0"/>
              <a:t>Company had no cyber security</a:t>
            </a:r>
          </a:p>
          <a:p>
            <a:pPr marL="285750" indent="-285750">
              <a:buFont typeface="Wingdings" panose="05000000000000000000" pitchFamily="2" charset="2"/>
              <a:buChar char="§"/>
            </a:pPr>
            <a:r>
              <a:rPr lang="en-US" dirty="0"/>
              <a:t>Did not want to pay the $1,000,000</a:t>
            </a:r>
          </a:p>
          <a:p>
            <a:endParaRPr lang="en-US" dirty="0"/>
          </a:p>
        </p:txBody>
      </p:sp>
      <p:sp>
        <p:nvSpPr>
          <p:cNvPr id="7" name="Text Placeholder 6">
            <a:extLst>
              <a:ext uri="{FF2B5EF4-FFF2-40B4-BE49-F238E27FC236}">
                <a16:creationId xmlns:a16="http://schemas.microsoft.com/office/drawing/2014/main" id="{5E9C7910-F48F-475D-A20D-13EAA84BD1CD}"/>
              </a:ext>
            </a:extLst>
          </p:cNvPr>
          <p:cNvSpPr>
            <a:spLocks noGrp="1"/>
          </p:cNvSpPr>
          <p:nvPr>
            <p:ph type="body" sz="quarter" idx="13"/>
          </p:nvPr>
        </p:nvSpPr>
        <p:spPr/>
        <p:txBody>
          <a:bodyPr/>
          <a:lstStyle/>
          <a:p>
            <a:r>
              <a:rPr lang="en-US" dirty="0"/>
              <a:t>WHAT CAN WE DO</a:t>
            </a:r>
          </a:p>
        </p:txBody>
      </p:sp>
      <p:sp>
        <p:nvSpPr>
          <p:cNvPr id="8" name="Text Placeholder 7">
            <a:extLst>
              <a:ext uri="{FF2B5EF4-FFF2-40B4-BE49-F238E27FC236}">
                <a16:creationId xmlns:a16="http://schemas.microsoft.com/office/drawing/2014/main" id="{6FD91B8B-DCB3-45D8-B9BD-C1B8F12B7628}"/>
              </a:ext>
            </a:extLst>
          </p:cNvPr>
          <p:cNvSpPr>
            <a:spLocks noGrp="1"/>
          </p:cNvSpPr>
          <p:nvPr>
            <p:ph type="body" sz="half" idx="17"/>
          </p:nvPr>
        </p:nvSpPr>
        <p:spPr/>
        <p:txBody>
          <a:bodyPr/>
          <a:lstStyle/>
          <a:p>
            <a:pPr marL="285750" indent="-285750">
              <a:buFont typeface="Wingdings" panose="05000000000000000000" pitchFamily="2" charset="2"/>
              <a:buChar char="§"/>
            </a:pPr>
            <a:r>
              <a:rPr lang="en-US" dirty="0"/>
              <a:t>Pay what we must for protection</a:t>
            </a:r>
          </a:p>
          <a:p>
            <a:pPr marL="285750" indent="-285750">
              <a:buFont typeface="Wingdings" panose="05000000000000000000" pitchFamily="2" charset="2"/>
              <a:buChar char="§"/>
            </a:pPr>
            <a:r>
              <a:rPr lang="en-US" dirty="0"/>
              <a:t>Try to retrieve all information stolen</a:t>
            </a:r>
          </a:p>
          <a:p>
            <a:endParaRPr lang="en-US" dirty="0"/>
          </a:p>
        </p:txBody>
      </p:sp>
      <p:pic>
        <p:nvPicPr>
          <p:cNvPr id="9" name="Recorded Sound">
            <a:hlinkClick r:id="" action="ppaction://media"/>
            <a:extLst>
              <a:ext uri="{FF2B5EF4-FFF2-40B4-BE49-F238E27FC236}">
                <a16:creationId xmlns:a16="http://schemas.microsoft.com/office/drawing/2014/main" id="{F79A85D3-38FA-4F6C-BE65-EF1DC603ACA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pic>
        <p:nvPicPr>
          <p:cNvPr id="10" name="Recorded Sound">
            <a:hlinkClick r:id="" action="ppaction://media"/>
            <a:extLst>
              <a:ext uri="{FF2B5EF4-FFF2-40B4-BE49-F238E27FC236}">
                <a16:creationId xmlns:a16="http://schemas.microsoft.com/office/drawing/2014/main" id="{C451B613-2E38-4073-B09F-5C71A2A1F11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32819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5"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582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9"/>
                </p:tgtEl>
              </p:cMediaNode>
            </p:audio>
            <p:audio>
              <p:cMediaNode vol="80000">
                <p:cTn id="12"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5">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46" name="Picture 2">
            <a:extLst>
              <a:ext uri="{FF2B5EF4-FFF2-40B4-BE49-F238E27FC236}">
                <a16:creationId xmlns:a16="http://schemas.microsoft.com/office/drawing/2014/main" id="{59FACE42-44B0-4185-8ED4-9043A78C86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nvGrpSpPr>
          <p:cNvPr id="147" name="Group 19">
            <a:extLst>
              <a:ext uri="{FF2B5EF4-FFF2-40B4-BE49-F238E27FC236}">
                <a16:creationId xmlns:a16="http://schemas.microsoft.com/office/drawing/2014/main" id="{A838DBA2-246D-4087-AE0A-6EA2B4B65A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21" name="Group 20">
              <a:extLst>
                <a:ext uri="{FF2B5EF4-FFF2-40B4-BE49-F238E27FC236}">
                  <a16:creationId xmlns:a16="http://schemas.microsoft.com/office/drawing/2014/main" id="{B4406F95-9579-494D-BE1E-A012A7F4CB3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3" name="Rectangle 5">
                <a:extLst>
                  <a:ext uri="{FF2B5EF4-FFF2-40B4-BE49-F238E27FC236}">
                    <a16:creationId xmlns:a16="http://schemas.microsoft.com/office/drawing/2014/main" id="{4C8D671A-5C73-44CA-B6D0-7F3BC195BA6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34" name="Freeform 6">
                <a:extLst>
                  <a:ext uri="{FF2B5EF4-FFF2-40B4-BE49-F238E27FC236}">
                    <a16:creationId xmlns:a16="http://schemas.microsoft.com/office/drawing/2014/main" id="{F0DB3AC8-B5AD-4004-B0B9-74B58BECA0C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5" name="Freeform 7">
                <a:extLst>
                  <a:ext uri="{FF2B5EF4-FFF2-40B4-BE49-F238E27FC236}">
                    <a16:creationId xmlns:a16="http://schemas.microsoft.com/office/drawing/2014/main" id="{F3B2C8F3-E236-45B2-B2E1-8460F8FD6D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6" name="Freeform 8">
                <a:extLst>
                  <a:ext uri="{FF2B5EF4-FFF2-40B4-BE49-F238E27FC236}">
                    <a16:creationId xmlns:a16="http://schemas.microsoft.com/office/drawing/2014/main" id="{761EE3AC-0BC2-4A29-AD58-5CB0EEFF9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7" name="Freeform 9">
                <a:extLst>
                  <a:ext uri="{FF2B5EF4-FFF2-40B4-BE49-F238E27FC236}">
                    <a16:creationId xmlns:a16="http://schemas.microsoft.com/office/drawing/2014/main" id="{38DC43BE-83DD-43F3-A21F-9B58B1074FF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8" name="Freeform 10">
                <a:extLst>
                  <a:ext uri="{FF2B5EF4-FFF2-40B4-BE49-F238E27FC236}">
                    <a16:creationId xmlns:a16="http://schemas.microsoft.com/office/drawing/2014/main" id="{112583CE-53E8-48F6-9F71-25A32BFD6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9" name="Freeform 11">
                <a:extLst>
                  <a:ext uri="{FF2B5EF4-FFF2-40B4-BE49-F238E27FC236}">
                    <a16:creationId xmlns:a16="http://schemas.microsoft.com/office/drawing/2014/main" id="{229A7966-2C4F-4334-8FB7-08521F984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0" name="Freeform 12">
                <a:extLst>
                  <a:ext uri="{FF2B5EF4-FFF2-40B4-BE49-F238E27FC236}">
                    <a16:creationId xmlns:a16="http://schemas.microsoft.com/office/drawing/2014/main" id="{656FCF6A-DF5B-42AA-83C4-22CD7B9947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1" name="Freeform 13">
                <a:extLst>
                  <a:ext uri="{FF2B5EF4-FFF2-40B4-BE49-F238E27FC236}">
                    <a16:creationId xmlns:a16="http://schemas.microsoft.com/office/drawing/2014/main" id="{E908B3EE-F31D-4E8D-BF3C-71F5B35F02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2" name="Freeform 14">
                <a:extLst>
                  <a:ext uri="{FF2B5EF4-FFF2-40B4-BE49-F238E27FC236}">
                    <a16:creationId xmlns:a16="http://schemas.microsoft.com/office/drawing/2014/main" id="{DA9F96D7-B42C-4F80-8F26-72388FE0C2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3" name="Freeform 15">
                <a:extLst>
                  <a:ext uri="{FF2B5EF4-FFF2-40B4-BE49-F238E27FC236}">
                    <a16:creationId xmlns:a16="http://schemas.microsoft.com/office/drawing/2014/main" id="{5C9D5861-5A45-408A-A25E-61ED661AD7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4" name="Line 16">
                <a:extLst>
                  <a:ext uri="{FF2B5EF4-FFF2-40B4-BE49-F238E27FC236}">
                    <a16:creationId xmlns:a16="http://schemas.microsoft.com/office/drawing/2014/main" id="{DEEF5DD7-13B2-4CBB-A1AE-193A618B0F0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45" name="Freeform 17">
                <a:extLst>
                  <a:ext uri="{FF2B5EF4-FFF2-40B4-BE49-F238E27FC236}">
                    <a16:creationId xmlns:a16="http://schemas.microsoft.com/office/drawing/2014/main" id="{3D896DDA-5AD2-4360-9E65-A79213105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6" name="Freeform 18">
                <a:extLst>
                  <a:ext uri="{FF2B5EF4-FFF2-40B4-BE49-F238E27FC236}">
                    <a16:creationId xmlns:a16="http://schemas.microsoft.com/office/drawing/2014/main" id="{C088F3B1-D893-4078-8EAE-6A3776F67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7" name="Freeform 19">
                <a:extLst>
                  <a:ext uri="{FF2B5EF4-FFF2-40B4-BE49-F238E27FC236}">
                    <a16:creationId xmlns:a16="http://schemas.microsoft.com/office/drawing/2014/main" id="{23CCB367-42E1-4DEF-BABD-7457EB9F2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8" name="Freeform 20">
                <a:extLst>
                  <a:ext uri="{FF2B5EF4-FFF2-40B4-BE49-F238E27FC236}">
                    <a16:creationId xmlns:a16="http://schemas.microsoft.com/office/drawing/2014/main" id="{BAFD46CE-CD21-4C8E-8ACE-B1A0B74A90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9" name="Rectangle 21">
                <a:extLst>
                  <a:ext uri="{FF2B5EF4-FFF2-40B4-BE49-F238E27FC236}">
                    <a16:creationId xmlns:a16="http://schemas.microsoft.com/office/drawing/2014/main" id="{23980A26-1FFF-4434-A77C-C5A1C96A54B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50" name="Freeform 22">
                <a:extLst>
                  <a:ext uri="{FF2B5EF4-FFF2-40B4-BE49-F238E27FC236}">
                    <a16:creationId xmlns:a16="http://schemas.microsoft.com/office/drawing/2014/main" id="{AE64C1E5-E917-4222-8080-3EF831FB46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1" name="Freeform 23">
                <a:extLst>
                  <a:ext uri="{FF2B5EF4-FFF2-40B4-BE49-F238E27FC236}">
                    <a16:creationId xmlns:a16="http://schemas.microsoft.com/office/drawing/2014/main" id="{D4D42DE6-99E5-4D28-834E-6601A7DD93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2" name="Freeform 24">
                <a:extLst>
                  <a:ext uri="{FF2B5EF4-FFF2-40B4-BE49-F238E27FC236}">
                    <a16:creationId xmlns:a16="http://schemas.microsoft.com/office/drawing/2014/main" id="{194304B3-4C44-49E0-A677-19E2DA8CC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3" name="Freeform 25">
                <a:extLst>
                  <a:ext uri="{FF2B5EF4-FFF2-40B4-BE49-F238E27FC236}">
                    <a16:creationId xmlns:a16="http://schemas.microsoft.com/office/drawing/2014/main" id="{C726387F-F77D-4FB6-A177-1DC6115E84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4" name="Freeform 26">
                <a:extLst>
                  <a:ext uri="{FF2B5EF4-FFF2-40B4-BE49-F238E27FC236}">
                    <a16:creationId xmlns:a16="http://schemas.microsoft.com/office/drawing/2014/main" id="{2F09766D-0653-4646-BA37-8FC23294B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5" name="Freeform 27">
                <a:extLst>
                  <a:ext uri="{FF2B5EF4-FFF2-40B4-BE49-F238E27FC236}">
                    <a16:creationId xmlns:a16="http://schemas.microsoft.com/office/drawing/2014/main" id="{F50D9867-C9E0-462B-894F-B2F97E26A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6" name="Freeform 28">
                <a:extLst>
                  <a:ext uri="{FF2B5EF4-FFF2-40B4-BE49-F238E27FC236}">
                    <a16:creationId xmlns:a16="http://schemas.microsoft.com/office/drawing/2014/main" id="{44179987-9B3B-4BC1-9BDA-EC9F30A379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7" name="Freeform 29">
                <a:extLst>
                  <a:ext uri="{FF2B5EF4-FFF2-40B4-BE49-F238E27FC236}">
                    <a16:creationId xmlns:a16="http://schemas.microsoft.com/office/drawing/2014/main" id="{EF0E5480-8C2D-4FFE-9357-938DF0642B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8" name="Freeform 30">
                <a:extLst>
                  <a:ext uri="{FF2B5EF4-FFF2-40B4-BE49-F238E27FC236}">
                    <a16:creationId xmlns:a16="http://schemas.microsoft.com/office/drawing/2014/main" id="{FDAC2F76-95E6-4EE4-8A26-47CDAE5C6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9" name="Freeform 31">
                <a:extLst>
                  <a:ext uri="{FF2B5EF4-FFF2-40B4-BE49-F238E27FC236}">
                    <a16:creationId xmlns:a16="http://schemas.microsoft.com/office/drawing/2014/main" id="{249EB4AA-5D5B-4A3A-9F2D-6E4EDF2046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grpSp>
          <p:nvGrpSpPr>
            <p:cNvPr id="22" name="Group 21">
              <a:extLst>
                <a:ext uri="{FF2B5EF4-FFF2-40B4-BE49-F238E27FC236}">
                  <a16:creationId xmlns:a16="http://schemas.microsoft.com/office/drawing/2014/main" id="{375D3DC5-0B19-4EA9-A350-6218AC28CD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3" name="Freeform 32">
                <a:extLst>
                  <a:ext uri="{FF2B5EF4-FFF2-40B4-BE49-F238E27FC236}">
                    <a16:creationId xmlns:a16="http://schemas.microsoft.com/office/drawing/2014/main" id="{86B5A458-9418-4EDA-9B6F-E4754ABA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 name="Freeform 33">
                <a:extLst>
                  <a:ext uri="{FF2B5EF4-FFF2-40B4-BE49-F238E27FC236}">
                    <a16:creationId xmlns:a16="http://schemas.microsoft.com/office/drawing/2014/main" id="{6307D20D-BE6F-4BFD-8A35-230A01AD72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 name="Freeform 34">
                <a:extLst>
                  <a:ext uri="{FF2B5EF4-FFF2-40B4-BE49-F238E27FC236}">
                    <a16:creationId xmlns:a16="http://schemas.microsoft.com/office/drawing/2014/main" id="{37A04039-8217-4B7F-8F43-4039DF087D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6" name="Freeform 35">
                <a:extLst>
                  <a:ext uri="{FF2B5EF4-FFF2-40B4-BE49-F238E27FC236}">
                    <a16:creationId xmlns:a16="http://schemas.microsoft.com/office/drawing/2014/main" id="{CA6CE641-5DEB-4A06-B9C3-B726A334C2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7" name="Freeform 36">
                <a:extLst>
                  <a:ext uri="{FF2B5EF4-FFF2-40B4-BE49-F238E27FC236}">
                    <a16:creationId xmlns:a16="http://schemas.microsoft.com/office/drawing/2014/main" id="{D08C7C1C-DF39-4479-94BD-47E71DE422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8" name="Freeform 37">
                <a:extLst>
                  <a:ext uri="{FF2B5EF4-FFF2-40B4-BE49-F238E27FC236}">
                    <a16:creationId xmlns:a16="http://schemas.microsoft.com/office/drawing/2014/main" id="{27C5EAA7-E449-48C0-9B14-E677E6ECF8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9" name="Freeform 38">
                <a:extLst>
                  <a:ext uri="{FF2B5EF4-FFF2-40B4-BE49-F238E27FC236}">
                    <a16:creationId xmlns:a16="http://schemas.microsoft.com/office/drawing/2014/main" id="{AA6A8A39-39D4-41FE-9974-CB46106A73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0" name="Freeform 39">
                <a:extLst>
                  <a:ext uri="{FF2B5EF4-FFF2-40B4-BE49-F238E27FC236}">
                    <a16:creationId xmlns:a16="http://schemas.microsoft.com/office/drawing/2014/main" id="{433C6D82-AE91-4A0C-97C6-34399C908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1" name="Freeform 40">
                <a:extLst>
                  <a:ext uri="{FF2B5EF4-FFF2-40B4-BE49-F238E27FC236}">
                    <a16:creationId xmlns:a16="http://schemas.microsoft.com/office/drawing/2014/main" id="{D4C06E36-D233-423A-BC95-5B4D5BE35C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2" name="Rectangle 41">
                <a:extLst>
                  <a:ext uri="{FF2B5EF4-FFF2-40B4-BE49-F238E27FC236}">
                    <a16:creationId xmlns:a16="http://schemas.microsoft.com/office/drawing/2014/main" id="{E1B0EEC1-CF7A-4761-B477-941DB41A83D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grpSp>
      </p:grpSp>
      <p:grpSp>
        <p:nvGrpSpPr>
          <p:cNvPr id="148" name="Group 60">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2" name="Rectangle 61">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6">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9" name="Title 8">
            <a:extLst>
              <a:ext uri="{FF2B5EF4-FFF2-40B4-BE49-F238E27FC236}">
                <a16:creationId xmlns:a16="http://schemas.microsoft.com/office/drawing/2014/main" id="{678E94F3-5E7B-4174-85E3-E58A85A9BAC2}"/>
              </a:ext>
            </a:extLst>
          </p:cNvPr>
          <p:cNvSpPr>
            <a:spLocks noGrp="1"/>
          </p:cNvSpPr>
          <p:nvPr>
            <p:ph type="title"/>
          </p:nvPr>
        </p:nvSpPr>
        <p:spPr>
          <a:xfrm>
            <a:off x="7962519" y="618518"/>
            <a:ext cx="3084891" cy="1478570"/>
          </a:xfrm>
        </p:spPr>
        <p:txBody>
          <a:bodyPr vert="horz" lIns="91440" tIns="45720" rIns="91440" bIns="45720" rtlCol="0" anchor="ctr">
            <a:normAutofit/>
          </a:bodyPr>
          <a:lstStyle/>
          <a:p>
            <a:r>
              <a:rPr lang="en-US" dirty="0"/>
              <a:t>POSSIBILITY OF LAWSUITS</a:t>
            </a:r>
          </a:p>
        </p:txBody>
      </p:sp>
      <p:pic>
        <p:nvPicPr>
          <p:cNvPr id="13" name="Content Placeholder 12" descr="Hand with a gavel">
            <a:extLst>
              <a:ext uri="{FF2B5EF4-FFF2-40B4-BE49-F238E27FC236}">
                <a16:creationId xmlns:a16="http://schemas.microsoft.com/office/drawing/2014/main" id="{FA1819D5-B02A-4031-9984-F74CF87CA90D}"/>
              </a:ext>
            </a:extLst>
          </p:cNvPr>
          <p:cNvPicPr>
            <a:picLocks noGrp="1" noChangeAspect="1"/>
          </p:cNvPicPr>
          <p:nvPr>
            <p:ph idx="1"/>
          </p:nvPr>
        </p:nvPicPr>
        <p:blipFill rotWithShape="1">
          <a:blip r:embed="rId7"/>
          <a:srcRect l="3377" r="23054" b="-1"/>
          <a:stretch/>
        </p:blipFill>
        <p:spPr>
          <a:xfrm>
            <a:off x="-5597" y="10"/>
            <a:ext cx="7558541" cy="6857990"/>
          </a:xfrm>
          <a:prstGeom prst="rect">
            <a:avLst/>
          </a:prstGeom>
        </p:spPr>
      </p:pic>
      <p:grpSp>
        <p:nvGrpSpPr>
          <p:cNvPr id="65" name="Group 64">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66" name="Rectangle 65">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67"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8"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69" name="Rectangle 68">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70"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1"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2"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3"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4"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5"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6"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7"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8"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79"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0"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1"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2"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3"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4"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5"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6"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7"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8"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89"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0"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1"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2"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3"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4" name="Rectangle 93">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95"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6"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7"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8"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99"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0"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1"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2"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3"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4"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5"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6" name="Rectangle 105">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107"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8"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09"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0"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1"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2"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3"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4"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5"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6"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7"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8"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19"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sp>
        <p:nvSpPr>
          <p:cNvPr id="11" name="Text Placeholder 10">
            <a:extLst>
              <a:ext uri="{FF2B5EF4-FFF2-40B4-BE49-F238E27FC236}">
                <a16:creationId xmlns:a16="http://schemas.microsoft.com/office/drawing/2014/main" id="{0EC622F4-9B3C-41CE-927E-182926CCB815}"/>
              </a:ext>
            </a:extLst>
          </p:cNvPr>
          <p:cNvSpPr>
            <a:spLocks noGrp="1"/>
          </p:cNvSpPr>
          <p:nvPr>
            <p:ph type="body" sz="half" idx="2"/>
          </p:nvPr>
        </p:nvSpPr>
        <p:spPr>
          <a:xfrm>
            <a:off x="7962519" y="2249487"/>
            <a:ext cx="3084892" cy="3541714"/>
          </a:xfrm>
        </p:spPr>
        <p:txBody>
          <a:bodyPr vert="horz" lIns="91440" tIns="45720" rIns="91440" bIns="45720" rtlCol="0">
            <a:normAutofit/>
          </a:bodyPr>
          <a:lstStyle/>
          <a:p>
            <a:pPr marL="285750" indent="-228600">
              <a:buFont typeface="Arial" panose="020B0604020202020204" pitchFamily="34" charset="0"/>
              <a:buChar char="•"/>
            </a:pPr>
            <a:r>
              <a:rPr lang="en-US" sz="1800" dirty="0"/>
              <a:t>Failed to protect clients/investors</a:t>
            </a:r>
          </a:p>
          <a:p>
            <a:pPr marL="285750" indent="-228600">
              <a:buFont typeface="Arial" panose="020B0604020202020204" pitchFamily="34" charset="0"/>
              <a:buChar char="•"/>
            </a:pPr>
            <a:r>
              <a:rPr lang="en-US" sz="1800" dirty="0"/>
              <a:t>Tort liability (negligence)</a:t>
            </a:r>
          </a:p>
          <a:p>
            <a:pPr marL="285750" indent="-228600">
              <a:buFont typeface="Arial" panose="020B0604020202020204" pitchFamily="34" charset="0"/>
              <a:buChar char="•"/>
            </a:pPr>
            <a:r>
              <a:rPr lang="en-US" sz="1800" dirty="0"/>
              <a:t>Possible misrepresentation</a:t>
            </a:r>
          </a:p>
          <a:p>
            <a:pPr marL="285750" indent="-228600">
              <a:buFont typeface="Arial" panose="020B0604020202020204" pitchFamily="34" charset="0"/>
              <a:buChar char="•"/>
            </a:pPr>
            <a:r>
              <a:rPr lang="en-US" sz="1800" dirty="0"/>
              <a:t>We refused cyber security protection </a:t>
            </a:r>
          </a:p>
          <a:p>
            <a:pPr marL="285750" indent="-228600">
              <a:buFont typeface="Arial" panose="020B0604020202020204" pitchFamily="34" charset="0"/>
              <a:buChar char="•"/>
            </a:pPr>
            <a:r>
              <a:rPr lang="en-US" sz="1800" dirty="0"/>
              <a:t>Knew risks of refusal</a:t>
            </a:r>
          </a:p>
          <a:p>
            <a:pPr marL="285750" indent="-228600">
              <a:buFont typeface="Arial" panose="020B0604020202020204" pitchFamily="34" charset="0"/>
              <a:buChar char="•"/>
            </a:pPr>
            <a:endParaRPr lang="en-US" sz="1800" dirty="0"/>
          </a:p>
        </p:txBody>
      </p:sp>
      <p:pic>
        <p:nvPicPr>
          <p:cNvPr id="2" name="Recorded Sound">
            <a:hlinkClick r:id="" action="ppaction://media"/>
            <a:extLst>
              <a:ext uri="{FF2B5EF4-FFF2-40B4-BE49-F238E27FC236}">
                <a16:creationId xmlns:a16="http://schemas.microsoft.com/office/drawing/2014/main" id="{2F0789A8-26BC-4F09-AD6D-B695B51DEA0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96908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B10B90-BA32-4819-9A58-414F5191CB0D}"/>
              </a:ext>
            </a:extLst>
          </p:cNvPr>
          <p:cNvSpPr>
            <a:spLocks noGrp="1"/>
          </p:cNvSpPr>
          <p:nvPr>
            <p:ph type="title"/>
          </p:nvPr>
        </p:nvSpPr>
        <p:spPr/>
        <p:txBody>
          <a:bodyPr/>
          <a:lstStyle/>
          <a:p>
            <a:r>
              <a:rPr lang="en-US" dirty="0"/>
              <a:t>POSSIBLE STATUTORY LIABILITIES</a:t>
            </a:r>
          </a:p>
        </p:txBody>
      </p:sp>
      <p:sp>
        <p:nvSpPr>
          <p:cNvPr id="6" name="Content Placeholder 5">
            <a:extLst>
              <a:ext uri="{FF2B5EF4-FFF2-40B4-BE49-F238E27FC236}">
                <a16:creationId xmlns:a16="http://schemas.microsoft.com/office/drawing/2014/main" id="{5868021E-3B56-44EA-B531-2311E4EE49CC}"/>
              </a:ext>
            </a:extLst>
          </p:cNvPr>
          <p:cNvSpPr>
            <a:spLocks noGrp="1"/>
          </p:cNvSpPr>
          <p:nvPr>
            <p:ph sz="half" idx="1"/>
          </p:nvPr>
        </p:nvSpPr>
        <p:spPr/>
        <p:txBody>
          <a:bodyPr>
            <a:normAutofit lnSpcReduction="10000"/>
          </a:bodyPr>
          <a:lstStyle/>
          <a:p>
            <a:pPr marL="0" indent="0">
              <a:buNone/>
            </a:pPr>
            <a:r>
              <a:rPr lang="en-US" u="sng" dirty="0"/>
              <a:t>NEW YORK</a:t>
            </a:r>
          </a:p>
          <a:p>
            <a:pPr>
              <a:buFont typeface="Wingdings" panose="05000000000000000000" pitchFamily="2" charset="2"/>
              <a:buChar char="§"/>
            </a:pPr>
            <a:r>
              <a:rPr lang="en-US" dirty="0"/>
              <a:t>Must disclose breach of the data</a:t>
            </a:r>
          </a:p>
          <a:p>
            <a:pPr>
              <a:buFont typeface="Wingdings" panose="05000000000000000000" pitchFamily="2" charset="2"/>
              <a:buChar char="§"/>
            </a:pPr>
            <a:r>
              <a:rPr lang="en-US" dirty="0"/>
              <a:t>Must notify Division of Consumer Protection</a:t>
            </a:r>
          </a:p>
          <a:p>
            <a:pPr>
              <a:buFont typeface="Wingdings" panose="05000000000000000000" pitchFamily="2" charset="2"/>
              <a:buChar char="§"/>
            </a:pPr>
            <a:r>
              <a:rPr lang="en-US" dirty="0"/>
              <a:t>Must notify NYS Attorney General</a:t>
            </a:r>
          </a:p>
          <a:p>
            <a:pPr>
              <a:buFont typeface="Wingdings" panose="05000000000000000000" pitchFamily="2" charset="2"/>
              <a:buChar char="§"/>
            </a:pPr>
            <a:r>
              <a:rPr lang="en-US" dirty="0"/>
              <a:t>Must notify NYS Division of State Police</a:t>
            </a:r>
          </a:p>
          <a:p>
            <a:pPr>
              <a:buFont typeface="Wingdings" panose="05000000000000000000" pitchFamily="2" charset="2"/>
              <a:buChar char="§"/>
            </a:pPr>
            <a:endParaRPr lang="en-US" dirty="0"/>
          </a:p>
          <a:p>
            <a:pPr>
              <a:buFont typeface="Wingdings" panose="05000000000000000000" pitchFamily="2" charset="2"/>
              <a:buChar char="§"/>
            </a:pPr>
            <a:endParaRPr lang="en-US" dirty="0"/>
          </a:p>
          <a:p>
            <a:pPr>
              <a:buFont typeface="Wingdings" panose="05000000000000000000" pitchFamily="2" charset="2"/>
              <a:buChar char="§"/>
            </a:pPr>
            <a:endParaRPr lang="en-US" dirty="0"/>
          </a:p>
          <a:p>
            <a:pPr marL="0" indent="0">
              <a:buNone/>
            </a:pPr>
            <a:endParaRPr lang="en-US" dirty="0"/>
          </a:p>
        </p:txBody>
      </p:sp>
      <p:pic>
        <p:nvPicPr>
          <p:cNvPr id="9" name="Content Placeholder 8" descr="Urban skyline in with distant view of empire state building">
            <a:extLst>
              <a:ext uri="{FF2B5EF4-FFF2-40B4-BE49-F238E27FC236}">
                <a16:creationId xmlns:a16="http://schemas.microsoft.com/office/drawing/2014/main" id="{5212D17C-4ECB-494E-9A51-0E47216C73DF}"/>
              </a:ext>
            </a:extLst>
          </p:cNvPr>
          <p:cNvPicPr>
            <a:picLocks noGrp="1" noChangeAspect="1"/>
          </p:cNvPicPr>
          <p:nvPr>
            <p:ph sz="half" idx="2"/>
          </p:nvPr>
        </p:nvPicPr>
        <p:blipFill>
          <a:blip r:embed="rId5"/>
          <a:stretch>
            <a:fillRect/>
          </a:stretch>
        </p:blipFill>
        <p:spPr>
          <a:xfrm>
            <a:off x="6172200" y="2395670"/>
            <a:ext cx="4875213" cy="3249348"/>
          </a:xfrm>
        </p:spPr>
      </p:pic>
      <p:pic>
        <p:nvPicPr>
          <p:cNvPr id="2" name="Recorded Sound">
            <a:hlinkClick r:id="" action="ppaction://media"/>
            <a:extLst>
              <a:ext uri="{FF2B5EF4-FFF2-40B4-BE49-F238E27FC236}">
                <a16:creationId xmlns:a16="http://schemas.microsoft.com/office/drawing/2014/main" id="{C82B038D-3559-483B-9B95-D1576A5DE8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65399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4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700A-041E-4072-97EB-F5E52CEDC5DF}"/>
              </a:ext>
            </a:extLst>
          </p:cNvPr>
          <p:cNvSpPr>
            <a:spLocks noGrp="1"/>
          </p:cNvSpPr>
          <p:nvPr>
            <p:ph type="title"/>
          </p:nvPr>
        </p:nvSpPr>
        <p:spPr/>
        <p:txBody>
          <a:bodyPr/>
          <a:lstStyle/>
          <a:p>
            <a:r>
              <a:rPr lang="en-US" dirty="0"/>
              <a:t>New York SHIELD (Stop Hacks and Improve Electronic Data) ACT</a:t>
            </a:r>
          </a:p>
        </p:txBody>
      </p:sp>
      <p:sp>
        <p:nvSpPr>
          <p:cNvPr id="3" name="Content Placeholder 2">
            <a:extLst>
              <a:ext uri="{FF2B5EF4-FFF2-40B4-BE49-F238E27FC236}">
                <a16:creationId xmlns:a16="http://schemas.microsoft.com/office/drawing/2014/main" id="{2C2D30DC-8ED9-4025-B0D6-0B0EAF53B0E9}"/>
              </a:ext>
            </a:extLst>
          </p:cNvPr>
          <p:cNvSpPr>
            <a:spLocks noGrp="1"/>
          </p:cNvSpPr>
          <p:nvPr>
            <p:ph idx="1"/>
          </p:nvPr>
        </p:nvSpPr>
        <p:spPr/>
        <p:txBody>
          <a:bodyPr>
            <a:normAutofit/>
          </a:bodyPr>
          <a:lstStyle/>
          <a:p>
            <a:pPr marL="0" indent="0">
              <a:buNone/>
            </a:pPr>
            <a:r>
              <a:rPr lang="en-US" sz="3000" dirty="0"/>
              <a:t> "This regulation helps guarantee the financial services industry upholds its obligation to protect consumers and ensure that its systems are sufficiently constructed to prevent cyber attacks to the fullest extent possible.“ (Gov. Como, Feb.16, 2017)</a:t>
            </a:r>
          </a:p>
        </p:txBody>
      </p:sp>
    </p:spTree>
    <p:extLst>
      <p:ext uri="{BB962C8B-B14F-4D97-AF65-F5344CB8AC3E}">
        <p14:creationId xmlns:p14="http://schemas.microsoft.com/office/powerpoint/2010/main" val="550209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5">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6" name="Content Placeholder 5" descr="Programming data on computer monitor">
            <a:extLst>
              <a:ext uri="{FF2B5EF4-FFF2-40B4-BE49-F238E27FC236}">
                <a16:creationId xmlns:a16="http://schemas.microsoft.com/office/drawing/2014/main" id="{CDABF26C-5D29-46DD-8974-FF2E46FCFFA7}"/>
              </a:ext>
            </a:extLst>
          </p:cNvPr>
          <p:cNvPicPr>
            <a:picLocks noGrp="1" noChangeAspect="1"/>
          </p:cNvPicPr>
          <p:nvPr>
            <p:ph sz="half" idx="2"/>
          </p:nvPr>
        </p:nvPicPr>
        <p:blipFill>
          <a:blip r:embed="rId6"/>
          <a:stretch>
            <a:fillRect/>
          </a:stretch>
        </p:blipFill>
        <p:spPr>
          <a:xfrm>
            <a:off x="1141411" y="2459280"/>
            <a:ext cx="4689234" cy="3130063"/>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11"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4" name="Group 13">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6"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6"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sp>
        <p:nvSpPr>
          <p:cNvPr id="2" name="Title 1">
            <a:extLst>
              <a:ext uri="{FF2B5EF4-FFF2-40B4-BE49-F238E27FC236}">
                <a16:creationId xmlns:a16="http://schemas.microsoft.com/office/drawing/2014/main" id="{336CB46F-64BC-4EA3-AC65-2D99C0A1B6E3}"/>
              </a:ext>
            </a:extLst>
          </p:cNvPr>
          <p:cNvSpPr>
            <a:spLocks noGrp="1"/>
          </p:cNvSpPr>
          <p:nvPr>
            <p:ph type="title"/>
          </p:nvPr>
        </p:nvSpPr>
        <p:spPr>
          <a:xfrm>
            <a:off x="1141413" y="618518"/>
            <a:ext cx="9905998" cy="1478570"/>
          </a:xfrm>
        </p:spPr>
        <p:txBody>
          <a:bodyPr vert="horz" lIns="91440" tIns="45720" rIns="91440" bIns="45720" rtlCol="0" anchor="ctr">
            <a:normAutofit/>
          </a:bodyPr>
          <a:lstStyle/>
          <a:p>
            <a:r>
              <a:rPr lang="en-US" dirty="0"/>
              <a:t>POSSIBLE STATUTORY LIABILITIES</a:t>
            </a:r>
          </a:p>
        </p:txBody>
      </p:sp>
      <p:sp>
        <p:nvSpPr>
          <p:cNvPr id="3" name="Content Placeholder 2">
            <a:extLst>
              <a:ext uri="{FF2B5EF4-FFF2-40B4-BE49-F238E27FC236}">
                <a16:creationId xmlns:a16="http://schemas.microsoft.com/office/drawing/2014/main" id="{53B6816F-F5AA-4DA4-B84D-547CA6E2E81A}"/>
              </a:ext>
            </a:extLst>
          </p:cNvPr>
          <p:cNvSpPr>
            <a:spLocks noGrp="1"/>
          </p:cNvSpPr>
          <p:nvPr>
            <p:ph sz="half" idx="1"/>
          </p:nvPr>
        </p:nvSpPr>
        <p:spPr>
          <a:xfrm>
            <a:off x="6336727" y="2249487"/>
            <a:ext cx="4710683" cy="3541714"/>
          </a:xfrm>
        </p:spPr>
        <p:txBody>
          <a:bodyPr vert="horz" lIns="91440" tIns="45720" rIns="91440" bIns="45720" rtlCol="0">
            <a:normAutofit/>
          </a:bodyPr>
          <a:lstStyle/>
          <a:p>
            <a:pPr marL="0"/>
            <a:r>
              <a:rPr lang="en-US" u="sng" dirty="0"/>
              <a:t>CALIFORNIA</a:t>
            </a:r>
          </a:p>
          <a:p>
            <a:r>
              <a:rPr lang="en-US" dirty="0"/>
              <a:t>Requires businesses to safeguard PII information</a:t>
            </a:r>
          </a:p>
          <a:p>
            <a:r>
              <a:rPr lang="en-US" dirty="0"/>
              <a:t> Must take reasonable steps to dispose of customer records</a:t>
            </a:r>
          </a:p>
          <a:p>
            <a:r>
              <a:rPr lang="en-US" dirty="0"/>
              <a:t>Provide written notice of breach  of security </a:t>
            </a:r>
          </a:p>
        </p:txBody>
      </p:sp>
      <p:pic>
        <p:nvPicPr>
          <p:cNvPr id="4" name="Recorded Sound">
            <a:hlinkClick r:id="" action="ppaction://media"/>
            <a:extLst>
              <a:ext uri="{FF2B5EF4-FFF2-40B4-BE49-F238E27FC236}">
                <a16:creationId xmlns:a16="http://schemas.microsoft.com/office/drawing/2014/main" id="{84E4A4B6-BC4E-43F5-95D1-13E6057F0E6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14862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5">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098A6D-8096-4502-83FD-E27EA934D866}"/>
              </a:ext>
            </a:extLst>
          </p:cNvPr>
          <p:cNvSpPr>
            <a:spLocks noGrp="1"/>
          </p:cNvSpPr>
          <p:nvPr>
            <p:ph type="title"/>
          </p:nvPr>
        </p:nvSpPr>
        <p:spPr>
          <a:xfrm>
            <a:off x="1141413" y="618518"/>
            <a:ext cx="9905998" cy="1478570"/>
          </a:xfrm>
        </p:spPr>
        <p:txBody>
          <a:bodyPr>
            <a:normAutofit/>
          </a:bodyPr>
          <a:lstStyle/>
          <a:p>
            <a:r>
              <a:rPr lang="en-US" dirty="0"/>
              <a:t>HOW TO LESSEN THE BLOW</a:t>
            </a:r>
          </a:p>
        </p:txBody>
      </p:sp>
      <p:graphicFrame>
        <p:nvGraphicFramePr>
          <p:cNvPr id="8" name="Content Placeholder 5">
            <a:extLst>
              <a:ext uri="{FF2B5EF4-FFF2-40B4-BE49-F238E27FC236}">
                <a16:creationId xmlns:a16="http://schemas.microsoft.com/office/drawing/2014/main" id="{E1D17DB4-BDEA-43C1-B9E1-DBEEA0629453}"/>
              </a:ext>
            </a:extLst>
          </p:cNvPr>
          <p:cNvGraphicFramePr>
            <a:graphicFrameLocks noGrp="1"/>
          </p:cNvGraphicFramePr>
          <p:nvPr>
            <p:ph idx="1"/>
            <p:extLst>
              <p:ext uri="{D42A27DB-BD31-4B8C-83A1-F6EECF244321}">
                <p14:modId xmlns:p14="http://schemas.microsoft.com/office/powerpoint/2010/main" val="2091996068"/>
              </p:ext>
            </p:extLst>
          </p:nvPr>
        </p:nvGraphicFramePr>
        <p:xfrm>
          <a:off x="1141413" y="2418820"/>
          <a:ext cx="9906000" cy="314272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 name="Recorded Sound">
            <a:hlinkClick r:id="" action="ppaction://media"/>
            <a:extLst>
              <a:ext uri="{FF2B5EF4-FFF2-40B4-BE49-F238E27FC236}">
                <a16:creationId xmlns:a16="http://schemas.microsoft.com/office/drawing/2014/main" id="{39858062-0EB3-437F-87E9-26FE10D00ED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56897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0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20E17-8C42-40C7-804E-F4506D6775B8}"/>
              </a:ext>
            </a:extLst>
          </p:cNvPr>
          <p:cNvSpPr>
            <a:spLocks noGrp="1"/>
          </p:cNvSpPr>
          <p:nvPr>
            <p:ph type="title"/>
          </p:nvPr>
        </p:nvSpPr>
        <p:spPr/>
        <p:txBody>
          <a:bodyPr/>
          <a:lstStyle/>
          <a:p>
            <a:r>
              <a:rPr lang="en-US" dirty="0"/>
              <a:t>A brighter future</a:t>
            </a:r>
          </a:p>
        </p:txBody>
      </p:sp>
      <p:sp>
        <p:nvSpPr>
          <p:cNvPr id="3" name="Content Placeholder 2">
            <a:extLst>
              <a:ext uri="{FF2B5EF4-FFF2-40B4-BE49-F238E27FC236}">
                <a16:creationId xmlns:a16="http://schemas.microsoft.com/office/drawing/2014/main" id="{EDB70EA9-FB54-4601-884B-106826AC7739}"/>
              </a:ext>
            </a:extLst>
          </p:cNvPr>
          <p:cNvSpPr>
            <a:spLocks noGrp="1"/>
          </p:cNvSpPr>
          <p:nvPr>
            <p:ph idx="1"/>
          </p:nvPr>
        </p:nvSpPr>
        <p:spPr/>
        <p:txBody>
          <a:bodyPr/>
          <a:lstStyle/>
          <a:p>
            <a:pPr>
              <a:buFont typeface="Wingdings" panose="05000000000000000000" pitchFamily="2" charset="2"/>
              <a:buChar char="§"/>
            </a:pPr>
            <a:r>
              <a:rPr lang="en-US" dirty="0"/>
              <a:t>Admit we were wrong</a:t>
            </a:r>
          </a:p>
          <a:p>
            <a:pPr>
              <a:buFont typeface="Wingdings" panose="05000000000000000000" pitchFamily="2" charset="2"/>
              <a:buChar char="§"/>
            </a:pPr>
            <a:r>
              <a:rPr lang="en-US" dirty="0"/>
              <a:t>Offer customers/investors affected guarantee of security going forward</a:t>
            </a:r>
          </a:p>
          <a:p>
            <a:pPr>
              <a:buFont typeface="Wingdings" panose="05000000000000000000" pitchFamily="2" charset="2"/>
              <a:buChar char="§"/>
            </a:pPr>
            <a:r>
              <a:rPr lang="en-US" dirty="0"/>
              <a:t>Always put clients/investors first</a:t>
            </a:r>
          </a:p>
          <a:p>
            <a:pPr>
              <a:buFont typeface="Wingdings" panose="05000000000000000000" pitchFamily="2" charset="2"/>
              <a:buChar char="§"/>
            </a:pPr>
            <a:r>
              <a:rPr lang="en-US" dirty="0"/>
              <a:t>Purchase security protection</a:t>
            </a:r>
          </a:p>
          <a:p>
            <a:pPr>
              <a:buFont typeface="Wingdings" panose="05000000000000000000" pitchFamily="2" charset="2"/>
              <a:buChar char="§"/>
            </a:pPr>
            <a:r>
              <a:rPr lang="en-US" dirty="0"/>
              <a:t>Have extra security in the form of your own team</a:t>
            </a:r>
          </a:p>
          <a:p>
            <a:pPr>
              <a:buFont typeface="Wingdings" panose="05000000000000000000" pitchFamily="2" charset="2"/>
              <a:buChar char="§"/>
            </a:pPr>
            <a:endParaRPr lang="en-US" dirty="0"/>
          </a:p>
        </p:txBody>
      </p:sp>
      <p:pic>
        <p:nvPicPr>
          <p:cNvPr id="4" name="Recorded Sound">
            <a:hlinkClick r:id="" action="ppaction://media"/>
            <a:extLst>
              <a:ext uri="{FF2B5EF4-FFF2-40B4-BE49-F238E27FC236}">
                <a16:creationId xmlns:a16="http://schemas.microsoft.com/office/drawing/2014/main" id="{B544C64A-CDE6-4AD9-8B7C-2BEB62B35B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0806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2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E9C7A-ABCB-4D9A-B379-1F83257BDE22}"/>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9EA40B8D-02BE-459D-88EB-5C0166A34731}"/>
              </a:ext>
            </a:extLst>
          </p:cNvPr>
          <p:cNvSpPr>
            <a:spLocks noGrp="1"/>
          </p:cNvSpPr>
          <p:nvPr>
            <p:ph idx="1"/>
          </p:nvPr>
        </p:nvSpPr>
        <p:spPr/>
        <p:txBody>
          <a:bodyPr/>
          <a:lstStyle/>
          <a:p>
            <a:pPr>
              <a:buFont typeface="Wingdings" panose="05000000000000000000" pitchFamily="2" charset="2"/>
              <a:buChar char="§"/>
            </a:pPr>
            <a:r>
              <a:rPr lang="en-US" sz="1600" dirty="0"/>
              <a:t>Eisenhofer, Jay W.; Barry, Michael J. (Nov/Dec2005). Giving Substance to the Right to Vote: The Need for a Majority Vote Standard. Corporate Governance Advisor., Vol. 13 Issue 6, p20-27. </a:t>
            </a:r>
          </a:p>
          <a:p>
            <a:pPr>
              <a:buFont typeface="Wingdings" panose="05000000000000000000" pitchFamily="2" charset="2"/>
              <a:buChar char="§"/>
            </a:pPr>
            <a:r>
              <a:rPr lang="en-US" sz="1600" dirty="0"/>
              <a:t>Peter Kontes.(2010). The CEO, Strategy, and Shareholder Value : Making the Choices That Maximize Company Performance. eBook. Wiley Corporate F &amp; A. Hoboken, N.J.</a:t>
            </a:r>
          </a:p>
          <a:p>
            <a:pPr>
              <a:buFont typeface="Wingdings" panose="05000000000000000000" pitchFamily="2" charset="2"/>
              <a:buChar char="§"/>
            </a:pPr>
            <a:r>
              <a:rPr lang="en-US" sz="1600" dirty="0"/>
              <a:t>Poyraz, Omer Ilker; Bouazzaoui, Sarah; Keskin, Omer; McShane, Michael; Pinto, C. Ariel. (2020) Cyber-assets at Risk (CAR): The Cost of Personally Identifiable Information Data Breaches. Proceedings of the International Conference on Cyber Warfare &amp; Security, P402-410.</a:t>
            </a:r>
          </a:p>
          <a:p>
            <a:pPr>
              <a:buFont typeface="Wingdings" panose="05000000000000000000" pitchFamily="2" charset="2"/>
              <a:buChar char="§"/>
            </a:pPr>
            <a:endParaRPr lang="en-US" sz="1600" dirty="0"/>
          </a:p>
          <a:p>
            <a:pPr>
              <a:buFont typeface="Wingdings" panose="05000000000000000000" pitchFamily="2" charset="2"/>
              <a:buChar char="§"/>
            </a:pPr>
            <a:endParaRPr lang="en-US" sz="1600" dirty="0"/>
          </a:p>
          <a:p>
            <a:pPr>
              <a:buFont typeface="Wingdings" panose="05000000000000000000" pitchFamily="2" charset="2"/>
              <a:buChar char="§"/>
            </a:pPr>
            <a:endParaRPr lang="en-US" dirty="0"/>
          </a:p>
        </p:txBody>
      </p:sp>
    </p:spTree>
    <p:extLst>
      <p:ext uri="{BB962C8B-B14F-4D97-AF65-F5344CB8AC3E}">
        <p14:creationId xmlns:p14="http://schemas.microsoft.com/office/powerpoint/2010/main" val="7170955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366</TotalTime>
  <Words>648</Words>
  <Application>Microsoft Office PowerPoint</Application>
  <PresentationFormat>Widescreen</PresentationFormat>
  <Paragraphs>68</Paragraphs>
  <Slides>10</Slides>
  <Notes>8</Notes>
  <HiddenSlides>0</HiddenSlides>
  <MMClips>22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Tw Cen MT</vt:lpstr>
      <vt:lpstr>Wingdings</vt:lpstr>
      <vt:lpstr>Circuit</vt:lpstr>
      <vt:lpstr>Stop The Attack</vt:lpstr>
      <vt:lpstr>OVERLOOK  According to the department of defense (dod), a breach of personal information IS defined as, “the act of accessing or disclosing information to unauthorizing individuals or compromising in a way where the subjects of the information are negatively affected” (DOD privacy program, 2014). </vt:lpstr>
      <vt:lpstr>ASSESS THE SITUATION</vt:lpstr>
      <vt:lpstr>POSSIBILITY OF LAWSUITS</vt:lpstr>
      <vt:lpstr>POSSIBLE STATUTORY LIABILITIES</vt:lpstr>
      <vt:lpstr>New York SHIELD (Stop Hacks and Improve Electronic Data) ACT</vt:lpstr>
      <vt:lpstr>POSSIBLE STATUTORY LIABILITIES</vt:lpstr>
      <vt:lpstr>HOW TO LESSEN THE BLOW</vt:lpstr>
      <vt:lpstr>A brighter future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Stop The Attack</dc:title>
  <dc:creator>on.knox.elizabeth</dc:creator>
  <cp:lastModifiedBy>on.knox.elizabeth</cp:lastModifiedBy>
  <cp:revision>26</cp:revision>
  <dcterms:created xsi:type="dcterms:W3CDTF">2021-06-05T17:54:47Z</dcterms:created>
  <dcterms:modified xsi:type="dcterms:W3CDTF">2021-06-18T00:14:42Z</dcterms:modified>
</cp:coreProperties>
</file>