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77" r:id="rId1"/>
  </p:sldMasterIdLst>
  <p:notesMasterIdLst>
    <p:notesMasterId r:id="rId1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5662" autoAdjust="0"/>
  </p:normalViewPr>
  <p:slideViewPr>
    <p:cSldViewPr snapToGrid="0">
      <p:cViewPr varScale="1">
        <p:scale>
          <a:sx n="77" d="100"/>
          <a:sy n="77" d="100"/>
        </p:scale>
        <p:origin x="8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71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95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88484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58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584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1710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52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617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47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0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36597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539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68258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62293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548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2895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  <p:sldLayoutId id="2147484190" r:id="rId13"/>
    <p:sldLayoutId id="2147484191" r:id="rId14"/>
    <p:sldLayoutId id="2147484192" r:id="rId15"/>
    <p:sldLayoutId id="21474841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microsoft.com/office/2007/relationships/media" Target="../media/media3.m4a"/><Relationship Id="rId7" Type="http://schemas.openxmlformats.org/officeDocument/2006/relationships/audio" Target="../media/media5.m4a"/><Relationship Id="rId2" Type="http://schemas.openxmlformats.org/officeDocument/2006/relationships/audio" Target="NULL" TargetMode="External"/><Relationship Id="rId1" Type="http://schemas.openxmlformats.org/officeDocument/2006/relationships/tags" Target="../tags/tag4.xml"/><Relationship Id="rId6" Type="http://schemas.microsoft.com/office/2007/relationships/media" Target="../media/media5.m4a"/><Relationship Id="rId5" Type="http://schemas.openxmlformats.org/officeDocument/2006/relationships/audio" Target="../media/media4.m4a"/><Relationship Id="rId4" Type="http://schemas.microsoft.com/office/2007/relationships/media" Target="../media/media4.m4a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2014.igem.org/Team:ATOMS-Turkiye/Future-Plan" TargetMode="Externa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general/topic/wages" TargetMode="External"/><Relationship Id="rId2" Type="http://schemas.openxmlformats.org/officeDocument/2006/relationships/hyperlink" Target="http://dx.doi.org/10.5430/jms.v6n1p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63323"/>
            <a:ext cx="8671142" cy="175773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Compensation &amp; Benefits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579220" y="5374888"/>
            <a:ext cx="3995955" cy="75828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Elizabeth Knox</a:t>
            </a:r>
          </a:p>
          <a:p>
            <a:pPr algn="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January 23, 2021</a:t>
            </a:r>
          </a:p>
        </p:txBody>
      </p:sp>
      <p:pic>
        <p:nvPicPr>
          <p:cNvPr id="4" name="title page">
            <a:hlinkClick r:id="" action="ppaction://media"/>
            <a:extLst>
              <a:ext uri="{FF2B5EF4-FFF2-40B4-BE49-F238E27FC236}">
                <a16:creationId xmlns:a16="http://schemas.microsoft.com/office/drawing/2014/main" id="{A15BA54B-B479-4514-A9CA-EB24831135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9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927" y="1219201"/>
            <a:ext cx="5066224" cy="43641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Management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Responsibility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9551" y="1444752"/>
            <a:ext cx="4652840" cy="396849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Management should be trustworthy, professional, provide motivation and have strong leadership</a:t>
            </a:r>
            <a:endParaRPr lang="en-US" dirty="0">
              <a:solidFill>
                <a:srgbClr val="404040"/>
              </a:solidFill>
            </a:endParaRPr>
          </a:p>
          <a:p>
            <a:r>
              <a:rPr lang="en-US" dirty="0">
                <a:solidFill>
                  <a:srgbClr val="404040"/>
                </a:solidFill>
              </a:rPr>
              <a:t>Follow company policies and laws</a:t>
            </a:r>
          </a:p>
          <a:p>
            <a:r>
              <a:rPr lang="en-US" dirty="0">
                <a:solidFill>
                  <a:srgbClr val="404040"/>
                </a:solidFill>
              </a:rPr>
              <a:t>Respectful, dependable, knowledgeable and work ethic</a:t>
            </a:r>
          </a:p>
          <a:p>
            <a:r>
              <a:rPr lang="en-US" dirty="0">
                <a:solidFill>
                  <a:srgbClr val="404040"/>
                </a:solidFill>
              </a:rPr>
              <a:t>Positive, encouraging, rewarding and inspirational</a:t>
            </a:r>
          </a:p>
          <a:p>
            <a:r>
              <a:rPr lang="en-US" dirty="0">
                <a:solidFill>
                  <a:srgbClr val="404040"/>
                </a:solidFill>
              </a:rPr>
              <a:t>Take accountability, influence, show passion and inspire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A27092-3F9A-4098-A096-354685F283D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578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6537083" cy="104823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Components of Compensation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Compensation is cash and non-cash payments given to an employee in exchange for work performed.</a:t>
            </a:r>
          </a:p>
          <a:p>
            <a:r>
              <a:rPr lang="en-US" dirty="0">
                <a:solidFill>
                  <a:schemeClr val="tx1"/>
                </a:solidFill>
              </a:rPr>
              <a:t>Hourly and overtime wages</a:t>
            </a:r>
          </a:p>
          <a:p>
            <a:r>
              <a:rPr lang="en-US" dirty="0">
                <a:solidFill>
                  <a:schemeClr val="tx1"/>
                </a:solidFill>
              </a:rPr>
              <a:t>FMLA time not properly kept</a:t>
            </a:r>
          </a:p>
          <a:p>
            <a:r>
              <a:rPr lang="en-US" dirty="0">
                <a:solidFill>
                  <a:schemeClr val="tx1"/>
                </a:solidFill>
              </a:rPr>
              <a:t>Clocking Fraudulent hours during sick and vacation time</a:t>
            </a:r>
          </a:p>
          <a:p>
            <a:r>
              <a:rPr lang="en-US" dirty="0">
                <a:solidFill>
                  <a:schemeClr val="tx1"/>
                </a:solidFill>
              </a:rPr>
              <a:t>Compensating for unearned work leads to loss of profit for company</a:t>
            </a:r>
          </a:p>
          <a:p>
            <a:r>
              <a:rPr lang="en-US" dirty="0">
                <a:solidFill>
                  <a:schemeClr val="tx1"/>
                </a:solidFill>
              </a:rPr>
              <a:t>Company must reevaluate the trustworthiness of employees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FC8F1A2-7584-4700-BC48-1D42E20DE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59973.920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1112E8-7892-4157-B24C-2EDA3CBD8A0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C42F29-5AD8-43BF-B3CE-69F0834A8BC5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807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4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28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03D0A-F3CE-4E5B-8565-1F32BF1C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522" y="425885"/>
            <a:ext cx="6012493" cy="876822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/>
              <a:t>Components of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51144-4DDC-480B-B0CB-697223C60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482" y="2192055"/>
            <a:ext cx="7357519" cy="3849307"/>
          </a:xfrm>
        </p:spPr>
        <p:txBody>
          <a:bodyPr/>
          <a:lstStyle/>
          <a:p>
            <a:r>
              <a:rPr lang="en-US" dirty="0"/>
              <a:t>Benefits: pay in the form of benefit programs that supplement an employee’s compensation</a:t>
            </a:r>
          </a:p>
          <a:p>
            <a:r>
              <a:rPr lang="en-US" dirty="0"/>
              <a:t>Vacation days</a:t>
            </a:r>
          </a:p>
          <a:p>
            <a:r>
              <a:rPr lang="en-US" dirty="0"/>
              <a:t>Sick days</a:t>
            </a:r>
          </a:p>
          <a:p>
            <a:r>
              <a:rPr lang="en-US" dirty="0"/>
              <a:t>Vacation / sick days not being documented</a:t>
            </a:r>
          </a:p>
          <a:p>
            <a:r>
              <a:rPr lang="en-US" dirty="0"/>
              <a:t>Employees using more than earned</a:t>
            </a:r>
          </a:p>
          <a:p>
            <a:r>
              <a:rPr lang="en-US" dirty="0"/>
              <a:t>Employees using time honestly get less hours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5C475E5-B652-4DDF-9F00-9215EA672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A31CB30-E0E7-4B2C-A3A3-816872C28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5AD4E29-B61A-40BE-97BC-68E77C1EB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18DED4-B929-47C8-B57F-F3C890143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214A095-576F-461F-A154-1FC4202D7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15F2694-7885-4B84-A9A1-A55707FE6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542D629-79A6-44ED-AC25-F55A6E2A2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B41D9E3C-5E56-476D-9AD3-BFB8B56314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8F87D754-D0AA-499C-81E1-80EC0595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970C55C7-6473-4215-A4E7-EAF80DCBC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A11488B-749A-4380-B3CA-4445935314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11E930F-4EA6-4224-8AF2-950E50972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CE1E42-3591-47C2-91EF-140D89C5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Ethical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9DCB-7051-454A-ABA1-FC98569FE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167" y="2160589"/>
            <a:ext cx="3720916" cy="35607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Employees “cheating” system</a:t>
            </a:r>
          </a:p>
          <a:p>
            <a:r>
              <a:rPr lang="en-US" dirty="0"/>
              <a:t>Improper pay</a:t>
            </a:r>
          </a:p>
          <a:p>
            <a:r>
              <a:rPr lang="en-US" dirty="0"/>
              <a:t>Unearned benefits</a:t>
            </a:r>
          </a:p>
          <a:p>
            <a:r>
              <a:rPr lang="en-US" dirty="0"/>
              <a:t>Misuse of FMLA benefits</a:t>
            </a:r>
          </a:p>
          <a:p>
            <a:r>
              <a:rPr lang="en-US" dirty="0"/>
              <a:t>Both ethical and legal issues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1BCBDD8A-A7C2-4312-A0A6-7376DFD929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5359682" y="2471566"/>
            <a:ext cx="4184650" cy="2328149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4EC857-F206-4433-9CBA-B34DDD88D1AD}"/>
              </a:ext>
            </a:extLst>
          </p:cNvPr>
          <p:cNvSpPr txBox="1"/>
          <p:nvPr/>
        </p:nvSpPr>
        <p:spPr>
          <a:xfrm>
            <a:off x="5359681" y="4985359"/>
            <a:ext cx="191794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5" tooltip="http://2014.igem.org/Team:ATOMS-Turkiye/Future-Plan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6" tooltip="https://creativecommons.org/licenses/by/3.0/"/>
              </a:rPr>
              <a:t>CC BY</a:t>
            </a:r>
            <a:endParaRPr lang="en-US" sz="9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A17D4C-F12E-4D21-8A6A-4909CF64EC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8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1DDDA-C3DE-4D93-A0E5-10D37AC68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01666"/>
            <a:ext cx="3854528" cy="1215024"/>
          </a:xfrm>
        </p:spPr>
        <p:txBody>
          <a:bodyPr>
            <a:normAutofit/>
          </a:bodyPr>
          <a:lstStyle/>
          <a:p>
            <a:r>
              <a:rPr lang="en-US" sz="3600" dirty="0"/>
              <a:t>Legislation Requirements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B433C1-0E6B-465A-98E7-CC3EF731C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99" y="2777069"/>
            <a:ext cx="3868263" cy="258232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AF8E4-6B4E-462F-8235-7223036E5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08DF0D-3DD1-4116-BD06-9BE21179B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515" y="1540702"/>
            <a:ext cx="4096011" cy="3194136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Family and Medical Leave Act                          (FMLA)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Improperly imputing hours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More time taken than allowed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Fair Labor Standards Act (FLSA)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Unnecessary overtime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Being paid for time not worked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98B9FA-1B1F-4727-812F-9B091EB0A7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4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1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27">
            <a:extLst>
              <a:ext uri="{FF2B5EF4-FFF2-40B4-BE49-F238E27FC236}">
                <a16:creationId xmlns:a16="http://schemas.microsoft.com/office/drawing/2014/main" id="{6223A2CF-282D-4D97-960D-435F2BA6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E704595-09C7-4F19-9C35-A1585DE5E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5D3415-BEB8-49B5-A258-65A6DB069A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23">
              <a:extLst>
                <a:ext uri="{FF2B5EF4-FFF2-40B4-BE49-F238E27FC236}">
                  <a16:creationId xmlns:a16="http://schemas.microsoft.com/office/drawing/2014/main" id="{4572FE66-7C7C-4ED1-BB96-D4E741F7E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5">
              <a:extLst>
                <a:ext uri="{FF2B5EF4-FFF2-40B4-BE49-F238E27FC236}">
                  <a16:creationId xmlns:a16="http://schemas.microsoft.com/office/drawing/2014/main" id="{27DAB653-28E4-473D-BFF3-5B5530900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D42B9441-BD12-4ADD-98F9-146048C02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6849A7E1-FFE1-40FC-987C-B58FD2547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8">
              <a:extLst>
                <a:ext uri="{FF2B5EF4-FFF2-40B4-BE49-F238E27FC236}">
                  <a16:creationId xmlns:a16="http://schemas.microsoft.com/office/drawing/2014/main" id="{13A76386-AD1C-4954-82C0-0AA48165E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29">
              <a:extLst>
                <a:ext uri="{FF2B5EF4-FFF2-40B4-BE49-F238E27FC236}">
                  <a16:creationId xmlns:a16="http://schemas.microsoft.com/office/drawing/2014/main" id="{3276B172-4E18-465E-9AA3-FB122B17D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E4D72FB7-F5AA-4F4D-8EFD-1958081CB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811DE47E-CE10-46D2-9FA8-B48990695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8" name="Content Placeholder 7" descr="People in a video call">
            <a:extLst>
              <a:ext uri="{FF2B5EF4-FFF2-40B4-BE49-F238E27FC236}">
                <a16:creationId xmlns:a16="http://schemas.microsoft.com/office/drawing/2014/main" id="{E93342EE-3FAD-4A38-A674-E36F8654F5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9091" t="2682" b="20709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EFFADC9E-E53C-4A0B-A5F7-914F96297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449ECB7-AD08-44BE-AD5B-BB5A0D7A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51D804-C301-4EE3-A891-7EB241066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371931B-4393-46AF-8BF1-6BD27758D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23">
            <a:extLst>
              <a:ext uri="{FF2B5EF4-FFF2-40B4-BE49-F238E27FC236}">
                <a16:creationId xmlns:a16="http://schemas.microsoft.com/office/drawing/2014/main" id="{1F3818A7-4B05-4FC4-979D-743242721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A16DB-3463-41ED-9EEE-D784A66E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Technology Trends</a:t>
            </a:r>
          </a:p>
        </p:txBody>
      </p:sp>
      <p:sp>
        <p:nvSpPr>
          <p:cNvPr id="50" name="Rectangle 25">
            <a:extLst>
              <a:ext uri="{FF2B5EF4-FFF2-40B4-BE49-F238E27FC236}">
                <a16:creationId xmlns:a16="http://schemas.microsoft.com/office/drawing/2014/main" id="{10277C27-7A8A-4F89-B7C8-C9901483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4D7DC2DC-2509-4873-A034-50568869B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E3D77-09BF-4AFA-A390-5F1CF7508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6047" y="2159000"/>
            <a:ext cx="6487955" cy="38823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HRIS: input, store, and track data</a:t>
            </a:r>
          </a:p>
          <a:p>
            <a:r>
              <a:rPr lang="en-US"/>
              <a:t>More precise data collection</a:t>
            </a:r>
          </a:p>
          <a:p>
            <a:r>
              <a:rPr lang="en-US"/>
              <a:t>More efficient operations</a:t>
            </a:r>
          </a:p>
          <a:p>
            <a:r>
              <a:rPr lang="en-US"/>
              <a:t>Mobile apps</a:t>
            </a:r>
          </a:p>
          <a:p>
            <a:r>
              <a:rPr lang="en-US"/>
              <a:t>Notifications when employees clock in/out</a:t>
            </a:r>
          </a:p>
          <a:p>
            <a:r>
              <a:rPr lang="en-US"/>
              <a:t>Helps make sure all hours are correct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54" name="Rectangle 27">
            <a:extLst>
              <a:ext uri="{FF2B5EF4-FFF2-40B4-BE49-F238E27FC236}">
                <a16:creationId xmlns:a16="http://schemas.microsoft.com/office/drawing/2014/main" id="{022D0B7C-0B17-4C8E-BA79-D7E3AD58D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Rectangle 28">
            <a:extLst>
              <a:ext uri="{FF2B5EF4-FFF2-40B4-BE49-F238E27FC236}">
                <a16:creationId xmlns:a16="http://schemas.microsoft.com/office/drawing/2014/main" id="{CCE414C6-A8E2-4A8F-BE26-8EC431D1C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Rectangle 29">
            <a:extLst>
              <a:ext uri="{FF2B5EF4-FFF2-40B4-BE49-F238E27FC236}">
                <a16:creationId xmlns:a16="http://schemas.microsoft.com/office/drawing/2014/main" id="{49056809-9887-4E04-A8AD-104FF86CC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0A8AE74C-BE44-4E00-B22E-D88E1E98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19827D-601D-45DE-8769-DC5CCA93BC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2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3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FBCE-FACB-4DE5-B79D-005FEC4F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73BE8-5BE6-4C89-8558-93405F459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Adler, H., &amp; Ghiselli, R. (2015). The importance of compensation and benefits on University students: Perceptions of organizations as potential employers, 6(1), 1923 -3973.                                          </a:t>
            </a:r>
            <a:r>
              <a:rPr lang="en-US" dirty="0">
                <a:hlinkClick r:id="rId2"/>
              </a:rPr>
              <a:t>http://dx.doi.org/10.5430/jms.v6n1p1</a:t>
            </a:r>
            <a:endParaRPr lang="en-US" dirty="0"/>
          </a:p>
          <a:p>
            <a:r>
              <a:rPr lang="en-US" dirty="0"/>
              <a:t>United State Department of Labor.  Wages. Retrieved from </a:t>
            </a:r>
            <a:r>
              <a:rPr lang="en-US" dirty="0">
                <a:hlinkClick r:id="rId3"/>
              </a:rPr>
              <a:t>https://www.dol.gov/general/topic/wages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4513380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319</Words>
  <Application>Microsoft Office PowerPoint</Application>
  <PresentationFormat>Widescreen</PresentationFormat>
  <Paragraphs>52</Paragraphs>
  <Slides>8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Wingdings</vt:lpstr>
      <vt:lpstr>Wingdings 3</vt:lpstr>
      <vt:lpstr>Facet</vt:lpstr>
      <vt:lpstr>Compensation &amp; Benefits Plan</vt:lpstr>
      <vt:lpstr>Management Responsibility</vt:lpstr>
      <vt:lpstr>Components of Compensation</vt:lpstr>
      <vt:lpstr>Components of Benefits</vt:lpstr>
      <vt:lpstr>Ethical Implications</vt:lpstr>
      <vt:lpstr>Legislation Requirements</vt:lpstr>
      <vt:lpstr>Technology Trends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Compensation &amp; Benefits Plan</dc:title>
  <dc:creator>johna</dc:creator>
  <cp:lastModifiedBy>johna</cp:lastModifiedBy>
  <cp:revision>17</cp:revision>
  <dcterms:created xsi:type="dcterms:W3CDTF">2021-01-30T15:02:27Z</dcterms:created>
  <dcterms:modified xsi:type="dcterms:W3CDTF">2021-02-25T23:51:21Z</dcterms:modified>
</cp:coreProperties>
</file>