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60" r:id="rId5"/>
    <p:sldId id="261" r:id="rId6"/>
    <p:sldId id="262" r:id="rId7"/>
    <p:sldId id="263" r:id="rId8"/>
    <p:sldId id="264" r:id="rId9"/>
    <p:sldId id="259"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A1A6BD-0215-4212-9A72-6A38E3CACF94}"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en-US"/>
        </a:p>
      </dgm:t>
    </dgm:pt>
    <dgm:pt modelId="{8FACFE41-C449-4D37-BC68-7D3A2600EF53}">
      <dgm:prSet/>
      <dgm:spPr/>
      <dgm:t>
        <a:bodyPr/>
        <a:lstStyle/>
        <a:p>
          <a:r>
            <a:rPr lang="en-US"/>
            <a:t>Strong Memorial Hospital </a:t>
          </a:r>
        </a:p>
      </dgm:t>
    </dgm:pt>
    <dgm:pt modelId="{9774BA06-1DB2-437E-A51D-5665E2437641}" type="parTrans" cxnId="{9CC02E91-1CBD-42D8-94D4-879FC7F17593}">
      <dgm:prSet/>
      <dgm:spPr/>
      <dgm:t>
        <a:bodyPr/>
        <a:lstStyle/>
        <a:p>
          <a:endParaRPr lang="en-US"/>
        </a:p>
      </dgm:t>
    </dgm:pt>
    <dgm:pt modelId="{BA70D0BF-8D25-4A40-9935-09CDCEC7B860}" type="sibTrans" cxnId="{9CC02E91-1CBD-42D8-94D4-879FC7F17593}">
      <dgm:prSet/>
      <dgm:spPr/>
      <dgm:t>
        <a:bodyPr/>
        <a:lstStyle/>
        <a:p>
          <a:endParaRPr lang="en-US"/>
        </a:p>
      </dgm:t>
    </dgm:pt>
    <dgm:pt modelId="{C202F94C-8DDF-4CA6-8B9C-3E8B91F72531}">
      <dgm:prSet/>
      <dgm:spPr/>
      <dgm:t>
        <a:bodyPr/>
        <a:lstStyle/>
        <a:p>
          <a:r>
            <a:rPr lang="en-US"/>
            <a:t>Cardiac Care</a:t>
          </a:r>
        </a:p>
      </dgm:t>
    </dgm:pt>
    <dgm:pt modelId="{01A68248-CE73-4F70-B9FA-1820C4287D23}" type="parTrans" cxnId="{35783117-9EDF-4ADF-BC68-F804BB035AAC}">
      <dgm:prSet/>
      <dgm:spPr/>
      <dgm:t>
        <a:bodyPr/>
        <a:lstStyle/>
        <a:p>
          <a:endParaRPr lang="en-US"/>
        </a:p>
      </dgm:t>
    </dgm:pt>
    <dgm:pt modelId="{F73DD94D-5DFF-4F41-8181-7E284E91024E}" type="sibTrans" cxnId="{35783117-9EDF-4ADF-BC68-F804BB035AAC}">
      <dgm:prSet/>
      <dgm:spPr/>
      <dgm:t>
        <a:bodyPr/>
        <a:lstStyle/>
        <a:p>
          <a:endParaRPr lang="en-US"/>
        </a:p>
      </dgm:t>
    </dgm:pt>
    <dgm:pt modelId="{C8D5B42E-8FAA-4B44-A54F-397C1DF8C578}">
      <dgm:prSet/>
      <dgm:spPr/>
      <dgm:t>
        <a:bodyPr/>
        <a:lstStyle/>
        <a:p>
          <a:r>
            <a:rPr lang="en-US"/>
            <a:t>Cancer Care </a:t>
          </a:r>
        </a:p>
      </dgm:t>
    </dgm:pt>
    <dgm:pt modelId="{EEAF66B0-0D58-4069-BA77-4B45E59DB272}" type="parTrans" cxnId="{7B6A022B-8CA2-45FB-B30D-8B97C211EEB4}">
      <dgm:prSet/>
      <dgm:spPr/>
      <dgm:t>
        <a:bodyPr/>
        <a:lstStyle/>
        <a:p>
          <a:endParaRPr lang="en-US"/>
        </a:p>
      </dgm:t>
    </dgm:pt>
    <dgm:pt modelId="{79B4C23D-E888-4AFA-8D47-723C4CB2C317}" type="sibTrans" cxnId="{7B6A022B-8CA2-45FB-B30D-8B97C211EEB4}">
      <dgm:prSet/>
      <dgm:spPr/>
      <dgm:t>
        <a:bodyPr/>
        <a:lstStyle/>
        <a:p>
          <a:endParaRPr lang="en-US"/>
        </a:p>
      </dgm:t>
    </dgm:pt>
    <dgm:pt modelId="{BE163538-605E-4A25-80C3-A1EDD2BBDF52}">
      <dgm:prSet/>
      <dgm:spPr/>
      <dgm:t>
        <a:bodyPr/>
        <a:lstStyle/>
        <a:p>
          <a:r>
            <a:rPr lang="en-US"/>
            <a:t>Neurology</a:t>
          </a:r>
        </a:p>
      </dgm:t>
    </dgm:pt>
    <dgm:pt modelId="{629A69AC-06B1-4565-8F19-B85C3238639A}" type="parTrans" cxnId="{447B78B5-2AC8-45F9-A154-21A517F56F6E}">
      <dgm:prSet/>
      <dgm:spPr/>
      <dgm:t>
        <a:bodyPr/>
        <a:lstStyle/>
        <a:p>
          <a:endParaRPr lang="en-US"/>
        </a:p>
      </dgm:t>
    </dgm:pt>
    <dgm:pt modelId="{F77324A2-2045-4EF8-9B9B-CC83B1711EC1}" type="sibTrans" cxnId="{447B78B5-2AC8-45F9-A154-21A517F56F6E}">
      <dgm:prSet/>
      <dgm:spPr/>
      <dgm:t>
        <a:bodyPr/>
        <a:lstStyle/>
        <a:p>
          <a:endParaRPr lang="en-US"/>
        </a:p>
      </dgm:t>
    </dgm:pt>
    <dgm:pt modelId="{C8267C20-ABE5-40DB-B994-F59B2551179F}">
      <dgm:prSet/>
      <dgm:spPr/>
      <dgm:t>
        <a:bodyPr/>
        <a:lstStyle/>
        <a:p>
          <a:r>
            <a:rPr lang="en-US"/>
            <a:t>Orthopedics</a:t>
          </a:r>
        </a:p>
      </dgm:t>
    </dgm:pt>
    <dgm:pt modelId="{EB9FE10F-08AD-41B3-BB44-2A7581A1342A}" type="parTrans" cxnId="{20A4C2F4-AB5A-4593-B5A3-937E68D5BB16}">
      <dgm:prSet/>
      <dgm:spPr/>
      <dgm:t>
        <a:bodyPr/>
        <a:lstStyle/>
        <a:p>
          <a:endParaRPr lang="en-US"/>
        </a:p>
      </dgm:t>
    </dgm:pt>
    <dgm:pt modelId="{DDF7DCA2-938F-4E6A-A7CC-FD773991324E}" type="sibTrans" cxnId="{20A4C2F4-AB5A-4593-B5A3-937E68D5BB16}">
      <dgm:prSet/>
      <dgm:spPr/>
      <dgm:t>
        <a:bodyPr/>
        <a:lstStyle/>
        <a:p>
          <a:endParaRPr lang="en-US"/>
        </a:p>
      </dgm:t>
    </dgm:pt>
    <dgm:pt modelId="{036B0187-A4A6-4633-B4BE-009933EF6AE4}">
      <dgm:prSet/>
      <dgm:spPr/>
      <dgm:t>
        <a:bodyPr/>
        <a:lstStyle/>
        <a:p>
          <a:r>
            <a:rPr lang="en-US"/>
            <a:t>Pediatrics</a:t>
          </a:r>
        </a:p>
      </dgm:t>
    </dgm:pt>
    <dgm:pt modelId="{04836484-5B6F-4641-BBD7-C5EAF76722F2}" type="parTrans" cxnId="{ADDC8106-8EC5-477E-AF2E-6187E120007E}">
      <dgm:prSet/>
      <dgm:spPr/>
      <dgm:t>
        <a:bodyPr/>
        <a:lstStyle/>
        <a:p>
          <a:endParaRPr lang="en-US"/>
        </a:p>
      </dgm:t>
    </dgm:pt>
    <dgm:pt modelId="{54D195C4-4C61-48BE-A813-07CFE916F69F}" type="sibTrans" cxnId="{ADDC8106-8EC5-477E-AF2E-6187E120007E}">
      <dgm:prSet/>
      <dgm:spPr/>
      <dgm:t>
        <a:bodyPr/>
        <a:lstStyle/>
        <a:p>
          <a:endParaRPr lang="en-US"/>
        </a:p>
      </dgm:t>
    </dgm:pt>
    <dgm:pt modelId="{733011F2-D52D-447D-8D30-E854F96AF953}">
      <dgm:prSet/>
      <dgm:spPr/>
      <dgm:t>
        <a:bodyPr/>
        <a:lstStyle/>
        <a:p>
          <a:r>
            <a:rPr lang="en-US"/>
            <a:t>Highland Hospital</a:t>
          </a:r>
        </a:p>
      </dgm:t>
    </dgm:pt>
    <dgm:pt modelId="{66B8370F-8A21-417D-9FDE-2826E5D67AE5}" type="parTrans" cxnId="{D84CAB2F-0C2C-4FCE-96FE-B51406D3CFB4}">
      <dgm:prSet/>
      <dgm:spPr/>
      <dgm:t>
        <a:bodyPr/>
        <a:lstStyle/>
        <a:p>
          <a:endParaRPr lang="en-US"/>
        </a:p>
      </dgm:t>
    </dgm:pt>
    <dgm:pt modelId="{6F066AEE-2884-44CD-9E0C-7CD3C87CE053}" type="sibTrans" cxnId="{D84CAB2F-0C2C-4FCE-96FE-B51406D3CFB4}">
      <dgm:prSet/>
      <dgm:spPr/>
      <dgm:t>
        <a:bodyPr/>
        <a:lstStyle/>
        <a:p>
          <a:endParaRPr lang="en-US"/>
        </a:p>
      </dgm:t>
    </dgm:pt>
    <dgm:pt modelId="{90DDA4A6-E602-4040-A322-977E5A7DCA76}">
      <dgm:prSet/>
      <dgm:spPr/>
      <dgm:t>
        <a:bodyPr/>
        <a:lstStyle/>
        <a:p>
          <a:r>
            <a:rPr lang="en-US"/>
            <a:t>Geriatric Care</a:t>
          </a:r>
        </a:p>
      </dgm:t>
    </dgm:pt>
    <dgm:pt modelId="{7DD68479-DBED-4DBF-9D84-E8B3AE881F59}" type="parTrans" cxnId="{310A8038-3D23-4F66-B4D3-1CCE379348C4}">
      <dgm:prSet/>
      <dgm:spPr/>
      <dgm:t>
        <a:bodyPr/>
        <a:lstStyle/>
        <a:p>
          <a:endParaRPr lang="en-US"/>
        </a:p>
      </dgm:t>
    </dgm:pt>
    <dgm:pt modelId="{4156ADCA-91E2-4A2C-AEA1-92EA743BB510}" type="sibTrans" cxnId="{310A8038-3D23-4F66-B4D3-1CCE379348C4}">
      <dgm:prSet/>
      <dgm:spPr/>
      <dgm:t>
        <a:bodyPr/>
        <a:lstStyle/>
        <a:p>
          <a:endParaRPr lang="en-US"/>
        </a:p>
      </dgm:t>
    </dgm:pt>
    <dgm:pt modelId="{D92ACF4A-EA62-42DE-A875-FF2C30EDBA2F}">
      <dgm:prSet/>
      <dgm:spPr/>
      <dgm:t>
        <a:bodyPr/>
        <a:lstStyle/>
        <a:p>
          <a:r>
            <a:rPr lang="en-US"/>
            <a:t>Gynecologic Oncology</a:t>
          </a:r>
        </a:p>
      </dgm:t>
    </dgm:pt>
    <dgm:pt modelId="{EC7EC283-FC7E-463C-9F72-B9F2D2F566B0}" type="parTrans" cxnId="{2C9F5466-318E-42DC-8D9C-FD4BBEF42DA6}">
      <dgm:prSet/>
      <dgm:spPr/>
      <dgm:t>
        <a:bodyPr/>
        <a:lstStyle/>
        <a:p>
          <a:endParaRPr lang="en-US"/>
        </a:p>
      </dgm:t>
    </dgm:pt>
    <dgm:pt modelId="{E69B2F1E-8088-45D4-8E32-ABF22970EEAB}" type="sibTrans" cxnId="{2C9F5466-318E-42DC-8D9C-FD4BBEF42DA6}">
      <dgm:prSet/>
      <dgm:spPr/>
      <dgm:t>
        <a:bodyPr/>
        <a:lstStyle/>
        <a:p>
          <a:endParaRPr lang="en-US"/>
        </a:p>
      </dgm:t>
    </dgm:pt>
    <dgm:pt modelId="{B6AC1A55-3ADB-4F28-8417-5BDBDE741C1E}">
      <dgm:prSet/>
      <dgm:spPr/>
      <dgm:t>
        <a:bodyPr/>
        <a:lstStyle/>
        <a:p>
          <a:r>
            <a:rPr lang="en-US"/>
            <a:t>Woman's Health Services</a:t>
          </a:r>
        </a:p>
      </dgm:t>
    </dgm:pt>
    <dgm:pt modelId="{93D199D1-E4AA-456B-A4E7-8F4EC5991E13}" type="parTrans" cxnId="{7DC76149-8FC9-4475-A3C3-E7D94B2C1FEA}">
      <dgm:prSet/>
      <dgm:spPr/>
      <dgm:t>
        <a:bodyPr/>
        <a:lstStyle/>
        <a:p>
          <a:endParaRPr lang="en-US"/>
        </a:p>
      </dgm:t>
    </dgm:pt>
    <dgm:pt modelId="{C051ECF1-0DFD-4C62-B258-BDC6EEC0420C}" type="sibTrans" cxnId="{7DC76149-8FC9-4475-A3C3-E7D94B2C1FEA}">
      <dgm:prSet/>
      <dgm:spPr/>
      <dgm:t>
        <a:bodyPr/>
        <a:lstStyle/>
        <a:p>
          <a:endParaRPr lang="en-US"/>
        </a:p>
      </dgm:t>
    </dgm:pt>
    <dgm:pt modelId="{ED7408B4-9830-4884-911C-2966D6051E15}">
      <dgm:prSet/>
      <dgm:spPr/>
      <dgm:t>
        <a:bodyPr/>
        <a:lstStyle/>
        <a:p>
          <a:r>
            <a:rPr lang="en-US"/>
            <a:t>Orthopedics </a:t>
          </a:r>
        </a:p>
      </dgm:t>
    </dgm:pt>
    <dgm:pt modelId="{F68F299F-E96E-4BB6-B24E-CEF3EF4296C5}" type="parTrans" cxnId="{848E8A49-6609-4628-8BBB-364AB17F9943}">
      <dgm:prSet/>
      <dgm:spPr/>
      <dgm:t>
        <a:bodyPr/>
        <a:lstStyle/>
        <a:p>
          <a:endParaRPr lang="en-US"/>
        </a:p>
      </dgm:t>
    </dgm:pt>
    <dgm:pt modelId="{323AB478-2BCE-4B96-8008-76B1B81B20C0}" type="sibTrans" cxnId="{848E8A49-6609-4628-8BBB-364AB17F9943}">
      <dgm:prSet/>
      <dgm:spPr/>
      <dgm:t>
        <a:bodyPr/>
        <a:lstStyle/>
        <a:p>
          <a:endParaRPr lang="en-US"/>
        </a:p>
      </dgm:t>
    </dgm:pt>
    <dgm:pt modelId="{8B66096E-84B4-42D1-A5D4-CC1755C0FE72}" type="pres">
      <dgm:prSet presAssocID="{0FA1A6BD-0215-4212-9A72-6A38E3CACF94}" presName="Name0" presStyleCnt="0">
        <dgm:presLayoutVars>
          <dgm:dir/>
          <dgm:animLvl val="lvl"/>
          <dgm:resizeHandles val="exact"/>
        </dgm:presLayoutVars>
      </dgm:prSet>
      <dgm:spPr/>
    </dgm:pt>
    <dgm:pt modelId="{3AE517BB-DF52-4001-8255-3B6035E310A6}" type="pres">
      <dgm:prSet presAssocID="{8FACFE41-C449-4D37-BC68-7D3A2600EF53}" presName="composite" presStyleCnt="0"/>
      <dgm:spPr/>
    </dgm:pt>
    <dgm:pt modelId="{8A32FB9C-7351-4167-82A9-383B0EB14DF1}" type="pres">
      <dgm:prSet presAssocID="{8FACFE41-C449-4D37-BC68-7D3A2600EF53}" presName="parTx" presStyleLbl="alignNode1" presStyleIdx="0" presStyleCnt="2">
        <dgm:presLayoutVars>
          <dgm:chMax val="0"/>
          <dgm:chPref val="0"/>
          <dgm:bulletEnabled val="1"/>
        </dgm:presLayoutVars>
      </dgm:prSet>
      <dgm:spPr/>
    </dgm:pt>
    <dgm:pt modelId="{5FEFCC5F-E219-4432-B0AC-65E7C446BB18}" type="pres">
      <dgm:prSet presAssocID="{8FACFE41-C449-4D37-BC68-7D3A2600EF53}" presName="desTx" presStyleLbl="alignAccFollowNode1" presStyleIdx="0" presStyleCnt="2">
        <dgm:presLayoutVars>
          <dgm:bulletEnabled val="1"/>
        </dgm:presLayoutVars>
      </dgm:prSet>
      <dgm:spPr/>
    </dgm:pt>
    <dgm:pt modelId="{5F796615-33B0-42DE-8AD7-87D25FAFAB97}" type="pres">
      <dgm:prSet presAssocID="{BA70D0BF-8D25-4A40-9935-09CDCEC7B860}" presName="space" presStyleCnt="0"/>
      <dgm:spPr/>
    </dgm:pt>
    <dgm:pt modelId="{597A7F04-3DA7-4D58-A519-67FE2F6760F7}" type="pres">
      <dgm:prSet presAssocID="{733011F2-D52D-447D-8D30-E854F96AF953}" presName="composite" presStyleCnt="0"/>
      <dgm:spPr/>
    </dgm:pt>
    <dgm:pt modelId="{9A750E9A-BC38-4C48-8350-D59E8D0058ED}" type="pres">
      <dgm:prSet presAssocID="{733011F2-D52D-447D-8D30-E854F96AF953}" presName="parTx" presStyleLbl="alignNode1" presStyleIdx="1" presStyleCnt="2">
        <dgm:presLayoutVars>
          <dgm:chMax val="0"/>
          <dgm:chPref val="0"/>
          <dgm:bulletEnabled val="1"/>
        </dgm:presLayoutVars>
      </dgm:prSet>
      <dgm:spPr/>
    </dgm:pt>
    <dgm:pt modelId="{C9E3E119-F1F0-4DEB-8400-AD7CE730356A}" type="pres">
      <dgm:prSet presAssocID="{733011F2-D52D-447D-8D30-E854F96AF953}" presName="desTx" presStyleLbl="alignAccFollowNode1" presStyleIdx="1" presStyleCnt="2">
        <dgm:presLayoutVars>
          <dgm:bulletEnabled val="1"/>
        </dgm:presLayoutVars>
      </dgm:prSet>
      <dgm:spPr/>
    </dgm:pt>
  </dgm:ptLst>
  <dgm:cxnLst>
    <dgm:cxn modelId="{ADDC8106-8EC5-477E-AF2E-6187E120007E}" srcId="{8FACFE41-C449-4D37-BC68-7D3A2600EF53}" destId="{036B0187-A4A6-4633-B4BE-009933EF6AE4}" srcOrd="4" destOrd="0" parTransId="{04836484-5B6F-4641-BBD7-C5EAF76722F2}" sibTransId="{54D195C4-4C61-48BE-A813-07CFE916F69F}"/>
    <dgm:cxn modelId="{A5E4CF0D-140F-471E-9F95-981111197DAA}" type="presOf" srcId="{036B0187-A4A6-4633-B4BE-009933EF6AE4}" destId="{5FEFCC5F-E219-4432-B0AC-65E7C446BB18}" srcOrd="0" destOrd="4" presId="urn:microsoft.com/office/officeart/2005/8/layout/hList1"/>
    <dgm:cxn modelId="{1D77EF11-43C2-4533-8ED4-D258C0B26165}" type="presOf" srcId="{C8267C20-ABE5-40DB-B994-F59B2551179F}" destId="{5FEFCC5F-E219-4432-B0AC-65E7C446BB18}" srcOrd="0" destOrd="3" presId="urn:microsoft.com/office/officeart/2005/8/layout/hList1"/>
    <dgm:cxn modelId="{2A5A6313-0599-411E-957A-8EC1B8203CE6}" type="presOf" srcId="{ED7408B4-9830-4884-911C-2966D6051E15}" destId="{C9E3E119-F1F0-4DEB-8400-AD7CE730356A}" srcOrd="0" destOrd="3" presId="urn:microsoft.com/office/officeart/2005/8/layout/hList1"/>
    <dgm:cxn modelId="{35783117-9EDF-4ADF-BC68-F804BB035AAC}" srcId="{8FACFE41-C449-4D37-BC68-7D3A2600EF53}" destId="{C202F94C-8DDF-4CA6-8B9C-3E8B91F72531}" srcOrd="0" destOrd="0" parTransId="{01A68248-CE73-4F70-B9FA-1820C4287D23}" sibTransId="{F73DD94D-5DFF-4F41-8181-7E284E91024E}"/>
    <dgm:cxn modelId="{7B6A022B-8CA2-45FB-B30D-8B97C211EEB4}" srcId="{8FACFE41-C449-4D37-BC68-7D3A2600EF53}" destId="{C8D5B42E-8FAA-4B44-A54F-397C1DF8C578}" srcOrd="1" destOrd="0" parTransId="{EEAF66B0-0D58-4069-BA77-4B45E59DB272}" sibTransId="{79B4C23D-E888-4AFA-8D47-723C4CB2C317}"/>
    <dgm:cxn modelId="{D84CAB2F-0C2C-4FCE-96FE-B51406D3CFB4}" srcId="{0FA1A6BD-0215-4212-9A72-6A38E3CACF94}" destId="{733011F2-D52D-447D-8D30-E854F96AF953}" srcOrd="1" destOrd="0" parTransId="{66B8370F-8A21-417D-9FDE-2826E5D67AE5}" sibTransId="{6F066AEE-2884-44CD-9E0C-7CD3C87CE053}"/>
    <dgm:cxn modelId="{310A8038-3D23-4F66-B4D3-1CCE379348C4}" srcId="{733011F2-D52D-447D-8D30-E854F96AF953}" destId="{90DDA4A6-E602-4040-A322-977E5A7DCA76}" srcOrd="0" destOrd="0" parTransId="{7DD68479-DBED-4DBF-9D84-E8B3AE881F59}" sibTransId="{4156ADCA-91E2-4A2C-AEA1-92EA743BB510}"/>
    <dgm:cxn modelId="{2C9F5466-318E-42DC-8D9C-FD4BBEF42DA6}" srcId="{733011F2-D52D-447D-8D30-E854F96AF953}" destId="{D92ACF4A-EA62-42DE-A875-FF2C30EDBA2F}" srcOrd="1" destOrd="0" parTransId="{EC7EC283-FC7E-463C-9F72-B9F2D2F566B0}" sibTransId="{E69B2F1E-8088-45D4-8E32-ABF22970EEAB}"/>
    <dgm:cxn modelId="{6ECDFC67-E824-481E-A590-56196F94366C}" type="presOf" srcId="{0FA1A6BD-0215-4212-9A72-6A38E3CACF94}" destId="{8B66096E-84B4-42D1-A5D4-CC1755C0FE72}" srcOrd="0" destOrd="0" presId="urn:microsoft.com/office/officeart/2005/8/layout/hList1"/>
    <dgm:cxn modelId="{7DC76149-8FC9-4475-A3C3-E7D94B2C1FEA}" srcId="{733011F2-D52D-447D-8D30-E854F96AF953}" destId="{B6AC1A55-3ADB-4F28-8417-5BDBDE741C1E}" srcOrd="2" destOrd="0" parTransId="{93D199D1-E4AA-456B-A4E7-8F4EC5991E13}" sibTransId="{C051ECF1-0DFD-4C62-B258-BDC6EEC0420C}"/>
    <dgm:cxn modelId="{848E8A49-6609-4628-8BBB-364AB17F9943}" srcId="{733011F2-D52D-447D-8D30-E854F96AF953}" destId="{ED7408B4-9830-4884-911C-2966D6051E15}" srcOrd="3" destOrd="0" parTransId="{F68F299F-E96E-4BB6-B24E-CEF3EF4296C5}" sibTransId="{323AB478-2BCE-4B96-8008-76B1B81B20C0}"/>
    <dgm:cxn modelId="{03983972-58E6-4232-A223-D8C236686657}" type="presOf" srcId="{C8D5B42E-8FAA-4B44-A54F-397C1DF8C578}" destId="{5FEFCC5F-E219-4432-B0AC-65E7C446BB18}" srcOrd="0" destOrd="1" presId="urn:microsoft.com/office/officeart/2005/8/layout/hList1"/>
    <dgm:cxn modelId="{C96AEC59-4601-4E07-AFD9-F2D0F2243EB0}" type="presOf" srcId="{90DDA4A6-E602-4040-A322-977E5A7DCA76}" destId="{C9E3E119-F1F0-4DEB-8400-AD7CE730356A}" srcOrd="0" destOrd="0" presId="urn:microsoft.com/office/officeart/2005/8/layout/hList1"/>
    <dgm:cxn modelId="{E7E60C7C-F863-4DB4-A969-B03BD7FD2C8B}" type="presOf" srcId="{BE163538-605E-4A25-80C3-A1EDD2BBDF52}" destId="{5FEFCC5F-E219-4432-B0AC-65E7C446BB18}" srcOrd="0" destOrd="2" presId="urn:microsoft.com/office/officeart/2005/8/layout/hList1"/>
    <dgm:cxn modelId="{E3A4867E-330F-4CDA-A3D3-113E1A558284}" type="presOf" srcId="{B6AC1A55-3ADB-4F28-8417-5BDBDE741C1E}" destId="{C9E3E119-F1F0-4DEB-8400-AD7CE730356A}" srcOrd="0" destOrd="2" presId="urn:microsoft.com/office/officeart/2005/8/layout/hList1"/>
    <dgm:cxn modelId="{8E77A47E-DDED-4EB1-9D9F-8B04BB1BE1A9}" type="presOf" srcId="{C202F94C-8DDF-4CA6-8B9C-3E8B91F72531}" destId="{5FEFCC5F-E219-4432-B0AC-65E7C446BB18}" srcOrd="0" destOrd="0" presId="urn:microsoft.com/office/officeart/2005/8/layout/hList1"/>
    <dgm:cxn modelId="{A50E0284-9F32-4535-A17C-705DB265E4DC}" type="presOf" srcId="{D92ACF4A-EA62-42DE-A875-FF2C30EDBA2F}" destId="{C9E3E119-F1F0-4DEB-8400-AD7CE730356A}" srcOrd="0" destOrd="1" presId="urn:microsoft.com/office/officeart/2005/8/layout/hList1"/>
    <dgm:cxn modelId="{9CC02E91-1CBD-42D8-94D4-879FC7F17593}" srcId="{0FA1A6BD-0215-4212-9A72-6A38E3CACF94}" destId="{8FACFE41-C449-4D37-BC68-7D3A2600EF53}" srcOrd="0" destOrd="0" parTransId="{9774BA06-1DB2-437E-A51D-5665E2437641}" sibTransId="{BA70D0BF-8D25-4A40-9935-09CDCEC7B860}"/>
    <dgm:cxn modelId="{447B78B5-2AC8-45F9-A154-21A517F56F6E}" srcId="{8FACFE41-C449-4D37-BC68-7D3A2600EF53}" destId="{BE163538-605E-4A25-80C3-A1EDD2BBDF52}" srcOrd="2" destOrd="0" parTransId="{629A69AC-06B1-4565-8F19-B85C3238639A}" sibTransId="{F77324A2-2045-4EF8-9B9B-CC83B1711EC1}"/>
    <dgm:cxn modelId="{B4B4E4C4-C7AE-41E1-B94D-FCE871E6C689}" type="presOf" srcId="{8FACFE41-C449-4D37-BC68-7D3A2600EF53}" destId="{8A32FB9C-7351-4167-82A9-383B0EB14DF1}" srcOrd="0" destOrd="0" presId="urn:microsoft.com/office/officeart/2005/8/layout/hList1"/>
    <dgm:cxn modelId="{E4DDF0E4-9F83-4C97-BED1-2E3F8D9F0511}" type="presOf" srcId="{733011F2-D52D-447D-8D30-E854F96AF953}" destId="{9A750E9A-BC38-4C48-8350-D59E8D0058ED}" srcOrd="0" destOrd="0" presId="urn:microsoft.com/office/officeart/2005/8/layout/hList1"/>
    <dgm:cxn modelId="{20A4C2F4-AB5A-4593-B5A3-937E68D5BB16}" srcId="{8FACFE41-C449-4D37-BC68-7D3A2600EF53}" destId="{C8267C20-ABE5-40DB-B994-F59B2551179F}" srcOrd="3" destOrd="0" parTransId="{EB9FE10F-08AD-41B3-BB44-2A7581A1342A}" sibTransId="{DDF7DCA2-938F-4E6A-A7CC-FD773991324E}"/>
    <dgm:cxn modelId="{AAFC9189-1958-49F6-98E8-23730C127915}" type="presParOf" srcId="{8B66096E-84B4-42D1-A5D4-CC1755C0FE72}" destId="{3AE517BB-DF52-4001-8255-3B6035E310A6}" srcOrd="0" destOrd="0" presId="urn:microsoft.com/office/officeart/2005/8/layout/hList1"/>
    <dgm:cxn modelId="{7E33DF17-CCCA-4594-830E-84721455CE41}" type="presParOf" srcId="{3AE517BB-DF52-4001-8255-3B6035E310A6}" destId="{8A32FB9C-7351-4167-82A9-383B0EB14DF1}" srcOrd="0" destOrd="0" presId="urn:microsoft.com/office/officeart/2005/8/layout/hList1"/>
    <dgm:cxn modelId="{2DD44FA3-DB5A-452B-9486-B34A731D2CF3}" type="presParOf" srcId="{3AE517BB-DF52-4001-8255-3B6035E310A6}" destId="{5FEFCC5F-E219-4432-B0AC-65E7C446BB18}" srcOrd="1" destOrd="0" presId="urn:microsoft.com/office/officeart/2005/8/layout/hList1"/>
    <dgm:cxn modelId="{6120E38D-AABD-4560-BAE7-3A4FF91B8857}" type="presParOf" srcId="{8B66096E-84B4-42D1-A5D4-CC1755C0FE72}" destId="{5F796615-33B0-42DE-8AD7-87D25FAFAB97}" srcOrd="1" destOrd="0" presId="urn:microsoft.com/office/officeart/2005/8/layout/hList1"/>
    <dgm:cxn modelId="{B0514787-E434-43A9-81BF-B60F038376D4}" type="presParOf" srcId="{8B66096E-84B4-42D1-A5D4-CC1755C0FE72}" destId="{597A7F04-3DA7-4D58-A519-67FE2F6760F7}" srcOrd="2" destOrd="0" presId="urn:microsoft.com/office/officeart/2005/8/layout/hList1"/>
    <dgm:cxn modelId="{7B3FDA60-693E-4C1F-B595-61DC93BB46FA}" type="presParOf" srcId="{597A7F04-3DA7-4D58-A519-67FE2F6760F7}" destId="{9A750E9A-BC38-4C48-8350-D59E8D0058ED}" srcOrd="0" destOrd="0" presId="urn:microsoft.com/office/officeart/2005/8/layout/hList1"/>
    <dgm:cxn modelId="{3C7ED520-D2EB-4938-AA06-4D82CCCE8BFF}" type="presParOf" srcId="{597A7F04-3DA7-4D58-A519-67FE2F6760F7}" destId="{C9E3E119-F1F0-4DEB-8400-AD7CE730356A}"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2FB9C-7351-4167-82A9-383B0EB14DF1}">
      <dsp:nvSpPr>
        <dsp:cNvPr id="0" name=""/>
        <dsp:cNvSpPr/>
      </dsp:nvSpPr>
      <dsp:spPr>
        <a:xfrm>
          <a:off x="49" y="36122"/>
          <a:ext cx="4735748" cy="806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t>Strong Memorial Hospital </a:t>
          </a:r>
        </a:p>
      </dsp:txBody>
      <dsp:txXfrm>
        <a:off x="49" y="36122"/>
        <a:ext cx="4735748" cy="806400"/>
      </dsp:txXfrm>
    </dsp:sp>
    <dsp:sp modelId="{5FEFCC5F-E219-4432-B0AC-65E7C446BB18}">
      <dsp:nvSpPr>
        <dsp:cNvPr id="0" name=""/>
        <dsp:cNvSpPr/>
      </dsp:nvSpPr>
      <dsp:spPr>
        <a:xfrm>
          <a:off x="49" y="842523"/>
          <a:ext cx="4735748" cy="2459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a:t>Cardiac Care</a:t>
          </a:r>
        </a:p>
        <a:p>
          <a:pPr marL="285750" lvl="1" indent="-285750" algn="l" defTabSz="1244600">
            <a:lnSpc>
              <a:spcPct val="90000"/>
            </a:lnSpc>
            <a:spcBef>
              <a:spcPct val="0"/>
            </a:spcBef>
            <a:spcAft>
              <a:spcPct val="15000"/>
            </a:spcAft>
            <a:buChar char="•"/>
          </a:pPr>
          <a:r>
            <a:rPr lang="en-US" sz="2800" kern="1200"/>
            <a:t>Cancer Care </a:t>
          </a:r>
        </a:p>
        <a:p>
          <a:pPr marL="285750" lvl="1" indent="-285750" algn="l" defTabSz="1244600">
            <a:lnSpc>
              <a:spcPct val="90000"/>
            </a:lnSpc>
            <a:spcBef>
              <a:spcPct val="0"/>
            </a:spcBef>
            <a:spcAft>
              <a:spcPct val="15000"/>
            </a:spcAft>
            <a:buChar char="•"/>
          </a:pPr>
          <a:r>
            <a:rPr lang="en-US" sz="2800" kern="1200"/>
            <a:t>Neurology</a:t>
          </a:r>
        </a:p>
        <a:p>
          <a:pPr marL="285750" lvl="1" indent="-285750" algn="l" defTabSz="1244600">
            <a:lnSpc>
              <a:spcPct val="90000"/>
            </a:lnSpc>
            <a:spcBef>
              <a:spcPct val="0"/>
            </a:spcBef>
            <a:spcAft>
              <a:spcPct val="15000"/>
            </a:spcAft>
            <a:buChar char="•"/>
          </a:pPr>
          <a:r>
            <a:rPr lang="en-US" sz="2800" kern="1200"/>
            <a:t>Orthopedics</a:t>
          </a:r>
        </a:p>
        <a:p>
          <a:pPr marL="285750" lvl="1" indent="-285750" algn="l" defTabSz="1244600">
            <a:lnSpc>
              <a:spcPct val="90000"/>
            </a:lnSpc>
            <a:spcBef>
              <a:spcPct val="0"/>
            </a:spcBef>
            <a:spcAft>
              <a:spcPct val="15000"/>
            </a:spcAft>
            <a:buChar char="•"/>
          </a:pPr>
          <a:r>
            <a:rPr lang="en-US" sz="2800" kern="1200"/>
            <a:t>Pediatrics</a:t>
          </a:r>
        </a:p>
      </dsp:txBody>
      <dsp:txXfrm>
        <a:off x="49" y="842523"/>
        <a:ext cx="4735748" cy="2459519"/>
      </dsp:txXfrm>
    </dsp:sp>
    <dsp:sp modelId="{9A750E9A-BC38-4C48-8350-D59E8D0058ED}">
      <dsp:nvSpPr>
        <dsp:cNvPr id="0" name=""/>
        <dsp:cNvSpPr/>
      </dsp:nvSpPr>
      <dsp:spPr>
        <a:xfrm>
          <a:off x="5398802" y="36122"/>
          <a:ext cx="4735748" cy="806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t>Highland Hospital</a:t>
          </a:r>
        </a:p>
      </dsp:txBody>
      <dsp:txXfrm>
        <a:off x="5398802" y="36122"/>
        <a:ext cx="4735748" cy="806400"/>
      </dsp:txXfrm>
    </dsp:sp>
    <dsp:sp modelId="{C9E3E119-F1F0-4DEB-8400-AD7CE730356A}">
      <dsp:nvSpPr>
        <dsp:cNvPr id="0" name=""/>
        <dsp:cNvSpPr/>
      </dsp:nvSpPr>
      <dsp:spPr>
        <a:xfrm>
          <a:off x="5398802" y="842523"/>
          <a:ext cx="4735748" cy="2459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a:t>Geriatric Care</a:t>
          </a:r>
        </a:p>
        <a:p>
          <a:pPr marL="285750" lvl="1" indent="-285750" algn="l" defTabSz="1244600">
            <a:lnSpc>
              <a:spcPct val="90000"/>
            </a:lnSpc>
            <a:spcBef>
              <a:spcPct val="0"/>
            </a:spcBef>
            <a:spcAft>
              <a:spcPct val="15000"/>
            </a:spcAft>
            <a:buChar char="•"/>
          </a:pPr>
          <a:r>
            <a:rPr lang="en-US" sz="2800" kern="1200"/>
            <a:t>Gynecologic Oncology</a:t>
          </a:r>
        </a:p>
        <a:p>
          <a:pPr marL="285750" lvl="1" indent="-285750" algn="l" defTabSz="1244600">
            <a:lnSpc>
              <a:spcPct val="90000"/>
            </a:lnSpc>
            <a:spcBef>
              <a:spcPct val="0"/>
            </a:spcBef>
            <a:spcAft>
              <a:spcPct val="15000"/>
            </a:spcAft>
            <a:buChar char="•"/>
          </a:pPr>
          <a:r>
            <a:rPr lang="en-US" sz="2800" kern="1200"/>
            <a:t>Woman's Health Services</a:t>
          </a:r>
        </a:p>
        <a:p>
          <a:pPr marL="285750" lvl="1" indent="-285750" algn="l" defTabSz="1244600">
            <a:lnSpc>
              <a:spcPct val="90000"/>
            </a:lnSpc>
            <a:spcBef>
              <a:spcPct val="0"/>
            </a:spcBef>
            <a:spcAft>
              <a:spcPct val="15000"/>
            </a:spcAft>
            <a:buChar char="•"/>
          </a:pPr>
          <a:r>
            <a:rPr lang="en-US" sz="2800" kern="1200"/>
            <a:t>Orthopedics </a:t>
          </a:r>
        </a:p>
      </dsp:txBody>
      <dsp:txXfrm>
        <a:off x="5398802" y="842523"/>
        <a:ext cx="4735748" cy="245951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dirty="0"/>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7505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646288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dirty="0"/>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82901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187409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257279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443457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607877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170282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06245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898262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8/10/2021</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973742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8/10/2021</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826764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hyperlink" Target="https://www.ncbi.nlm.nih.gov/pmc/articles/PMC1117092/#B10" TargetMode="External"/><Relationship Id="rId4" Type="http://schemas.openxmlformats.org/officeDocument/2006/relationships/hyperlink" Target="https://www.ncbi.nlm.nih.gov/pmc/articles/PMC1117092/#B9"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hyperlink" Target="https://www.ncbi.nlm.nih.gov/pmc/articles/PMC5394371/"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8EACB7-D372-470B-B76E-A829D0031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lasses on top of a book">
            <a:extLst>
              <a:ext uri="{FF2B5EF4-FFF2-40B4-BE49-F238E27FC236}">
                <a16:creationId xmlns:a16="http://schemas.microsoft.com/office/drawing/2014/main" id="{75272673-ADCA-456E-823F-7C1D7FFF8C45}"/>
              </a:ext>
            </a:extLst>
          </p:cNvPr>
          <p:cNvPicPr>
            <a:picLocks noChangeAspect="1"/>
          </p:cNvPicPr>
          <p:nvPr/>
        </p:nvPicPr>
        <p:blipFill rotWithShape="1">
          <a:blip r:embed="rId4"/>
          <a:srcRect t="14112" b="983"/>
          <a:stretch/>
        </p:blipFill>
        <p:spPr>
          <a:xfrm>
            <a:off x="20" y="10"/>
            <a:ext cx="12191980" cy="6857990"/>
          </a:xfrm>
          <a:prstGeom prst="rect">
            <a:avLst/>
          </a:prstGeom>
        </p:spPr>
      </p:pic>
      <p:sp>
        <p:nvSpPr>
          <p:cNvPr id="11" name="Rectangle 5">
            <a:extLst>
              <a:ext uri="{FF2B5EF4-FFF2-40B4-BE49-F238E27FC236}">
                <a16:creationId xmlns:a16="http://schemas.microsoft.com/office/drawing/2014/main" id="{FBE11A49-02A1-4D4C-9A49-CDF496B109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C6FA49-9E1C-4D18-B6E6-15747CDFBEA1}"/>
              </a:ext>
            </a:extLst>
          </p:cNvPr>
          <p:cNvSpPr>
            <a:spLocks noGrp="1"/>
          </p:cNvSpPr>
          <p:nvPr>
            <p:ph type="ctrTitle"/>
          </p:nvPr>
        </p:nvSpPr>
        <p:spPr>
          <a:xfrm>
            <a:off x="1048561" y="1066800"/>
            <a:ext cx="3931320" cy="2267193"/>
          </a:xfrm>
        </p:spPr>
        <p:txBody>
          <a:bodyPr>
            <a:normAutofit/>
          </a:bodyPr>
          <a:lstStyle/>
          <a:p>
            <a:r>
              <a:rPr lang="en-US" dirty="0"/>
              <a:t>Portfolio Case Study Project</a:t>
            </a:r>
          </a:p>
        </p:txBody>
      </p:sp>
      <p:sp>
        <p:nvSpPr>
          <p:cNvPr id="3" name="Subtitle 2">
            <a:extLst>
              <a:ext uri="{FF2B5EF4-FFF2-40B4-BE49-F238E27FC236}">
                <a16:creationId xmlns:a16="http://schemas.microsoft.com/office/drawing/2014/main" id="{AFCFACFA-E912-4FE0-9982-2B7964E8A113}"/>
              </a:ext>
            </a:extLst>
          </p:cNvPr>
          <p:cNvSpPr>
            <a:spLocks noGrp="1"/>
          </p:cNvSpPr>
          <p:nvPr>
            <p:ph type="subTitle" idx="1"/>
          </p:nvPr>
        </p:nvSpPr>
        <p:spPr>
          <a:xfrm>
            <a:off x="1048561" y="4327781"/>
            <a:ext cx="3931321" cy="1033669"/>
          </a:xfrm>
        </p:spPr>
        <p:txBody>
          <a:bodyPr>
            <a:normAutofit/>
          </a:bodyPr>
          <a:lstStyle/>
          <a:p>
            <a:r>
              <a:rPr lang="en-US" dirty="0"/>
              <a:t>Hope Custer</a:t>
            </a:r>
          </a:p>
        </p:txBody>
      </p:sp>
      <p:grpSp>
        <p:nvGrpSpPr>
          <p:cNvPr id="13" name="Group 12">
            <a:extLst>
              <a:ext uri="{FF2B5EF4-FFF2-40B4-BE49-F238E27FC236}">
                <a16:creationId xmlns:a16="http://schemas.microsoft.com/office/drawing/2014/main" id="{F1732D3A-CFF0-45BE-AD79-F83D0272C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3871114"/>
            <a:ext cx="867485" cy="115439"/>
            <a:chOff x="8910933" y="1861308"/>
            <a:chExt cx="867485" cy="115439"/>
          </a:xfrm>
        </p:grpSpPr>
        <p:sp>
          <p:nvSpPr>
            <p:cNvPr id="14" name="Rectangle 13">
              <a:extLst>
                <a:ext uri="{FF2B5EF4-FFF2-40B4-BE49-F238E27FC236}">
                  <a16:creationId xmlns:a16="http://schemas.microsoft.com/office/drawing/2014/main" id="{C892F72C-7FB6-49C8-A402-D5DC42DB67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FC92C2E1-605F-49BD-8AC8-DC52B3015E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BE2E0F-EE6D-4748-AB8F-724D0DDC6E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8" name="Audio 7">
            <a:hlinkClick r:id="" action="ppaction://media"/>
            <a:extLst>
              <a:ext uri="{FF2B5EF4-FFF2-40B4-BE49-F238E27FC236}">
                <a16:creationId xmlns:a16="http://schemas.microsoft.com/office/drawing/2014/main" id="{2D2C2A98-4D88-40DF-9EA4-98203AAAE1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16639501"/>
      </p:ext>
    </p:extLst>
  </p:cSld>
  <p:clrMapOvr>
    <a:masterClrMapping/>
  </p:clrMapOvr>
  <mc:AlternateContent xmlns:mc="http://schemas.openxmlformats.org/markup-compatibility/2006" xmlns:p14="http://schemas.microsoft.com/office/powerpoint/2010/main">
    <mc:Choice Requires="p14">
      <p:transition spd="slow" p14:dur="2000" advTm="7092"/>
    </mc:Choice>
    <mc:Fallback xmlns="">
      <p:transition spd="slow" advTm="7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0" presetClass="entr" presetSubtype="0" fill="hold" grpId="0" nodeType="withEffect">
                                  <p:stCondLst>
                                    <p:cond delay="2000"/>
                                  </p:stCondLst>
                                  <p:iterate type="lt">
                                    <p:tmPct val="10000"/>
                                  </p:iterate>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400"/>
                                        <p:tgtEl>
                                          <p:spTgt spid="3">
                                            <p:txEl>
                                              <p:pRg st="0" end="0"/>
                                            </p:txEl>
                                          </p:spTgt>
                                        </p:tgtEl>
                                      </p:cBhvr>
                                    </p:animEffect>
                                  </p:childTnLst>
                                </p:cTn>
                              </p:par>
                              <p:par>
                                <p:cTn id="10" presetID="10" presetClass="entr" presetSubtype="0" fill="hold" grpId="0" nodeType="withEffect">
                                  <p:stCondLst>
                                    <p:cond delay="100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22176A-41DB-4D9A-9B6F-F2296F1ED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74A8DF5-445E-49C5-B10A-8DF5FEFBC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4E38D9-EFB8-40B5-B42B-514FBF180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CAEEC4-EB98-4290-A7F8-7BFC700F7B7D}"/>
              </a:ext>
            </a:extLst>
          </p:cNvPr>
          <p:cNvSpPr>
            <a:spLocks noGrp="1"/>
          </p:cNvSpPr>
          <p:nvPr>
            <p:ph type="title"/>
          </p:nvPr>
        </p:nvSpPr>
        <p:spPr>
          <a:xfrm>
            <a:off x="1688124" y="723901"/>
            <a:ext cx="8815754" cy="1286648"/>
          </a:xfrm>
        </p:spPr>
        <p:txBody>
          <a:bodyPr anchor="b">
            <a:normAutofit/>
          </a:bodyPr>
          <a:lstStyle/>
          <a:p>
            <a:pPr algn="ctr"/>
            <a:r>
              <a:rPr lang="en-US" dirty="0"/>
              <a:t>What is my main task;</a:t>
            </a:r>
          </a:p>
        </p:txBody>
      </p:sp>
      <p:grpSp>
        <p:nvGrpSpPr>
          <p:cNvPr id="14" name="Group 13">
            <a:extLst>
              <a:ext uri="{FF2B5EF4-FFF2-40B4-BE49-F238E27FC236}">
                <a16:creationId xmlns:a16="http://schemas.microsoft.com/office/drawing/2014/main" id="{1148C992-36DE-4449-B92D-49AE04B5D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2345189"/>
            <a:ext cx="867485" cy="115439"/>
            <a:chOff x="8910933" y="1861308"/>
            <a:chExt cx="867485" cy="115439"/>
          </a:xfrm>
        </p:grpSpPr>
        <p:sp>
          <p:nvSpPr>
            <p:cNvPr id="15" name="Rectangle 14">
              <a:extLst>
                <a:ext uri="{FF2B5EF4-FFF2-40B4-BE49-F238E27FC236}">
                  <a16:creationId xmlns:a16="http://schemas.microsoft.com/office/drawing/2014/main" id="{D765B2C1-DF41-437F-9F2D-C33E46FA2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6AA37ED-ED19-4857-9B2C-777E8F707C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45F6E87-86FB-440C-9EB4-A48D11C72C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0ACC6585-CBAD-4AFF-82EE-F55CC32AE114}"/>
              </a:ext>
            </a:extLst>
          </p:cNvPr>
          <p:cNvSpPr>
            <a:spLocks noGrp="1"/>
          </p:cNvSpPr>
          <p:nvPr>
            <p:ph idx="1"/>
          </p:nvPr>
        </p:nvSpPr>
        <p:spPr>
          <a:xfrm>
            <a:off x="2985078" y="2682052"/>
            <a:ext cx="6221845" cy="3452047"/>
          </a:xfrm>
        </p:spPr>
        <p:txBody>
          <a:bodyPr anchor="ctr">
            <a:normAutofit/>
          </a:bodyPr>
          <a:lstStyle/>
          <a:p>
            <a:pPr marL="342900" indent="-342900" algn="ctr">
              <a:lnSpc>
                <a:spcPct val="100000"/>
              </a:lnSpc>
              <a:buFont typeface="Arial" panose="020B0604020202020204" pitchFamily="34" charset="0"/>
              <a:buChar char="•"/>
            </a:pPr>
            <a:r>
              <a:rPr lang="en-US" sz="1500"/>
              <a:t>I am a financial analyst – my executive team is set to expand</a:t>
            </a:r>
          </a:p>
          <a:p>
            <a:pPr marL="342900" indent="-342900" algn="ctr">
              <a:lnSpc>
                <a:spcPct val="100000"/>
              </a:lnSpc>
              <a:buFont typeface="Arial" panose="020B0604020202020204" pitchFamily="34" charset="0"/>
              <a:buChar char="•"/>
            </a:pPr>
            <a:r>
              <a:rPr lang="en-US" sz="1500"/>
              <a:t>I am to look for a new city for our organization to expand</a:t>
            </a:r>
          </a:p>
          <a:p>
            <a:pPr marL="342900" indent="-342900" algn="ctr">
              <a:lnSpc>
                <a:spcPct val="100000"/>
              </a:lnSpc>
              <a:buFont typeface="Arial" panose="020B0604020202020204" pitchFamily="34" charset="0"/>
              <a:buChar char="•"/>
            </a:pPr>
            <a:r>
              <a:rPr lang="en-US" sz="1500"/>
              <a:t>Some background information on what to look for?</a:t>
            </a:r>
          </a:p>
          <a:p>
            <a:pPr marL="617220" lvl="1" indent="-342900" algn="ctr">
              <a:lnSpc>
                <a:spcPct val="100000"/>
              </a:lnSpc>
            </a:pPr>
            <a:r>
              <a:rPr lang="en-US" sz="1500"/>
              <a:t>A for profit healthcare organization</a:t>
            </a:r>
          </a:p>
          <a:p>
            <a:pPr marL="617220" lvl="1" indent="-342900" algn="ctr">
              <a:lnSpc>
                <a:spcPct val="100000"/>
              </a:lnSpc>
            </a:pPr>
            <a:r>
              <a:rPr lang="en-US" sz="1500"/>
              <a:t>Majority of reimbursement comes from fee or service contracts, Medicare, and Medicaid</a:t>
            </a:r>
          </a:p>
          <a:p>
            <a:pPr marL="617220" lvl="1" indent="-342900" algn="ctr">
              <a:lnSpc>
                <a:spcPct val="100000"/>
              </a:lnSpc>
            </a:pPr>
            <a:r>
              <a:rPr lang="en-US" sz="1500"/>
              <a:t>Designated as a level one trauma center</a:t>
            </a:r>
          </a:p>
          <a:p>
            <a:pPr marL="617220" lvl="1" indent="-342900" algn="ctr">
              <a:lnSpc>
                <a:spcPct val="100000"/>
              </a:lnSpc>
            </a:pPr>
            <a:r>
              <a:rPr lang="en-US" sz="1500"/>
              <a:t>Specializes in Cardiology, Neurosurgery, and Orthopedics</a:t>
            </a:r>
          </a:p>
          <a:p>
            <a:pPr marL="617220" lvl="1" indent="-342900" algn="ctr">
              <a:lnSpc>
                <a:spcPct val="100000"/>
              </a:lnSpc>
            </a:pPr>
            <a:r>
              <a:rPr lang="en-US" sz="1500"/>
              <a:t>Service mostly privately insured, and government insured patients</a:t>
            </a:r>
          </a:p>
        </p:txBody>
      </p:sp>
      <p:pic>
        <p:nvPicPr>
          <p:cNvPr id="7" name="Audio 6">
            <a:hlinkClick r:id="" action="ppaction://media"/>
            <a:extLst>
              <a:ext uri="{FF2B5EF4-FFF2-40B4-BE49-F238E27FC236}">
                <a16:creationId xmlns:a16="http://schemas.microsoft.com/office/drawing/2014/main" id="{32C7A575-8028-45C3-BE2E-3FA6F415119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34790917"/>
      </p:ext>
    </p:extLst>
  </p:cSld>
  <p:clrMapOvr>
    <a:masterClrMapping/>
  </p:clrMapOvr>
  <mc:AlternateContent xmlns:mc="http://schemas.openxmlformats.org/markup-compatibility/2006" xmlns:p14="http://schemas.microsoft.com/office/powerpoint/2010/main">
    <mc:Choice Requires="p14">
      <p:transition spd="slow" p14:dur="2000" advTm="15660"/>
    </mc:Choice>
    <mc:Fallback xmlns="">
      <p:transition spd="slow" advTm="15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22176A-41DB-4D9A-9B6F-F2296F1ED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74A8DF5-445E-49C5-B10A-8DF5FEFBC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4E38D9-EFB8-40B5-B42B-514FBF180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F07AAF-66CD-4D77-8B6C-946B727ABCF6}"/>
              </a:ext>
            </a:extLst>
          </p:cNvPr>
          <p:cNvSpPr>
            <a:spLocks noGrp="1"/>
          </p:cNvSpPr>
          <p:nvPr>
            <p:ph type="title"/>
          </p:nvPr>
        </p:nvSpPr>
        <p:spPr>
          <a:xfrm>
            <a:off x="1688123" y="723901"/>
            <a:ext cx="8815754" cy="1286648"/>
          </a:xfrm>
        </p:spPr>
        <p:txBody>
          <a:bodyPr anchor="b">
            <a:normAutofit/>
          </a:bodyPr>
          <a:lstStyle/>
          <a:p>
            <a:pPr algn="ctr"/>
            <a:r>
              <a:rPr lang="en-US" dirty="0"/>
              <a:t>What cities I have chosen;</a:t>
            </a:r>
          </a:p>
        </p:txBody>
      </p:sp>
      <p:grpSp>
        <p:nvGrpSpPr>
          <p:cNvPr id="14" name="Group 13">
            <a:extLst>
              <a:ext uri="{FF2B5EF4-FFF2-40B4-BE49-F238E27FC236}">
                <a16:creationId xmlns:a16="http://schemas.microsoft.com/office/drawing/2014/main" id="{1148C992-36DE-4449-B92D-49AE04B5D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2345189"/>
            <a:ext cx="867485" cy="115439"/>
            <a:chOff x="8910933" y="1861308"/>
            <a:chExt cx="867485" cy="115439"/>
          </a:xfrm>
        </p:grpSpPr>
        <p:sp>
          <p:nvSpPr>
            <p:cNvPr id="15" name="Rectangle 14">
              <a:extLst>
                <a:ext uri="{FF2B5EF4-FFF2-40B4-BE49-F238E27FC236}">
                  <a16:creationId xmlns:a16="http://schemas.microsoft.com/office/drawing/2014/main" id="{D765B2C1-DF41-437F-9F2D-C33E46FA2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6AA37ED-ED19-4857-9B2C-777E8F707C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45F6E87-86FB-440C-9EB4-A48D11C72C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5D82D6A8-E9AC-458E-99BC-5F9DD52649E8}"/>
              </a:ext>
            </a:extLst>
          </p:cNvPr>
          <p:cNvSpPr>
            <a:spLocks noGrp="1"/>
          </p:cNvSpPr>
          <p:nvPr>
            <p:ph idx="1"/>
          </p:nvPr>
        </p:nvSpPr>
        <p:spPr>
          <a:xfrm>
            <a:off x="2985078" y="2682052"/>
            <a:ext cx="6221845" cy="3452047"/>
          </a:xfrm>
        </p:spPr>
        <p:txBody>
          <a:bodyPr anchor="ctr">
            <a:normAutofit/>
          </a:bodyPr>
          <a:lstStyle/>
          <a:p>
            <a:pPr marL="342900" indent="-342900" algn="ctr">
              <a:lnSpc>
                <a:spcPct val="100000"/>
              </a:lnSpc>
              <a:buFont typeface="Arial" panose="020B0604020202020204" pitchFamily="34" charset="0"/>
              <a:buChar char="•"/>
            </a:pPr>
            <a:r>
              <a:rPr lang="en-US" sz="1600"/>
              <a:t>I live in the Northern part of New York, close to the cities. A city I know that has an amazing healthcare system would be Rochester, New York. From there I choose Highland Hospital &amp; Strong Memorial Hospital.</a:t>
            </a:r>
          </a:p>
          <a:p>
            <a:pPr marL="342900" indent="-342900" algn="ctr">
              <a:lnSpc>
                <a:spcPct val="100000"/>
              </a:lnSpc>
              <a:buFont typeface="Arial" panose="020B0604020202020204" pitchFamily="34" charset="0"/>
              <a:buChar char="•"/>
            </a:pPr>
            <a:r>
              <a:rPr lang="en-US" sz="1600"/>
              <a:t>Highland Hospital – It is a nonprofit, privately owned, coeducational hospital, known for their quality of service towards their patients. It opened in 1889 and has the capability of holding 261 beds. They are affiliated with the University of Rochester Medical Center.</a:t>
            </a:r>
          </a:p>
          <a:p>
            <a:pPr marL="342900" indent="-342900" algn="ctr">
              <a:lnSpc>
                <a:spcPct val="100000"/>
              </a:lnSpc>
              <a:buFont typeface="Arial" panose="020B0604020202020204" pitchFamily="34" charset="0"/>
              <a:buChar char="•"/>
            </a:pPr>
            <a:r>
              <a:rPr lang="en-US" sz="1600"/>
              <a:t>Strong Memorial Hospital – It is a nonprofit, privately owned, teaching hospital. It opened in 1926 and has the capability of holding 900 beds. They are as well affiliated with the University of Rochester Medical Center.</a:t>
            </a:r>
          </a:p>
        </p:txBody>
      </p:sp>
      <p:pic>
        <p:nvPicPr>
          <p:cNvPr id="4" name="Audio 3">
            <a:hlinkClick r:id="" action="ppaction://media"/>
            <a:extLst>
              <a:ext uri="{FF2B5EF4-FFF2-40B4-BE49-F238E27FC236}">
                <a16:creationId xmlns:a16="http://schemas.microsoft.com/office/drawing/2014/main" id="{37890708-012C-4153-8B22-1EF4D416C45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5388746"/>
      </p:ext>
    </p:extLst>
  </p:cSld>
  <p:clrMapOvr>
    <a:masterClrMapping/>
  </p:clrMapOvr>
  <mc:AlternateContent xmlns:mc="http://schemas.openxmlformats.org/markup-compatibility/2006" xmlns:p14="http://schemas.microsoft.com/office/powerpoint/2010/main">
    <mc:Choice Requires="p14">
      <p:transition spd="slow" p14:dur="2000" advTm="56041"/>
    </mc:Choice>
    <mc:Fallback xmlns="">
      <p:transition spd="slow" advTm="56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22176A-41DB-4D9A-9B6F-F2296F1ED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74A8DF5-445E-49C5-B10A-8DF5FEFBC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4E38D9-EFB8-40B5-B42B-514FBF180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18F922-8D60-414D-A736-0E952641DBAD}"/>
              </a:ext>
            </a:extLst>
          </p:cNvPr>
          <p:cNvSpPr>
            <a:spLocks noGrp="1"/>
          </p:cNvSpPr>
          <p:nvPr>
            <p:ph type="title"/>
          </p:nvPr>
        </p:nvSpPr>
        <p:spPr>
          <a:xfrm>
            <a:off x="1688124" y="723901"/>
            <a:ext cx="8815754" cy="1286648"/>
          </a:xfrm>
        </p:spPr>
        <p:txBody>
          <a:bodyPr anchor="b">
            <a:normAutofit/>
          </a:bodyPr>
          <a:lstStyle/>
          <a:p>
            <a:pPr algn="ctr"/>
            <a:r>
              <a:rPr lang="en-US" dirty="0"/>
              <a:t>What legal/Regulation boundaries would the hospitals experience;</a:t>
            </a:r>
          </a:p>
        </p:txBody>
      </p:sp>
      <p:grpSp>
        <p:nvGrpSpPr>
          <p:cNvPr id="14" name="Group 13">
            <a:extLst>
              <a:ext uri="{FF2B5EF4-FFF2-40B4-BE49-F238E27FC236}">
                <a16:creationId xmlns:a16="http://schemas.microsoft.com/office/drawing/2014/main" id="{1148C992-36DE-4449-B92D-49AE04B5D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2345189"/>
            <a:ext cx="867485" cy="115439"/>
            <a:chOff x="8910933" y="1861308"/>
            <a:chExt cx="867485" cy="115439"/>
          </a:xfrm>
        </p:grpSpPr>
        <p:sp>
          <p:nvSpPr>
            <p:cNvPr id="15" name="Rectangle 14">
              <a:extLst>
                <a:ext uri="{FF2B5EF4-FFF2-40B4-BE49-F238E27FC236}">
                  <a16:creationId xmlns:a16="http://schemas.microsoft.com/office/drawing/2014/main" id="{D765B2C1-DF41-437F-9F2D-C33E46FA2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6AA37ED-ED19-4857-9B2C-777E8F707C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45F6E87-86FB-440C-9EB4-A48D11C72C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185DAD9E-8D48-4688-9ED2-1B938955EFF7}"/>
              </a:ext>
            </a:extLst>
          </p:cNvPr>
          <p:cNvSpPr>
            <a:spLocks noGrp="1"/>
          </p:cNvSpPr>
          <p:nvPr>
            <p:ph idx="1"/>
          </p:nvPr>
        </p:nvSpPr>
        <p:spPr>
          <a:xfrm>
            <a:off x="2985078" y="2682052"/>
            <a:ext cx="6221845" cy="3452047"/>
          </a:xfrm>
        </p:spPr>
        <p:txBody>
          <a:bodyPr anchor="ctr">
            <a:normAutofit/>
          </a:bodyPr>
          <a:lstStyle/>
          <a:p>
            <a:pPr marL="342900" indent="-342900" algn="ctr">
              <a:lnSpc>
                <a:spcPct val="100000"/>
              </a:lnSpc>
              <a:buFont typeface="Arial" panose="020B0604020202020204" pitchFamily="34" charset="0"/>
              <a:buChar char="•"/>
            </a:pPr>
            <a:r>
              <a:rPr lang="en-US" sz="1600"/>
              <a:t>Medical Necessity – Overall how insurance companies define what they would cover for a procedure (if it’s a necessity vs. a cosmetic want. Generally, if its not a medically necessary, the insurance company (as well as Medicare or Medicaid) will not cover the cost. For example, Strong Memorial Hospital may have to go through this more often because their areas of specialties does expand greatly.</a:t>
            </a:r>
          </a:p>
          <a:p>
            <a:pPr marL="342900" indent="-342900" algn="ctr">
              <a:lnSpc>
                <a:spcPct val="100000"/>
              </a:lnSpc>
              <a:buFont typeface="Arial" panose="020B0604020202020204" pitchFamily="34" charset="0"/>
              <a:buChar char="•"/>
            </a:pPr>
            <a:r>
              <a:rPr lang="en-US" sz="1600"/>
              <a:t>HIPPA – The reason I chose Highland &amp; Strong Hospital was for the drastic change in sizes/population between the two. Strong must have a stronger safety net with HIPPA than highland does just by the pure size/population of the hospital. HIPPA outlines safeguards to protect patients' information, this is very important to keep safe. With a bigger hospital comes with bigger safeguards.</a:t>
            </a:r>
          </a:p>
        </p:txBody>
      </p:sp>
      <p:pic>
        <p:nvPicPr>
          <p:cNvPr id="4" name="Audio 3">
            <a:hlinkClick r:id="" action="ppaction://media"/>
            <a:extLst>
              <a:ext uri="{FF2B5EF4-FFF2-40B4-BE49-F238E27FC236}">
                <a16:creationId xmlns:a16="http://schemas.microsoft.com/office/drawing/2014/main" id="{1A4E7311-61D4-4755-A36B-CFCA52ED82E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87190220"/>
      </p:ext>
    </p:extLst>
  </p:cSld>
  <p:clrMapOvr>
    <a:masterClrMapping/>
  </p:clrMapOvr>
  <mc:AlternateContent xmlns:mc="http://schemas.openxmlformats.org/markup-compatibility/2006" xmlns:p14="http://schemas.microsoft.com/office/powerpoint/2010/main">
    <mc:Choice Requires="p14">
      <p:transition spd="slow" p14:dur="2000" advTm="62844"/>
    </mc:Choice>
    <mc:Fallback xmlns="">
      <p:transition spd="slow" advTm="628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22176A-41DB-4D9A-9B6F-F2296F1ED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4A8DF5-445E-49C5-B10A-8DF5FEFBC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A4E38D9-EFB8-40B5-B42B-514FBF180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0F5484-7352-4E6B-8BD6-03F5D743D3E4}"/>
              </a:ext>
            </a:extLst>
          </p:cNvPr>
          <p:cNvSpPr>
            <a:spLocks noGrp="1"/>
          </p:cNvSpPr>
          <p:nvPr>
            <p:ph type="title"/>
          </p:nvPr>
        </p:nvSpPr>
        <p:spPr>
          <a:xfrm>
            <a:off x="1028700" y="964561"/>
            <a:ext cx="10134600" cy="1036994"/>
          </a:xfrm>
        </p:spPr>
        <p:txBody>
          <a:bodyPr anchor="b">
            <a:normAutofit/>
          </a:bodyPr>
          <a:lstStyle/>
          <a:p>
            <a:pPr algn="ctr"/>
            <a:r>
              <a:rPr lang="en-US" dirty="0"/>
              <a:t>What services are offered;</a:t>
            </a:r>
          </a:p>
        </p:txBody>
      </p:sp>
      <p:grpSp>
        <p:nvGrpSpPr>
          <p:cNvPr id="19" name="Group 14">
            <a:extLst>
              <a:ext uri="{FF2B5EF4-FFF2-40B4-BE49-F238E27FC236}">
                <a16:creationId xmlns:a16="http://schemas.microsoft.com/office/drawing/2014/main" id="{D87FFE71-34DC-4C53-AE0F-6B141D081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7" y="2169459"/>
            <a:ext cx="867485" cy="115439"/>
            <a:chOff x="8910933" y="1861308"/>
            <a:chExt cx="867485" cy="115439"/>
          </a:xfrm>
        </p:grpSpPr>
        <p:sp>
          <p:nvSpPr>
            <p:cNvPr id="16" name="Rectangle 15">
              <a:extLst>
                <a:ext uri="{FF2B5EF4-FFF2-40B4-BE49-F238E27FC236}">
                  <a16:creationId xmlns:a16="http://schemas.microsoft.com/office/drawing/2014/main" id="{37DF92F1-0E20-46AC-BB8F-F66926B40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17" name="Straight Connector 16">
              <a:extLst>
                <a:ext uri="{FF2B5EF4-FFF2-40B4-BE49-F238E27FC236}">
                  <a16:creationId xmlns:a16="http://schemas.microsoft.com/office/drawing/2014/main" id="{FFA14CB4-8459-4D23-B4FF-8F9868E3FC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0C763F-37C4-4E00-AEB2-8867F4AA25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5" name="Content Placeholder 2">
            <a:extLst>
              <a:ext uri="{FF2B5EF4-FFF2-40B4-BE49-F238E27FC236}">
                <a16:creationId xmlns:a16="http://schemas.microsoft.com/office/drawing/2014/main" id="{025B1DC6-025B-4194-AB5A-787ABD86A7E5}"/>
              </a:ext>
            </a:extLst>
          </p:cNvPr>
          <p:cNvGraphicFramePr>
            <a:graphicFrameLocks noGrp="1"/>
          </p:cNvGraphicFramePr>
          <p:nvPr>
            <p:ph idx="1"/>
            <p:extLst>
              <p:ext uri="{D42A27DB-BD31-4B8C-83A1-F6EECF244321}">
                <p14:modId xmlns:p14="http://schemas.microsoft.com/office/powerpoint/2010/main" val="3416489453"/>
              </p:ext>
            </p:extLst>
          </p:nvPr>
        </p:nvGraphicFramePr>
        <p:xfrm>
          <a:off x="1028700" y="2749258"/>
          <a:ext cx="10134600" cy="33381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A9FF1240-B1EF-4079-94AA-01C7EEF298D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91180169"/>
      </p:ext>
    </p:extLst>
  </p:cSld>
  <p:clrMapOvr>
    <a:masterClrMapping/>
  </p:clrMapOvr>
  <mc:AlternateContent xmlns:mc="http://schemas.openxmlformats.org/markup-compatibility/2006" xmlns:p14="http://schemas.microsoft.com/office/powerpoint/2010/main">
    <mc:Choice Requires="p14">
      <p:transition spd="slow" p14:dur="2000" advTm="28640"/>
    </mc:Choice>
    <mc:Fallback xmlns="">
      <p:transition spd="slow" advTm="28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22176A-41DB-4D9A-9B6F-F2296F1ED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9A636D-9CEC-4A76-A113-104B10543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A53EEF0-2806-4C52-A779-F5B786040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56047D-33B6-47E7-9B25-CF78B1271E2C}"/>
              </a:ext>
            </a:extLst>
          </p:cNvPr>
          <p:cNvSpPr>
            <a:spLocks noGrp="1"/>
          </p:cNvSpPr>
          <p:nvPr>
            <p:ph type="title"/>
          </p:nvPr>
        </p:nvSpPr>
        <p:spPr>
          <a:xfrm>
            <a:off x="1906656" y="1359628"/>
            <a:ext cx="8378688" cy="1160052"/>
          </a:xfrm>
        </p:spPr>
        <p:txBody>
          <a:bodyPr anchor="b">
            <a:normAutofit/>
          </a:bodyPr>
          <a:lstStyle/>
          <a:p>
            <a:pPr algn="ctr"/>
            <a:r>
              <a:rPr lang="en-US" dirty="0"/>
              <a:t>Populations between the hospitals;</a:t>
            </a:r>
          </a:p>
        </p:txBody>
      </p:sp>
      <p:grpSp>
        <p:nvGrpSpPr>
          <p:cNvPr id="14" name="Group 13">
            <a:extLst>
              <a:ext uri="{FF2B5EF4-FFF2-40B4-BE49-F238E27FC236}">
                <a16:creationId xmlns:a16="http://schemas.microsoft.com/office/drawing/2014/main" id="{1148C992-36DE-4449-B92D-49AE04B5D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1016086"/>
            <a:ext cx="867485" cy="115439"/>
            <a:chOff x="8910933" y="1861308"/>
            <a:chExt cx="867485" cy="115439"/>
          </a:xfrm>
        </p:grpSpPr>
        <p:sp>
          <p:nvSpPr>
            <p:cNvPr id="15" name="Rectangle 14">
              <a:extLst>
                <a:ext uri="{FF2B5EF4-FFF2-40B4-BE49-F238E27FC236}">
                  <a16:creationId xmlns:a16="http://schemas.microsoft.com/office/drawing/2014/main" id="{D765B2C1-DF41-437F-9F2D-C33E46FA2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6AA37ED-ED19-4857-9B2C-777E8F707C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45F6E87-86FB-440C-9EB4-A48D11C72C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D04AD1FD-6EC6-41BD-BDD6-2E8FC78D00DE}"/>
              </a:ext>
            </a:extLst>
          </p:cNvPr>
          <p:cNvSpPr>
            <a:spLocks noGrp="1"/>
          </p:cNvSpPr>
          <p:nvPr>
            <p:ph idx="1"/>
          </p:nvPr>
        </p:nvSpPr>
        <p:spPr>
          <a:xfrm>
            <a:off x="2985078" y="2641600"/>
            <a:ext cx="6221845" cy="3492499"/>
          </a:xfrm>
        </p:spPr>
        <p:txBody>
          <a:bodyPr anchor="ctr">
            <a:normAutofit/>
          </a:bodyPr>
          <a:lstStyle/>
          <a:p>
            <a:pPr marL="342900" indent="-342900" algn="ctr">
              <a:lnSpc>
                <a:spcPct val="100000"/>
              </a:lnSpc>
              <a:buFont typeface="Arial" panose="020B0604020202020204" pitchFamily="34" charset="0"/>
              <a:buChar char="•"/>
            </a:pPr>
            <a:r>
              <a:rPr lang="en-US" sz="1700"/>
              <a:t>Strong Memorial Hospital- With having a little over 900 beds available, this would be the biggest hospital in the area. Generally, this would be the first stop for patients to get evaluated, if they seek a service that is located within the hospital they will be transferred to another floor. However, if they seek a service that is not within the hospital, then they will be transferred to another hospital with the specific service.</a:t>
            </a:r>
          </a:p>
          <a:p>
            <a:pPr marL="342900" indent="-342900" algn="ctr">
              <a:lnSpc>
                <a:spcPct val="100000"/>
              </a:lnSpc>
              <a:buFont typeface="Arial" panose="020B0604020202020204" pitchFamily="34" charset="0"/>
              <a:buChar char="•"/>
            </a:pPr>
            <a:r>
              <a:rPr lang="en-US" sz="1700"/>
              <a:t>Highland Hospital – Highland Hospital is one of the smaller hospitals within this area. As it is more of a specific specialty form of a hospital. Typically, with patients that go to highland, they have already been transferred from a different hospital being as there are a limited number of beds within this hospital.</a:t>
            </a:r>
          </a:p>
        </p:txBody>
      </p:sp>
      <p:pic>
        <p:nvPicPr>
          <p:cNvPr id="5" name="Audio 4">
            <a:hlinkClick r:id="" action="ppaction://media"/>
            <a:extLst>
              <a:ext uri="{FF2B5EF4-FFF2-40B4-BE49-F238E27FC236}">
                <a16:creationId xmlns:a16="http://schemas.microsoft.com/office/drawing/2014/main" id="{2EAF991D-1FE1-497E-A4C8-EDA41C3E1E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47836372"/>
      </p:ext>
    </p:extLst>
  </p:cSld>
  <p:clrMapOvr>
    <a:masterClrMapping/>
  </p:clrMapOvr>
  <mc:AlternateContent xmlns:mc="http://schemas.openxmlformats.org/markup-compatibility/2006" xmlns:p14="http://schemas.microsoft.com/office/powerpoint/2010/main">
    <mc:Choice Requires="p14">
      <p:transition spd="slow" p14:dur="2000" advTm="49005"/>
    </mc:Choice>
    <mc:Fallback xmlns="">
      <p:transition spd="slow" advTm="49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5AA14-F98A-41E0-B0F4-A21C110758CA}"/>
              </a:ext>
            </a:extLst>
          </p:cNvPr>
          <p:cNvSpPr>
            <a:spLocks noGrp="1"/>
          </p:cNvSpPr>
          <p:nvPr>
            <p:ph type="title"/>
          </p:nvPr>
        </p:nvSpPr>
        <p:spPr/>
        <p:txBody>
          <a:bodyPr/>
          <a:lstStyle/>
          <a:p>
            <a:r>
              <a:rPr lang="en-US" dirty="0"/>
              <a:t>Strong Memorial Hospital – Reimbursement model used</a:t>
            </a:r>
          </a:p>
        </p:txBody>
      </p:sp>
      <p:sp>
        <p:nvSpPr>
          <p:cNvPr id="3" name="Content Placeholder 2">
            <a:extLst>
              <a:ext uri="{FF2B5EF4-FFF2-40B4-BE49-F238E27FC236}">
                <a16:creationId xmlns:a16="http://schemas.microsoft.com/office/drawing/2014/main" id="{48DC7240-C79A-466D-A8B8-C82400AE3747}"/>
              </a:ext>
            </a:extLst>
          </p:cNvPr>
          <p:cNvSpPr>
            <a:spLocks noGrp="1"/>
          </p:cNvSpPr>
          <p:nvPr>
            <p:ph idx="1"/>
          </p:nvPr>
        </p:nvSpPr>
        <p:spPr/>
        <p:txBody>
          <a:bodyPr/>
          <a:lstStyle/>
          <a:p>
            <a:pPr marL="342900" indent="-342900">
              <a:buFont typeface="Arial" panose="020B0604020202020204" pitchFamily="34" charset="0"/>
              <a:buChar char="•"/>
            </a:pPr>
            <a:r>
              <a:rPr lang="en-US" dirty="0"/>
              <a:t>The main reimbursement model used would be the Fee For Service model. As we have learned this is the more traditional, and more common model found within hospitals. In this method we typically see that doctors and healthcare providers are paid through the form of services preformed. Is it favored? No.  An article found online states that “Although in the United States we are most familiar with this fee-for-service payment arrangement, it is a creation of man, not nature.” </a:t>
            </a:r>
            <a:r>
              <a:rPr lang="en-US" sz="1800" dirty="0">
                <a:effectLst/>
                <a:latin typeface="Calibri" panose="020F0502020204030204" pitchFamily="34" charset="0"/>
                <a:ea typeface="Calibri" panose="020F0502020204030204" pitchFamily="34" charset="0"/>
                <a:cs typeface="Times New Roman" panose="02020603050405020304" pitchFamily="18" charset="0"/>
              </a:rPr>
              <a:t>(Magill, 2016)</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One legal aspect that may step </a:t>
            </a:r>
            <a:r>
              <a:rPr lang="en-US" sz="1800" dirty="0">
                <a:latin typeface="Calibri" panose="020F0502020204030204" pitchFamily="34" charset="0"/>
                <a:ea typeface="Calibri" panose="020F0502020204030204" pitchFamily="34" charset="0"/>
                <a:cs typeface="Times New Roman" panose="02020603050405020304" pitchFamily="18" charset="0"/>
              </a:rPr>
              <a:t>on a few toes would be that some believe that the use of fee-for-service, tailers not only to favor the healthcare providers and their paychecks but is a way to increase revenue over running untrue forms of testing, procedures, and visits.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0D428226-CE99-42A7-81FB-26928D4A267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81449936"/>
      </p:ext>
    </p:extLst>
  </p:cSld>
  <p:clrMapOvr>
    <a:masterClrMapping/>
  </p:clrMapOvr>
  <mc:AlternateContent xmlns:mc="http://schemas.openxmlformats.org/markup-compatibility/2006" xmlns:p14="http://schemas.microsoft.com/office/powerpoint/2010/main">
    <mc:Choice Requires="p14">
      <p:transition spd="slow" p14:dur="2000" advTm="76825"/>
    </mc:Choice>
    <mc:Fallback xmlns="">
      <p:transition spd="slow" advTm="76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79EDF-E736-417F-B333-0850962FD31F}"/>
              </a:ext>
            </a:extLst>
          </p:cNvPr>
          <p:cNvSpPr>
            <a:spLocks noGrp="1"/>
          </p:cNvSpPr>
          <p:nvPr>
            <p:ph type="title"/>
          </p:nvPr>
        </p:nvSpPr>
        <p:spPr/>
        <p:txBody>
          <a:bodyPr/>
          <a:lstStyle/>
          <a:p>
            <a:r>
              <a:rPr lang="en-US" dirty="0"/>
              <a:t>Highland Hospital – The forms of reimbursement used</a:t>
            </a:r>
          </a:p>
        </p:txBody>
      </p:sp>
      <p:sp>
        <p:nvSpPr>
          <p:cNvPr id="3" name="Content Placeholder 2">
            <a:extLst>
              <a:ext uri="{FF2B5EF4-FFF2-40B4-BE49-F238E27FC236}">
                <a16:creationId xmlns:a16="http://schemas.microsoft.com/office/drawing/2014/main" id="{D1DB9142-9FF3-46D1-8F1B-237FB64D4EC1}"/>
              </a:ext>
            </a:extLst>
          </p:cNvPr>
          <p:cNvSpPr>
            <a:spLocks noGrp="1"/>
          </p:cNvSpPr>
          <p:nvPr>
            <p:ph idx="1"/>
          </p:nvPr>
        </p:nvSpPr>
        <p:spPr/>
        <p:txBody>
          <a:bodyPr/>
          <a:lstStyle/>
          <a:p>
            <a:pPr marL="342900" indent="-342900">
              <a:buFont typeface="Arial" panose="020B0604020202020204" pitchFamily="34" charset="0"/>
              <a:buChar char="•"/>
            </a:pPr>
            <a:r>
              <a:rPr lang="en-US" dirty="0"/>
              <a:t>While highland is similar to strong with using the fee-for-service model, they as well use the value-based reimbursement. The difference between the two is quality vs. quantity. Highland is a smaller hospital, and instead of doctors and healthcare providers getting paid solely off of the quantity of their services, Highland offers more value-based care that emphasizes high-quality, lower cost, and more preventative patient care. An article found online states that “In many developed countries there is public recognition that waste and inefficiency can be reduced, while quality and health outcomes can be improved.”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Eijkennar</a:t>
            </a:r>
            <a:r>
              <a:rPr lang="en-US" sz="1800" dirty="0">
                <a:effectLst/>
                <a:latin typeface="Calibri" panose="020F0502020204030204" pitchFamily="34" charset="0"/>
                <a:ea typeface="Calibri" panose="020F0502020204030204" pitchFamily="34" charset="0"/>
                <a:cs typeface="Times New Roman" panose="02020603050405020304" pitchFamily="18" charset="0"/>
              </a:rPr>
              <a:t>, 2019)</a:t>
            </a:r>
          </a:p>
          <a:p>
            <a:pPr marL="342900" indent="-342900">
              <a:buFont typeface="Arial" panose="020B0604020202020204" pitchFamily="34" charset="0"/>
              <a:buChar char="•"/>
            </a:pPr>
            <a:r>
              <a:rPr lang="en-US" dirty="0"/>
              <a:t>Legal issues I see within this model would be trouble between the insurance company and the hospital. Some insurance companies might not be all for better quality patients, especially when it comes to certain treatments.</a:t>
            </a:r>
          </a:p>
        </p:txBody>
      </p:sp>
      <p:pic>
        <p:nvPicPr>
          <p:cNvPr id="4" name="Audio 3">
            <a:hlinkClick r:id="" action="ppaction://media"/>
            <a:extLst>
              <a:ext uri="{FF2B5EF4-FFF2-40B4-BE49-F238E27FC236}">
                <a16:creationId xmlns:a16="http://schemas.microsoft.com/office/drawing/2014/main" id="{A956A185-A62F-416E-A5E8-5F920332BF3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87173386"/>
      </p:ext>
    </p:extLst>
  </p:cSld>
  <p:clrMapOvr>
    <a:masterClrMapping/>
  </p:clrMapOvr>
  <mc:AlternateContent xmlns:mc="http://schemas.openxmlformats.org/markup-compatibility/2006" xmlns:p14="http://schemas.microsoft.com/office/powerpoint/2010/main">
    <mc:Choice Requires="p14">
      <p:transition spd="slow" p14:dur="2000" advTm="81969"/>
    </mc:Choice>
    <mc:Fallback xmlns="">
      <p:transition spd="slow" advTm="81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0A8DC-BBAB-40DA-A2A4-FBBD6AAEFCE6}"/>
              </a:ext>
            </a:extLst>
          </p:cNvPr>
          <p:cNvSpPr>
            <a:spLocks noGrp="1"/>
          </p:cNvSpPr>
          <p:nvPr>
            <p:ph type="title"/>
          </p:nvPr>
        </p:nvSpPr>
        <p:spPr/>
        <p:txBody>
          <a:bodyPr vert="horz" lIns="91440" tIns="45720" rIns="91440" bIns="45720" rtlCol="0" anchor="b">
            <a:normAutofit/>
          </a:bodyPr>
          <a:lstStyle/>
          <a:p>
            <a:pPr algn="ctr"/>
            <a:r>
              <a:rPr lang="en-US" sz="4000" kern="1200" cap="all" spc="390" baseline="0" dirty="0">
                <a:solidFill>
                  <a:schemeClr val="tx2"/>
                </a:solidFill>
                <a:latin typeface="+mj-lt"/>
                <a:ea typeface="+mj-ea"/>
                <a:cs typeface="+mj-cs"/>
              </a:rPr>
              <a:t>References</a:t>
            </a:r>
          </a:p>
        </p:txBody>
      </p:sp>
      <p:sp>
        <p:nvSpPr>
          <p:cNvPr id="3" name="Content Placeholder 2">
            <a:extLst>
              <a:ext uri="{FF2B5EF4-FFF2-40B4-BE49-F238E27FC236}">
                <a16:creationId xmlns:a16="http://schemas.microsoft.com/office/drawing/2014/main" id="{0548853D-6E84-4331-92DF-6E9E5DFAAA92}"/>
              </a:ext>
            </a:extLst>
          </p:cNvPr>
          <p:cNvSpPr>
            <a:spLocks noGrp="1"/>
          </p:cNvSpPr>
          <p:nvPr>
            <p:ph idx="1"/>
          </p:nvPr>
        </p:nvSpPr>
        <p:spPr/>
        <p:txBody>
          <a:bodyPr/>
          <a:lstStyle/>
          <a:p>
            <a:pPr marL="342900" indent="-342900">
              <a:buFont typeface="Arial" panose="020B0604020202020204" pitchFamily="34" charset="0"/>
              <a:buChar char="•"/>
            </a:pPr>
            <a:r>
              <a:rPr lang="en-US" dirty="0"/>
              <a:t>Ikenna, F. (2019, June 19). Value-Based Provider Payment </a:t>
            </a:r>
            <a:r>
              <a:rPr lang="en-US" dirty="0" err="1"/>
              <a:t>Intiatives</a:t>
            </a:r>
            <a:r>
              <a:rPr lang="en-US" dirty="0"/>
              <a:t> Combining Global Payments: A Systematic Review. Retrieved from Sage Journals: https://journals.sagepub.com/doi/full/10.1177/1077558719856775</a:t>
            </a:r>
          </a:p>
          <a:p>
            <a:pPr marL="342900" indent="-342900">
              <a:buFont typeface="Arial" panose="020B0604020202020204" pitchFamily="34" charset="0"/>
              <a:buChar char="•"/>
            </a:pPr>
            <a:r>
              <a:rPr lang="en-US" dirty="0"/>
              <a:t>Magill, M. (2016, September 14). Time to Do the Right Thing: End Fee-For-Service for Primary Care. Retrieved from National </a:t>
            </a:r>
            <a:r>
              <a:rPr lang="en-US" dirty="0" err="1"/>
              <a:t>Libary</a:t>
            </a:r>
            <a:r>
              <a:rPr lang="en-US" dirty="0"/>
              <a:t> of Medicine: https://www.ncbi.nlm.nih.gov/pmc/articles/PMC5394371/</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pic>
        <p:nvPicPr>
          <p:cNvPr id="4" name="Audio 3">
            <a:hlinkClick r:id="" action="ppaction://media"/>
            <a:extLst>
              <a:ext uri="{FF2B5EF4-FFF2-40B4-BE49-F238E27FC236}">
                <a16:creationId xmlns:a16="http://schemas.microsoft.com/office/drawing/2014/main" id="{73EBCA8A-FE8F-4032-BAD2-D60EA1536BB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10087519"/>
      </p:ext>
    </p:extLst>
  </p:cSld>
  <p:clrMapOvr>
    <a:masterClrMapping/>
  </p:clrMapOvr>
  <mc:AlternateContent xmlns:mc="http://schemas.openxmlformats.org/markup-compatibility/2006" xmlns:p14="http://schemas.microsoft.com/office/powerpoint/2010/main">
    <mc:Choice Requires="p14">
      <p:transition spd="slow" p14:dur="2000" advTm="2448"/>
    </mc:Choice>
    <mc:Fallback xmlns="">
      <p:transition spd="slow" advTm="2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CD6AB-D6C0-4072-B908-CE5EFD5AE468}"/>
              </a:ext>
            </a:extLst>
          </p:cNvPr>
          <p:cNvSpPr>
            <a:spLocks noGrp="1"/>
          </p:cNvSpPr>
          <p:nvPr>
            <p:ph type="title"/>
          </p:nvPr>
        </p:nvSpPr>
        <p:spPr/>
        <p:txBody>
          <a:bodyPr/>
          <a:lstStyle/>
          <a:p>
            <a:r>
              <a:rPr lang="en-US" dirty="0"/>
              <a:t>Strong Memorial Hospital – Reimbursement model used</a:t>
            </a:r>
          </a:p>
        </p:txBody>
      </p:sp>
      <p:sp>
        <p:nvSpPr>
          <p:cNvPr id="4" name="Content Placeholder 3">
            <a:extLst>
              <a:ext uri="{FF2B5EF4-FFF2-40B4-BE49-F238E27FC236}">
                <a16:creationId xmlns:a16="http://schemas.microsoft.com/office/drawing/2014/main" id="{81429FA1-42F1-4D04-A51A-CB36DA4165A9}"/>
              </a:ext>
            </a:extLst>
          </p:cNvPr>
          <p:cNvSpPr>
            <a:spLocks noGrp="1"/>
          </p:cNvSpPr>
          <p:nvPr>
            <p:ph idx="1"/>
          </p:nvPr>
        </p:nvSpPr>
        <p:spPr/>
        <p:txBody>
          <a:bodyPr>
            <a:normAutofit fontScale="92500"/>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main reimbursement model used would be the Fee For Service model. As we have learned this is the more traditional, and more common model found within hospitals. In this method we typically see that doctors and healthcare providers are paid through the form of services preformed. Is it favored? No.  An article found online states that “Although in the United States we are most familiar with this fee-for-service payment arrangement, it is a creation of man, not nature.”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(Magill, 2016)</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One legal aspect that may step </a:t>
            </a:r>
            <a:r>
              <a:rPr lang="en-US" sz="2400" dirty="0">
                <a:latin typeface="Times New Roman" panose="02020603050405020304" pitchFamily="18" charset="0"/>
                <a:ea typeface="Calibri" panose="020F0502020204030204" pitchFamily="34" charset="0"/>
                <a:cs typeface="Times New Roman" panose="02020603050405020304" pitchFamily="18" charset="0"/>
              </a:rPr>
              <a:t>on a few toes would be that some believe that the use of fee-for-service, tailers not only to favor the healthcare providers and their paychecks but is a way to increase revenue over running untrue forms of testing, procedures, and visits.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pic>
        <p:nvPicPr>
          <p:cNvPr id="6" name="Audio 5">
            <a:hlinkClick r:id="" action="ppaction://media"/>
            <a:extLst>
              <a:ext uri="{FF2B5EF4-FFF2-40B4-BE49-F238E27FC236}">
                <a16:creationId xmlns:a16="http://schemas.microsoft.com/office/drawing/2014/main" id="{04B82B87-4741-4908-9628-6ED71196B06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82698506"/>
      </p:ext>
    </p:extLst>
  </p:cSld>
  <p:clrMapOvr>
    <a:masterClrMapping/>
  </p:clrMapOvr>
  <mc:AlternateContent xmlns:mc="http://schemas.openxmlformats.org/markup-compatibility/2006" xmlns:p14="http://schemas.microsoft.com/office/powerpoint/2010/main">
    <mc:Choice Requires="p14">
      <p:transition spd="slow" p14:dur="2000" advTm="59952"/>
    </mc:Choice>
    <mc:Fallback xmlns="">
      <p:transition spd="slow" advTm="59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86238-13D2-459C-B082-E31E83D6F638}"/>
              </a:ext>
            </a:extLst>
          </p:cNvPr>
          <p:cNvSpPr>
            <a:spLocks noGrp="1"/>
          </p:cNvSpPr>
          <p:nvPr>
            <p:ph type="title"/>
          </p:nvPr>
        </p:nvSpPr>
        <p:spPr/>
        <p:txBody>
          <a:bodyPr/>
          <a:lstStyle/>
          <a:p>
            <a:r>
              <a:rPr lang="en-US" dirty="0"/>
              <a:t>Highland Hospital – The forms of reimbursement used</a:t>
            </a:r>
          </a:p>
        </p:txBody>
      </p:sp>
      <p:sp>
        <p:nvSpPr>
          <p:cNvPr id="3" name="Content Placeholder 2">
            <a:extLst>
              <a:ext uri="{FF2B5EF4-FFF2-40B4-BE49-F238E27FC236}">
                <a16:creationId xmlns:a16="http://schemas.microsoft.com/office/drawing/2014/main" id="{B3336039-D489-40FF-803E-69871CCB3056}"/>
              </a:ext>
            </a:extLst>
          </p:cNvPr>
          <p:cNvSpPr>
            <a:spLocks noGrp="1"/>
          </p:cNvSpPr>
          <p:nvPr>
            <p:ph idx="1"/>
          </p:nvPr>
        </p:nvSpPr>
        <p:spPr/>
        <p:txBody>
          <a:bodyPr>
            <a:normAutofit/>
          </a:bodyPr>
          <a:lstStyle/>
          <a:p>
            <a:pPr marL="342900" indent="-342900">
              <a:buFont typeface="Arial" panose="020B0604020202020204" pitchFamily="34" charset="0"/>
              <a:buChar char="•"/>
            </a:pPr>
            <a:r>
              <a:rPr lang="en-US" dirty="0"/>
              <a:t>While highland is similar to strong with using the fee-for-service model, they as well use the value-based reimbursement. The difference between the two is quality vs. quantity. Highland is a smaller hospital, and instead of doctors and healthcare providers getting paid solely off of the quantity of their services, Highland offers more value-based care that emphasizes high-quality, lower cost, and more preventative patient care. An article found online states that “In many developed countries there is public recognition that waste and inefficiency can be reduced, while quality and health outcomes can be improved.” </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Eijkennar</a:t>
            </a:r>
            <a:r>
              <a:rPr lang="en-US" sz="2400" dirty="0">
                <a:effectLst/>
                <a:latin typeface="Calibri" panose="020F0502020204030204" pitchFamily="34" charset="0"/>
                <a:ea typeface="Calibri" panose="020F0502020204030204" pitchFamily="34" charset="0"/>
                <a:cs typeface="Times New Roman" panose="02020603050405020304" pitchFamily="18" charset="0"/>
              </a:rPr>
              <a:t>, 2019)</a:t>
            </a:r>
          </a:p>
          <a:p>
            <a:pPr marL="342900" indent="-342900">
              <a:buFont typeface="Arial" panose="020B0604020202020204" pitchFamily="34" charset="0"/>
              <a:buChar char="•"/>
            </a:pPr>
            <a:r>
              <a:rPr lang="en-US" dirty="0"/>
              <a:t>Legal issues I see within this model would be trouble between the insurance company and the hospital. Some insurance companies might not be all for better quality patients, especially when it comes to certain treatments.</a:t>
            </a:r>
          </a:p>
          <a:p>
            <a:endParaRPr lang="en-US" dirty="0"/>
          </a:p>
        </p:txBody>
      </p:sp>
      <p:pic>
        <p:nvPicPr>
          <p:cNvPr id="4" name="Audio 3">
            <a:hlinkClick r:id="" action="ppaction://media"/>
            <a:extLst>
              <a:ext uri="{FF2B5EF4-FFF2-40B4-BE49-F238E27FC236}">
                <a16:creationId xmlns:a16="http://schemas.microsoft.com/office/drawing/2014/main" id="{CC792399-5C36-4DB9-9B8E-4276CF603A4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99005791"/>
      </p:ext>
    </p:extLst>
  </p:cSld>
  <p:clrMapOvr>
    <a:masterClrMapping/>
  </p:clrMapOvr>
  <mc:AlternateContent xmlns:mc="http://schemas.openxmlformats.org/markup-compatibility/2006" xmlns:p14="http://schemas.microsoft.com/office/powerpoint/2010/main">
    <mc:Choice Requires="p14">
      <p:transition spd="slow" p14:dur="2000" advTm="65352"/>
    </mc:Choice>
    <mc:Fallback xmlns="">
      <p:transition spd="slow" advTm="65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14C94A6-FD80-4A8B-89C9-5CD6EC69B2C9}"/>
              </a:ext>
            </a:extLst>
          </p:cNvPr>
          <p:cNvSpPr>
            <a:spLocks noGrp="1"/>
          </p:cNvSpPr>
          <p:nvPr>
            <p:ph type="title"/>
          </p:nvPr>
        </p:nvSpPr>
        <p:spPr/>
        <p:txBody>
          <a:bodyPr/>
          <a:lstStyle/>
          <a:p>
            <a:r>
              <a:rPr lang="en-US" dirty="0"/>
              <a:t>Key Features of the population/ Five anticipated services;</a:t>
            </a:r>
          </a:p>
        </p:txBody>
      </p:sp>
      <p:sp>
        <p:nvSpPr>
          <p:cNvPr id="10" name="Text Placeholder 9">
            <a:extLst>
              <a:ext uri="{FF2B5EF4-FFF2-40B4-BE49-F238E27FC236}">
                <a16:creationId xmlns:a16="http://schemas.microsoft.com/office/drawing/2014/main" id="{03A6DFD9-957C-44B7-A9AE-A7B25A1CE666}"/>
              </a:ext>
            </a:extLst>
          </p:cNvPr>
          <p:cNvSpPr>
            <a:spLocks noGrp="1"/>
          </p:cNvSpPr>
          <p:nvPr>
            <p:ph type="body" idx="1"/>
          </p:nvPr>
        </p:nvSpPr>
        <p:spPr/>
        <p:txBody>
          <a:bodyPr/>
          <a:lstStyle/>
          <a:p>
            <a:r>
              <a:rPr lang="en-US" dirty="0"/>
              <a:t>Strong Memorial Hospital</a:t>
            </a:r>
          </a:p>
        </p:txBody>
      </p:sp>
      <p:sp>
        <p:nvSpPr>
          <p:cNvPr id="11" name="Content Placeholder 10">
            <a:extLst>
              <a:ext uri="{FF2B5EF4-FFF2-40B4-BE49-F238E27FC236}">
                <a16:creationId xmlns:a16="http://schemas.microsoft.com/office/drawing/2014/main" id="{A3388EA7-C8F9-426B-AB82-E4343E2668B3}"/>
              </a:ext>
            </a:extLst>
          </p:cNvPr>
          <p:cNvSpPr>
            <a:spLocks noGrp="1"/>
          </p:cNvSpPr>
          <p:nvPr>
            <p:ph sz="half" idx="2"/>
          </p:nvPr>
        </p:nvSpPr>
        <p:spPr/>
        <p:txBody>
          <a:bodyPr>
            <a:normAutofit fontScale="92500" lnSpcReduction="20000"/>
          </a:bodyPr>
          <a:lstStyle/>
          <a:p>
            <a:r>
              <a:rPr lang="en-US" dirty="0"/>
              <a:t>Four features of the population</a:t>
            </a:r>
          </a:p>
          <a:p>
            <a:pPr lvl="1"/>
            <a:r>
              <a:rPr lang="en-US" dirty="0"/>
              <a:t>Population size</a:t>
            </a:r>
          </a:p>
          <a:p>
            <a:pPr lvl="1"/>
            <a:r>
              <a:rPr lang="en-US" dirty="0"/>
              <a:t>Age</a:t>
            </a:r>
          </a:p>
          <a:p>
            <a:pPr lvl="1"/>
            <a:r>
              <a:rPr lang="en-US" dirty="0"/>
              <a:t>Birth rate</a:t>
            </a:r>
          </a:p>
          <a:p>
            <a:pPr lvl="1"/>
            <a:endParaRPr lang="en-US" dirty="0"/>
          </a:p>
          <a:p>
            <a:r>
              <a:rPr lang="en-US" dirty="0"/>
              <a:t>Services the population would need</a:t>
            </a:r>
          </a:p>
          <a:p>
            <a:pPr lvl="1"/>
            <a:r>
              <a:rPr lang="en-US" dirty="0"/>
              <a:t>Cardiac care</a:t>
            </a:r>
          </a:p>
          <a:p>
            <a:pPr lvl="1"/>
            <a:r>
              <a:rPr lang="en-US" dirty="0"/>
              <a:t>Orthopedics</a:t>
            </a:r>
          </a:p>
          <a:p>
            <a:pPr lvl="1"/>
            <a:r>
              <a:rPr lang="en-US" dirty="0"/>
              <a:t>Pediatrics</a:t>
            </a:r>
          </a:p>
          <a:p>
            <a:pPr lvl="1"/>
            <a:r>
              <a:rPr lang="en-US" dirty="0"/>
              <a:t>Birthing center</a:t>
            </a:r>
          </a:p>
          <a:p>
            <a:pPr lvl="1"/>
            <a:r>
              <a:rPr lang="en-US" dirty="0"/>
              <a:t>Also provides emergency care</a:t>
            </a:r>
          </a:p>
        </p:txBody>
      </p:sp>
      <p:sp>
        <p:nvSpPr>
          <p:cNvPr id="12" name="Text Placeholder 11">
            <a:extLst>
              <a:ext uri="{FF2B5EF4-FFF2-40B4-BE49-F238E27FC236}">
                <a16:creationId xmlns:a16="http://schemas.microsoft.com/office/drawing/2014/main" id="{E609856A-065F-4B9E-9524-7B213BE6794D}"/>
              </a:ext>
            </a:extLst>
          </p:cNvPr>
          <p:cNvSpPr>
            <a:spLocks noGrp="1"/>
          </p:cNvSpPr>
          <p:nvPr>
            <p:ph type="body" sz="quarter" idx="3"/>
          </p:nvPr>
        </p:nvSpPr>
        <p:spPr/>
        <p:txBody>
          <a:bodyPr/>
          <a:lstStyle/>
          <a:p>
            <a:r>
              <a:rPr lang="en-US" dirty="0"/>
              <a:t>Highland Hospital</a:t>
            </a:r>
          </a:p>
        </p:txBody>
      </p:sp>
      <p:sp>
        <p:nvSpPr>
          <p:cNvPr id="13" name="Content Placeholder 12">
            <a:extLst>
              <a:ext uri="{FF2B5EF4-FFF2-40B4-BE49-F238E27FC236}">
                <a16:creationId xmlns:a16="http://schemas.microsoft.com/office/drawing/2014/main" id="{68873F46-DD60-408C-9326-7033A1775DDA}"/>
              </a:ext>
            </a:extLst>
          </p:cNvPr>
          <p:cNvSpPr>
            <a:spLocks noGrp="1"/>
          </p:cNvSpPr>
          <p:nvPr>
            <p:ph sz="quarter" idx="4"/>
          </p:nvPr>
        </p:nvSpPr>
        <p:spPr/>
        <p:txBody>
          <a:bodyPr>
            <a:normAutofit fontScale="92500" lnSpcReduction="20000"/>
          </a:bodyPr>
          <a:lstStyle/>
          <a:p>
            <a:r>
              <a:rPr lang="en-US" dirty="0"/>
              <a:t>Four features of the population</a:t>
            </a:r>
          </a:p>
          <a:p>
            <a:pPr lvl="1"/>
            <a:r>
              <a:rPr lang="en-US" dirty="0"/>
              <a:t>Population size (It is much smaller than Strong Memorial Hospital)</a:t>
            </a:r>
          </a:p>
          <a:p>
            <a:pPr lvl="1"/>
            <a:r>
              <a:rPr lang="en-US" dirty="0"/>
              <a:t>Age</a:t>
            </a:r>
          </a:p>
          <a:p>
            <a:pPr lvl="1"/>
            <a:r>
              <a:rPr lang="en-US" dirty="0"/>
              <a:t>Birth rate</a:t>
            </a:r>
          </a:p>
          <a:p>
            <a:pPr lvl="1"/>
            <a:endParaRPr lang="en-US" dirty="0"/>
          </a:p>
          <a:p>
            <a:pPr lvl="1"/>
            <a:endParaRPr lang="en-US" dirty="0"/>
          </a:p>
          <a:p>
            <a:r>
              <a:rPr lang="en-US" dirty="0"/>
              <a:t>Services the population would need</a:t>
            </a:r>
          </a:p>
          <a:p>
            <a:pPr lvl="1"/>
            <a:r>
              <a:rPr lang="en-US" dirty="0"/>
              <a:t>Orthopedics</a:t>
            </a:r>
          </a:p>
          <a:p>
            <a:pPr lvl="1"/>
            <a:r>
              <a:rPr lang="en-US" dirty="0"/>
              <a:t>Pediatrics</a:t>
            </a:r>
          </a:p>
          <a:p>
            <a:pPr lvl="1"/>
            <a:r>
              <a:rPr lang="en-US" dirty="0"/>
              <a:t>Birthing Center</a:t>
            </a:r>
          </a:p>
          <a:p>
            <a:pPr lvl="1"/>
            <a:endParaRPr lang="en-US" dirty="0"/>
          </a:p>
        </p:txBody>
      </p:sp>
      <p:pic>
        <p:nvPicPr>
          <p:cNvPr id="5" name="Audio 4">
            <a:hlinkClick r:id="" action="ppaction://media"/>
            <a:extLst>
              <a:ext uri="{FF2B5EF4-FFF2-40B4-BE49-F238E27FC236}">
                <a16:creationId xmlns:a16="http://schemas.microsoft.com/office/drawing/2014/main" id="{B300DF46-929E-4C56-A3C8-670BB007E57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07906686"/>
      </p:ext>
    </p:extLst>
  </p:cSld>
  <p:clrMapOvr>
    <a:masterClrMapping/>
  </p:clrMapOvr>
  <mc:AlternateContent xmlns:mc="http://schemas.openxmlformats.org/markup-compatibility/2006" xmlns:p14="http://schemas.microsoft.com/office/powerpoint/2010/main">
    <mc:Choice Requires="p14">
      <p:transition spd="slow" p14:dur="2000" advTm="38860"/>
    </mc:Choice>
    <mc:Fallback xmlns="">
      <p:transition spd="slow" advTm="38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012B5-47BF-4878-A2A4-3A7DC3706098}"/>
              </a:ext>
            </a:extLst>
          </p:cNvPr>
          <p:cNvSpPr>
            <a:spLocks noGrp="1"/>
          </p:cNvSpPr>
          <p:nvPr>
            <p:ph type="title"/>
          </p:nvPr>
        </p:nvSpPr>
        <p:spPr/>
        <p:txBody>
          <a:bodyPr/>
          <a:lstStyle/>
          <a:p>
            <a:r>
              <a:rPr lang="en-US" dirty="0"/>
              <a:t>Considerations to accommodate from a financial/regulatory perspective;</a:t>
            </a:r>
          </a:p>
        </p:txBody>
      </p:sp>
      <p:sp>
        <p:nvSpPr>
          <p:cNvPr id="3" name="Text Placeholder 2">
            <a:extLst>
              <a:ext uri="{FF2B5EF4-FFF2-40B4-BE49-F238E27FC236}">
                <a16:creationId xmlns:a16="http://schemas.microsoft.com/office/drawing/2014/main" id="{31038F53-27B8-4F69-AA38-30D857B7426D}"/>
              </a:ext>
            </a:extLst>
          </p:cNvPr>
          <p:cNvSpPr>
            <a:spLocks noGrp="1"/>
          </p:cNvSpPr>
          <p:nvPr>
            <p:ph idx="1"/>
          </p:nvPr>
        </p:nvSpPr>
        <p:spPr/>
        <p:txBody>
          <a:bodyPr>
            <a:normAutofit/>
          </a:bodyPr>
          <a:lstStyle/>
          <a:p>
            <a:r>
              <a:rPr lang="en-US" dirty="0"/>
              <a:t>For both organizations to be successful within the future, there is a few things that they need to consider;</a:t>
            </a:r>
          </a:p>
          <a:p>
            <a:pPr lvl="1"/>
            <a:r>
              <a:rPr lang="en-US" dirty="0"/>
              <a:t>Focus on the quality of care – cost improvements will follow suit.</a:t>
            </a:r>
          </a:p>
          <a:p>
            <a:pPr lvl="1"/>
            <a:r>
              <a:rPr lang="en-US" dirty="0"/>
              <a:t>Financial planning requires continual moderating</a:t>
            </a:r>
          </a:p>
          <a:p>
            <a:pPr lvl="1"/>
            <a:r>
              <a:rPr lang="en-US" dirty="0"/>
              <a:t>Avoid any wasting of supplies/testing</a:t>
            </a:r>
          </a:p>
          <a:p>
            <a:pPr lvl="1"/>
            <a:r>
              <a:rPr lang="en-US" dirty="0"/>
              <a:t>Reduce the amount of readmissions</a:t>
            </a:r>
          </a:p>
          <a:p>
            <a:pPr lvl="1"/>
            <a:r>
              <a:rPr lang="en-US" dirty="0"/>
              <a:t>Boost patient satisfactions by providing quality patient care. </a:t>
            </a:r>
          </a:p>
          <a:p>
            <a:pPr marL="0" indent="0">
              <a:buNone/>
            </a:pPr>
            <a:r>
              <a:rPr lang="en-US" dirty="0"/>
              <a:t>An article I found online states that “If healthcare organization managers are able to identify patients' expectations, they could accordingly adjust the performance of services that they offer to meet these expectations.”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Karaca</a:t>
            </a:r>
            <a:r>
              <a:rPr lang="en-US" sz="1800" dirty="0">
                <a:effectLst/>
                <a:latin typeface="Calibri" panose="020F0502020204030204" pitchFamily="34" charset="0"/>
                <a:ea typeface="Calibri" panose="020F0502020204030204" pitchFamily="34" charset="0"/>
                <a:cs typeface="Times New Roman" panose="02020603050405020304" pitchFamily="18" charset="0"/>
              </a:rPr>
              <a:t>, 2019)</a:t>
            </a:r>
          </a:p>
          <a:p>
            <a:pPr marL="0" indent="0">
              <a:buNone/>
            </a:pPr>
            <a:endParaRPr lang="en-US" dirty="0"/>
          </a:p>
        </p:txBody>
      </p:sp>
      <p:pic>
        <p:nvPicPr>
          <p:cNvPr id="7" name="Audio 6">
            <a:hlinkClick r:id="" action="ppaction://media"/>
            <a:extLst>
              <a:ext uri="{FF2B5EF4-FFF2-40B4-BE49-F238E27FC236}">
                <a16:creationId xmlns:a16="http://schemas.microsoft.com/office/drawing/2014/main" id="{DF061741-4ADB-4132-BDE3-4BBEDA33ECB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15205647"/>
      </p:ext>
    </p:extLst>
  </p:cSld>
  <p:clrMapOvr>
    <a:masterClrMapping/>
  </p:clrMapOvr>
  <mc:AlternateContent xmlns:mc="http://schemas.openxmlformats.org/markup-compatibility/2006" xmlns:p14="http://schemas.microsoft.com/office/powerpoint/2010/main">
    <mc:Choice Requires="p14">
      <p:transition spd="slow" p14:dur="2000" advTm="55762"/>
    </mc:Choice>
    <mc:Fallback xmlns="">
      <p:transition spd="slow" advTm="55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2F904-249B-487B-A727-FBD9E28DC934}"/>
              </a:ext>
            </a:extLst>
          </p:cNvPr>
          <p:cNvSpPr>
            <a:spLocks noGrp="1"/>
          </p:cNvSpPr>
          <p:nvPr>
            <p:ph type="title"/>
          </p:nvPr>
        </p:nvSpPr>
        <p:spPr/>
        <p:txBody>
          <a:bodyPr/>
          <a:lstStyle/>
          <a:p>
            <a:r>
              <a:rPr lang="en-US" dirty="0"/>
              <a:t>Steps both organizations can take to promote access to health services;</a:t>
            </a:r>
          </a:p>
        </p:txBody>
      </p:sp>
      <p:sp>
        <p:nvSpPr>
          <p:cNvPr id="3" name="Content Placeholder 2">
            <a:extLst>
              <a:ext uri="{FF2B5EF4-FFF2-40B4-BE49-F238E27FC236}">
                <a16:creationId xmlns:a16="http://schemas.microsoft.com/office/drawing/2014/main" id="{06C550FD-EB3C-4F9B-83A7-6B7F08A036EF}"/>
              </a:ext>
            </a:extLst>
          </p:cNvPr>
          <p:cNvSpPr>
            <a:spLocks noGrp="1"/>
          </p:cNvSpPr>
          <p:nvPr>
            <p:ph idx="1"/>
          </p:nvPr>
        </p:nvSpPr>
        <p:spPr/>
        <p:txBody>
          <a:bodyPr>
            <a:normAutofit/>
          </a:bodyPr>
          <a:lstStyle/>
          <a:p>
            <a:r>
              <a:rPr lang="en-US" dirty="0"/>
              <a:t>Reduce the shortage between nurse – patient. Expending the number of nurses within an organization will help to lead to better healthcare outcomes.</a:t>
            </a:r>
          </a:p>
          <a:p>
            <a:r>
              <a:rPr lang="en-US" dirty="0"/>
              <a:t>The use of telehealth and remote patient monitoring – The use of telehealth is a great and cost-effective way to provide a path to patient care</a:t>
            </a:r>
          </a:p>
          <a:p>
            <a:r>
              <a:rPr lang="en-US" dirty="0"/>
              <a:t>Work on improvements step by step.</a:t>
            </a:r>
          </a:p>
          <a:p>
            <a:pPr marL="0" indent="0">
              <a:buNone/>
            </a:pPr>
            <a:r>
              <a:rPr lang="en-US" dirty="0"/>
              <a:t>An article I found online states that “Timing matters, because an organization that attempts to implement a major improvement in efficiency without first successfully implementing smaller steps may find itself worse off and far less efficient than before.” </a:t>
            </a:r>
            <a:r>
              <a:rPr lang="en-US" sz="1800" dirty="0">
                <a:effectLst/>
                <a:latin typeface="Calibri" panose="020F0502020204030204" pitchFamily="34" charset="0"/>
                <a:ea typeface="Calibri" panose="020F0502020204030204" pitchFamily="34" charset="0"/>
                <a:cs typeface="Times New Roman" panose="02020603050405020304" pitchFamily="18" charset="0"/>
              </a:rPr>
              <a:t>(Fraser, 2010)</a:t>
            </a:r>
          </a:p>
          <a:p>
            <a:pPr marL="0" indent="0">
              <a:buNone/>
            </a:pPr>
            <a:endParaRPr lang="en-US" dirty="0"/>
          </a:p>
        </p:txBody>
      </p:sp>
      <p:pic>
        <p:nvPicPr>
          <p:cNvPr id="4" name="Audio 3">
            <a:hlinkClick r:id="" action="ppaction://media"/>
            <a:extLst>
              <a:ext uri="{FF2B5EF4-FFF2-40B4-BE49-F238E27FC236}">
                <a16:creationId xmlns:a16="http://schemas.microsoft.com/office/drawing/2014/main" id="{8959FAFF-6A81-4B6B-B5E4-99AB15AD5C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89846987"/>
      </p:ext>
    </p:extLst>
  </p:cSld>
  <p:clrMapOvr>
    <a:masterClrMapping/>
  </p:clrMapOvr>
  <mc:AlternateContent xmlns:mc="http://schemas.openxmlformats.org/markup-compatibility/2006" xmlns:p14="http://schemas.microsoft.com/office/powerpoint/2010/main">
    <mc:Choice Requires="p14">
      <p:transition spd="slow" p14:dur="2000" advTm="57132"/>
    </mc:Choice>
    <mc:Fallback xmlns="">
      <p:transition spd="slow" advTm="57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305C-B180-483D-83C0-0EDC27A37140}"/>
              </a:ext>
            </a:extLst>
          </p:cNvPr>
          <p:cNvSpPr>
            <a:spLocks noGrp="1"/>
          </p:cNvSpPr>
          <p:nvPr>
            <p:ph type="title"/>
          </p:nvPr>
        </p:nvSpPr>
        <p:spPr/>
        <p:txBody>
          <a:bodyPr/>
          <a:lstStyle/>
          <a:p>
            <a:r>
              <a:rPr lang="en-US" dirty="0"/>
              <a:t>New opportunities for both organizations</a:t>
            </a:r>
          </a:p>
        </p:txBody>
      </p:sp>
      <p:sp>
        <p:nvSpPr>
          <p:cNvPr id="3" name="Text Placeholder 2">
            <a:extLst>
              <a:ext uri="{FF2B5EF4-FFF2-40B4-BE49-F238E27FC236}">
                <a16:creationId xmlns:a16="http://schemas.microsoft.com/office/drawing/2014/main" id="{BF44A8D1-F641-4F41-B395-3F2614D99CD8}"/>
              </a:ext>
            </a:extLst>
          </p:cNvPr>
          <p:cNvSpPr>
            <a:spLocks noGrp="1"/>
          </p:cNvSpPr>
          <p:nvPr>
            <p:ph type="body" idx="1"/>
          </p:nvPr>
        </p:nvSpPr>
        <p:spPr/>
        <p:txBody>
          <a:bodyPr/>
          <a:lstStyle/>
          <a:p>
            <a:r>
              <a:rPr lang="en-US" dirty="0"/>
              <a:t>Strong Memorial Hospital</a:t>
            </a:r>
          </a:p>
        </p:txBody>
      </p:sp>
      <p:sp>
        <p:nvSpPr>
          <p:cNvPr id="4" name="Content Placeholder 3">
            <a:extLst>
              <a:ext uri="{FF2B5EF4-FFF2-40B4-BE49-F238E27FC236}">
                <a16:creationId xmlns:a16="http://schemas.microsoft.com/office/drawing/2014/main" id="{B05EB94C-F9A4-45B9-9A74-898542A0D58B}"/>
              </a:ext>
            </a:extLst>
          </p:cNvPr>
          <p:cNvSpPr>
            <a:spLocks noGrp="1"/>
          </p:cNvSpPr>
          <p:nvPr>
            <p:ph sz="half" idx="2"/>
          </p:nvPr>
        </p:nvSpPr>
        <p:spPr/>
        <p:txBody>
          <a:bodyPr/>
          <a:lstStyle/>
          <a:p>
            <a:r>
              <a:rPr lang="en-US" dirty="0"/>
              <a:t>Nephrology (The branch of medicine that deals with diseases of the kidneys</a:t>
            </a:r>
          </a:p>
          <a:p>
            <a:r>
              <a:rPr lang="en-US" dirty="0"/>
              <a:t>Neurosurgery</a:t>
            </a:r>
          </a:p>
          <a:p>
            <a:endParaRPr lang="en-US" dirty="0"/>
          </a:p>
          <a:p>
            <a:endParaRPr lang="en-US" dirty="0"/>
          </a:p>
        </p:txBody>
      </p:sp>
      <p:sp>
        <p:nvSpPr>
          <p:cNvPr id="5" name="Text Placeholder 4">
            <a:extLst>
              <a:ext uri="{FF2B5EF4-FFF2-40B4-BE49-F238E27FC236}">
                <a16:creationId xmlns:a16="http://schemas.microsoft.com/office/drawing/2014/main" id="{22C3317F-FCA3-4B35-BD0A-55402009DAAB}"/>
              </a:ext>
            </a:extLst>
          </p:cNvPr>
          <p:cNvSpPr>
            <a:spLocks noGrp="1"/>
          </p:cNvSpPr>
          <p:nvPr>
            <p:ph type="body" sz="quarter" idx="3"/>
          </p:nvPr>
        </p:nvSpPr>
        <p:spPr/>
        <p:txBody>
          <a:bodyPr/>
          <a:lstStyle/>
          <a:p>
            <a:r>
              <a:rPr lang="en-US" dirty="0"/>
              <a:t>Highland Hospital</a:t>
            </a:r>
          </a:p>
        </p:txBody>
      </p:sp>
      <p:sp>
        <p:nvSpPr>
          <p:cNvPr id="6" name="Content Placeholder 5">
            <a:extLst>
              <a:ext uri="{FF2B5EF4-FFF2-40B4-BE49-F238E27FC236}">
                <a16:creationId xmlns:a16="http://schemas.microsoft.com/office/drawing/2014/main" id="{54E7F7D3-93D6-4116-9618-5080724963E1}"/>
              </a:ext>
            </a:extLst>
          </p:cNvPr>
          <p:cNvSpPr>
            <a:spLocks noGrp="1"/>
          </p:cNvSpPr>
          <p:nvPr>
            <p:ph sz="quarter" idx="4"/>
          </p:nvPr>
        </p:nvSpPr>
        <p:spPr/>
        <p:txBody>
          <a:bodyPr/>
          <a:lstStyle/>
          <a:p>
            <a:r>
              <a:rPr lang="en-US" dirty="0"/>
              <a:t>Cancer Care </a:t>
            </a:r>
          </a:p>
          <a:p>
            <a:r>
              <a:rPr lang="en-US" dirty="0"/>
              <a:t>Nephrology</a:t>
            </a:r>
          </a:p>
        </p:txBody>
      </p:sp>
      <p:pic>
        <p:nvPicPr>
          <p:cNvPr id="7" name="Audio 6">
            <a:hlinkClick r:id="" action="ppaction://media"/>
            <a:extLst>
              <a:ext uri="{FF2B5EF4-FFF2-40B4-BE49-F238E27FC236}">
                <a16:creationId xmlns:a16="http://schemas.microsoft.com/office/drawing/2014/main" id="{429AB943-E923-44ED-9C30-6D19ACB4A32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28760293"/>
      </p:ext>
    </p:extLst>
  </p:cSld>
  <p:clrMapOvr>
    <a:masterClrMapping/>
  </p:clrMapOvr>
  <mc:AlternateContent xmlns:mc="http://schemas.openxmlformats.org/markup-compatibility/2006" xmlns:p14="http://schemas.microsoft.com/office/powerpoint/2010/main">
    <mc:Choice Requires="p14">
      <p:transition spd="slow" p14:dur="2000" advTm="39972"/>
    </mc:Choice>
    <mc:Fallback xmlns="">
      <p:transition spd="slow" advTm="399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F468A-61AC-439E-8C60-AA016271805C}"/>
              </a:ext>
            </a:extLst>
          </p:cNvPr>
          <p:cNvSpPr>
            <a:spLocks noGrp="1"/>
          </p:cNvSpPr>
          <p:nvPr>
            <p:ph type="title"/>
          </p:nvPr>
        </p:nvSpPr>
        <p:spPr/>
        <p:txBody>
          <a:bodyPr/>
          <a:lstStyle/>
          <a:p>
            <a:r>
              <a:rPr lang="en-US" dirty="0"/>
              <a:t>Challenges my organizations may face with this new venture;</a:t>
            </a:r>
          </a:p>
        </p:txBody>
      </p:sp>
      <p:sp>
        <p:nvSpPr>
          <p:cNvPr id="3" name="Text Placeholder 2">
            <a:extLst>
              <a:ext uri="{FF2B5EF4-FFF2-40B4-BE49-F238E27FC236}">
                <a16:creationId xmlns:a16="http://schemas.microsoft.com/office/drawing/2014/main" id="{09D1CDB9-BBCC-4702-8362-9C10FB87FB38}"/>
              </a:ext>
            </a:extLst>
          </p:cNvPr>
          <p:cNvSpPr>
            <a:spLocks noGrp="1"/>
          </p:cNvSpPr>
          <p:nvPr>
            <p:ph type="body" idx="1"/>
          </p:nvPr>
        </p:nvSpPr>
        <p:spPr/>
        <p:txBody>
          <a:bodyPr/>
          <a:lstStyle/>
          <a:p>
            <a:r>
              <a:rPr lang="en-US" dirty="0"/>
              <a:t>Strong Memorial Hospital</a:t>
            </a:r>
          </a:p>
        </p:txBody>
      </p:sp>
      <p:sp>
        <p:nvSpPr>
          <p:cNvPr id="4" name="Content Placeholder 3">
            <a:extLst>
              <a:ext uri="{FF2B5EF4-FFF2-40B4-BE49-F238E27FC236}">
                <a16:creationId xmlns:a16="http://schemas.microsoft.com/office/drawing/2014/main" id="{D11F479B-4EBA-4E11-A528-5056DC18033F}"/>
              </a:ext>
            </a:extLst>
          </p:cNvPr>
          <p:cNvSpPr>
            <a:spLocks noGrp="1"/>
          </p:cNvSpPr>
          <p:nvPr>
            <p:ph sz="half" idx="2"/>
          </p:nvPr>
        </p:nvSpPr>
        <p:spPr/>
        <p:txBody>
          <a:bodyPr>
            <a:normAutofit lnSpcReduction="10000"/>
          </a:bodyPr>
          <a:lstStyle/>
          <a:p>
            <a:r>
              <a:rPr lang="en-US" dirty="0"/>
              <a:t>With the addition of Nephrology,  a problem I could see would be the cost of added technology onto the hospital, this is adding onto the total cost of supplies with the addition of a new department.</a:t>
            </a:r>
          </a:p>
          <a:p>
            <a:r>
              <a:rPr lang="en-US" dirty="0"/>
              <a:t>A challenge with this could be education needed, strong currently has no neurosurgery department, for this a patient would be set to another hospital. There are a lot of different forms of neurosurgery, so education is a must!</a:t>
            </a:r>
          </a:p>
        </p:txBody>
      </p:sp>
      <p:sp>
        <p:nvSpPr>
          <p:cNvPr id="5" name="Text Placeholder 4">
            <a:extLst>
              <a:ext uri="{FF2B5EF4-FFF2-40B4-BE49-F238E27FC236}">
                <a16:creationId xmlns:a16="http://schemas.microsoft.com/office/drawing/2014/main" id="{5F42C491-1168-4F1A-9EA8-ED464EDFFC97}"/>
              </a:ext>
            </a:extLst>
          </p:cNvPr>
          <p:cNvSpPr>
            <a:spLocks noGrp="1"/>
          </p:cNvSpPr>
          <p:nvPr>
            <p:ph type="body" sz="quarter" idx="3"/>
          </p:nvPr>
        </p:nvSpPr>
        <p:spPr/>
        <p:txBody>
          <a:bodyPr/>
          <a:lstStyle/>
          <a:p>
            <a:r>
              <a:rPr lang="en-US" dirty="0"/>
              <a:t>Highland Hospital</a:t>
            </a:r>
          </a:p>
        </p:txBody>
      </p:sp>
      <p:sp>
        <p:nvSpPr>
          <p:cNvPr id="6" name="Content Placeholder 5">
            <a:extLst>
              <a:ext uri="{FF2B5EF4-FFF2-40B4-BE49-F238E27FC236}">
                <a16:creationId xmlns:a16="http://schemas.microsoft.com/office/drawing/2014/main" id="{D6500827-57E9-4B04-8511-52BFD53B94E3}"/>
              </a:ext>
            </a:extLst>
          </p:cNvPr>
          <p:cNvSpPr>
            <a:spLocks noGrp="1"/>
          </p:cNvSpPr>
          <p:nvPr>
            <p:ph sz="quarter" idx="4"/>
          </p:nvPr>
        </p:nvSpPr>
        <p:spPr/>
        <p:txBody>
          <a:bodyPr>
            <a:normAutofit lnSpcReduction="10000"/>
          </a:bodyPr>
          <a:lstStyle/>
          <a:p>
            <a:r>
              <a:rPr lang="en-US" dirty="0"/>
              <a:t>With the addition of a cancer floor, this adds needed cost for technology and needed staff members, being as highland is a smaller hospital this may be harder to obtain.</a:t>
            </a:r>
          </a:p>
          <a:p>
            <a:r>
              <a:rPr lang="en-US" dirty="0"/>
              <a:t>With the addition of Nephrology,  a problem I could see would be the cost of added technology onto the hospital, this is adding onto the total cost of supplies with the addition of a new department.</a:t>
            </a:r>
          </a:p>
        </p:txBody>
      </p:sp>
      <p:pic>
        <p:nvPicPr>
          <p:cNvPr id="11" name="Audio 10">
            <a:hlinkClick r:id="" action="ppaction://media"/>
            <a:extLst>
              <a:ext uri="{FF2B5EF4-FFF2-40B4-BE49-F238E27FC236}">
                <a16:creationId xmlns:a16="http://schemas.microsoft.com/office/drawing/2014/main" id="{79821469-8EE1-4A04-9331-C122D8CF755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01543191"/>
      </p:ext>
    </p:extLst>
  </p:cSld>
  <p:clrMapOvr>
    <a:masterClrMapping/>
  </p:clrMapOvr>
  <mc:AlternateContent xmlns:mc="http://schemas.openxmlformats.org/markup-compatibility/2006" xmlns:p14="http://schemas.microsoft.com/office/powerpoint/2010/main">
    <mc:Choice Requires="p14">
      <p:transition spd="slow" p14:dur="2000" advTm="76321"/>
    </mc:Choice>
    <mc:Fallback xmlns="">
      <p:transition spd="slow" advTm="76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63CA6-512E-4819-B46E-F3FA2440BA3C}"/>
              </a:ext>
            </a:extLst>
          </p:cNvPr>
          <p:cNvSpPr>
            <a:spLocks noGrp="1"/>
          </p:cNvSpPr>
          <p:nvPr>
            <p:ph type="title"/>
          </p:nvPr>
        </p:nvSpPr>
        <p:spPr/>
        <p:txBody>
          <a:bodyPr/>
          <a:lstStyle/>
          <a:p>
            <a:r>
              <a:rPr lang="en-US" dirty="0"/>
              <a:t>My Formal Recommendation</a:t>
            </a:r>
          </a:p>
        </p:txBody>
      </p:sp>
      <p:sp>
        <p:nvSpPr>
          <p:cNvPr id="3" name="Content Placeholder 2">
            <a:extLst>
              <a:ext uri="{FF2B5EF4-FFF2-40B4-BE49-F238E27FC236}">
                <a16:creationId xmlns:a16="http://schemas.microsoft.com/office/drawing/2014/main" id="{DBFEEFD3-6B35-41EF-A5AD-60FFB3DEBB05}"/>
              </a:ext>
            </a:extLst>
          </p:cNvPr>
          <p:cNvSpPr>
            <a:spLocks noGrp="1"/>
          </p:cNvSpPr>
          <p:nvPr>
            <p:ph idx="1"/>
          </p:nvPr>
        </p:nvSpPr>
        <p:spPr/>
        <p:txBody>
          <a:bodyPr>
            <a:normAutofit/>
          </a:bodyPr>
          <a:lstStyle/>
          <a:p>
            <a:r>
              <a:rPr lang="en-US" dirty="0"/>
              <a:t>My recommendation is to build the new hospital in the city I chose, Rochester New York.</a:t>
            </a:r>
          </a:p>
          <a:p>
            <a:pPr lvl="1"/>
            <a:r>
              <a:rPr lang="en-US" dirty="0"/>
              <a:t>I primarily chose the location for the set population; Rochester has a lot of through traffic as well as a lot of people living in the area. This will provide a good number of possible patients.</a:t>
            </a:r>
          </a:p>
          <a:p>
            <a:pPr lvl="1"/>
            <a:r>
              <a:rPr lang="en-US" dirty="0"/>
              <a:t>What the new hospital is offering would be a great addition to the hospitals in the area, they will provide and add what the other hospitals are lacking.</a:t>
            </a:r>
          </a:p>
          <a:p>
            <a:pPr lvl="1"/>
            <a:r>
              <a:rPr lang="en-US" dirty="0"/>
              <a:t>An article I found online states that “</a:t>
            </a:r>
            <a:r>
              <a:rPr lang="en-US" b="0" i="0" dirty="0">
                <a:solidFill>
                  <a:srgbClr val="000000"/>
                </a:solidFill>
                <a:effectLst/>
                <a:latin typeface="Times New Roman" panose="02020603050405020304" pitchFamily="18" charset="0"/>
              </a:rPr>
              <a:t>One of the most powerful factors making for change in hospitals has been increasing medical </a:t>
            </a:r>
            <a:r>
              <a:rPr lang="en-US" b="0" i="0" dirty="0" err="1">
                <a:solidFill>
                  <a:srgbClr val="000000"/>
                </a:solidFill>
                <a:effectLst/>
                <a:latin typeface="Times New Roman" panose="02020603050405020304" pitchFamily="18" charset="0"/>
              </a:rPr>
              <a:t>specialisation</a:t>
            </a:r>
            <a:r>
              <a:rPr lang="en-US" b="0" i="0" dirty="0">
                <a:solidFill>
                  <a:srgbClr val="000000"/>
                </a:solidFill>
                <a:effectLst/>
                <a:latin typeface="Times New Roman" panose="02020603050405020304" pitchFamily="18" charset="0"/>
              </a:rPr>
              <a:t>. As the recent review by the York Centre for Reviews and Dissemination</a:t>
            </a:r>
            <a:r>
              <a:rPr lang="en-US" b="0" i="0" baseline="30000" dirty="0">
                <a:solidFill>
                  <a:srgbClr val="2F4A8B"/>
                </a:solidFill>
                <a:effectLst/>
                <a:latin typeface="Times New Roman" panose="02020603050405020304" pitchFamily="18" charset="0"/>
                <a:hlinkClick r:id="rId4"/>
              </a:rPr>
              <a:t>9</a:t>
            </a:r>
            <a:r>
              <a:rPr lang="en-US" b="0" i="0" dirty="0">
                <a:solidFill>
                  <a:srgbClr val="000000"/>
                </a:solidFill>
                <a:effectLst/>
                <a:latin typeface="Times New Roman" panose="02020603050405020304" pitchFamily="18" charset="0"/>
              </a:rPr>
              <a:t> and </a:t>
            </a:r>
            <a:r>
              <a:rPr lang="en-US" b="0" i="0" dirty="0" err="1">
                <a:solidFill>
                  <a:srgbClr val="000000"/>
                </a:solidFill>
                <a:effectLst/>
                <a:latin typeface="Times New Roman" panose="02020603050405020304" pitchFamily="18" charset="0"/>
              </a:rPr>
              <a:t>Posnett's</a:t>
            </a:r>
            <a:r>
              <a:rPr lang="en-US" b="0" i="0" dirty="0">
                <a:solidFill>
                  <a:srgbClr val="000000"/>
                </a:solidFill>
                <a:effectLst/>
                <a:latin typeface="Times New Roman" panose="02020603050405020304" pitchFamily="18" charset="0"/>
              </a:rPr>
              <a:t> article in this series</a:t>
            </a:r>
            <a:r>
              <a:rPr lang="en-US" b="0" i="0" baseline="30000" dirty="0">
                <a:solidFill>
                  <a:srgbClr val="2F4A8B"/>
                </a:solidFill>
                <a:effectLst/>
                <a:latin typeface="Times New Roman" panose="02020603050405020304" pitchFamily="18" charset="0"/>
                <a:hlinkClick r:id="rId5"/>
              </a:rPr>
              <a:t>10</a:t>
            </a:r>
            <a:r>
              <a:rPr lang="en-US" b="0" i="0" dirty="0">
                <a:solidFill>
                  <a:srgbClr val="000000"/>
                </a:solidFill>
                <a:effectLst/>
                <a:latin typeface="Times New Roman" panose="02020603050405020304" pitchFamily="18" charset="0"/>
              </a:rPr>
              <a:t> have shown, high quality evidence on the benefits of this process of </a:t>
            </a:r>
            <a:r>
              <a:rPr lang="en-US" b="0" i="0" dirty="0" err="1">
                <a:solidFill>
                  <a:srgbClr val="000000"/>
                </a:solidFill>
                <a:effectLst/>
                <a:latin typeface="Times New Roman" panose="02020603050405020304" pitchFamily="18" charset="0"/>
              </a:rPr>
              <a:t>centralisation</a:t>
            </a:r>
            <a:r>
              <a:rPr lang="en-US" b="0" i="0" dirty="0">
                <a:solidFill>
                  <a:srgbClr val="000000"/>
                </a:solidFill>
                <a:effectLst/>
                <a:latin typeface="Times New Roman" panose="02020603050405020304" pitchFamily="18" charset="0"/>
              </a:rPr>
              <a:t> and </a:t>
            </a:r>
            <a:r>
              <a:rPr lang="en-US" b="0" i="0" dirty="0" err="1">
                <a:solidFill>
                  <a:srgbClr val="000000"/>
                </a:solidFill>
                <a:effectLst/>
                <a:latin typeface="Times New Roman" panose="02020603050405020304" pitchFamily="18" charset="0"/>
              </a:rPr>
              <a:t>specialisation</a:t>
            </a:r>
            <a:r>
              <a:rPr lang="en-US" b="0" i="0" dirty="0">
                <a:solidFill>
                  <a:srgbClr val="000000"/>
                </a:solidFill>
                <a:effectLst/>
                <a:latin typeface="Times New Roman" panose="02020603050405020304" pitchFamily="18" charset="0"/>
              </a:rPr>
              <a:t> is limited.” </a:t>
            </a:r>
            <a:r>
              <a:rPr lang="en-US" sz="1800" dirty="0">
                <a:effectLst/>
                <a:latin typeface="Calibri" panose="020F0502020204030204" pitchFamily="34" charset="0"/>
                <a:ea typeface="Calibri" panose="020F0502020204030204" pitchFamily="34" charset="0"/>
                <a:cs typeface="Times New Roman" panose="02020603050405020304" pitchFamily="18" charset="0"/>
              </a:rPr>
              <a:t>(Edwards, n.d.)</a:t>
            </a:r>
          </a:p>
          <a:p>
            <a:pPr lvl="1"/>
            <a:endParaRPr lang="en-US" dirty="0"/>
          </a:p>
        </p:txBody>
      </p:sp>
      <p:pic>
        <p:nvPicPr>
          <p:cNvPr id="4" name="Audio 3">
            <a:hlinkClick r:id="" action="ppaction://media"/>
            <a:extLst>
              <a:ext uri="{FF2B5EF4-FFF2-40B4-BE49-F238E27FC236}">
                <a16:creationId xmlns:a16="http://schemas.microsoft.com/office/drawing/2014/main" id="{CA323BA6-4A8C-4B33-9692-EB43B85C74D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24833411"/>
      </p:ext>
    </p:extLst>
  </p:cSld>
  <p:clrMapOvr>
    <a:masterClrMapping/>
  </p:clrMapOvr>
  <mc:AlternateContent xmlns:mc="http://schemas.openxmlformats.org/markup-compatibility/2006" xmlns:p14="http://schemas.microsoft.com/office/powerpoint/2010/main">
    <mc:Choice Requires="p14">
      <p:transition spd="slow" p14:dur="2000" advTm="63541"/>
    </mc:Choice>
    <mc:Fallback xmlns="">
      <p:transition spd="slow" advTm="635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7D94-8D59-4A94-ADDC-B35E5E22948A}"/>
              </a:ext>
            </a:extLst>
          </p:cNvPr>
          <p:cNvSpPr>
            <a:spLocks noGrp="1"/>
          </p:cNvSpPr>
          <p:nvPr>
            <p:ph type="title"/>
          </p:nvPr>
        </p:nvSpPr>
        <p:spPr/>
        <p:txBody>
          <a:bodyPr/>
          <a:lstStyle/>
          <a:p>
            <a:r>
              <a:rPr lang="en-US" dirty="0"/>
              <a:t>My Analysis</a:t>
            </a:r>
          </a:p>
        </p:txBody>
      </p:sp>
      <p:sp>
        <p:nvSpPr>
          <p:cNvPr id="3" name="Content Placeholder 2">
            <a:extLst>
              <a:ext uri="{FF2B5EF4-FFF2-40B4-BE49-F238E27FC236}">
                <a16:creationId xmlns:a16="http://schemas.microsoft.com/office/drawing/2014/main" id="{3255B655-93D4-44B0-A687-384F06A74699}"/>
              </a:ext>
            </a:extLst>
          </p:cNvPr>
          <p:cNvSpPr>
            <a:spLocks noGrp="1"/>
          </p:cNvSpPr>
          <p:nvPr>
            <p:ph idx="1"/>
          </p:nvPr>
        </p:nvSpPr>
        <p:spPr/>
        <p:txBody>
          <a:bodyPr/>
          <a:lstStyle/>
          <a:p>
            <a:r>
              <a:rPr lang="en-US" dirty="0"/>
              <a:t>As we have seen through the slides, Highland Hospital and Strong Memorial hospital provide a numerous number of services, but there are key differences between both. I believe with the addition to the new hospital being built, there would be even more specialties and departments. It could even be the expansion of certain departments that have ran out of room within the first two locations.</a:t>
            </a:r>
          </a:p>
          <a:p>
            <a:r>
              <a:rPr lang="en-US" dirty="0"/>
              <a:t>As well, bringing a new hospital into the area will bring new and updated equipment and technology to our community.  </a:t>
            </a:r>
          </a:p>
          <a:p>
            <a:r>
              <a:rPr lang="en-US" dirty="0"/>
              <a:t>An article I found line states that “The Rochester population is estimated at 205,295 as of 2019” </a:t>
            </a:r>
            <a:r>
              <a:rPr lang="en-US" sz="1800" dirty="0">
                <a:effectLst/>
                <a:latin typeface="Calibri" panose="020F0502020204030204" pitchFamily="34" charset="0"/>
                <a:ea typeface="Calibri" panose="020F0502020204030204" pitchFamily="34" charset="0"/>
                <a:cs typeface="Times New Roman" panose="02020603050405020304" pitchFamily="18" charset="0"/>
              </a:rPr>
              <a:t>(QuickFacts Rochester City, New York, 2021)</a:t>
            </a:r>
          </a:p>
          <a:p>
            <a:endParaRPr lang="en-US" dirty="0"/>
          </a:p>
        </p:txBody>
      </p:sp>
      <p:pic>
        <p:nvPicPr>
          <p:cNvPr id="4" name="Audio 3">
            <a:hlinkClick r:id="" action="ppaction://media"/>
            <a:extLst>
              <a:ext uri="{FF2B5EF4-FFF2-40B4-BE49-F238E27FC236}">
                <a16:creationId xmlns:a16="http://schemas.microsoft.com/office/drawing/2014/main" id="{5A8EE9B7-1F76-4F40-AE3D-37855808518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93571451"/>
      </p:ext>
    </p:extLst>
  </p:cSld>
  <p:clrMapOvr>
    <a:masterClrMapping/>
  </p:clrMapOvr>
  <mc:AlternateContent xmlns:mc="http://schemas.openxmlformats.org/markup-compatibility/2006" xmlns:p14="http://schemas.microsoft.com/office/powerpoint/2010/main">
    <mc:Choice Requires="p14">
      <p:transition spd="slow" p14:dur="2000" advTm="49353"/>
    </mc:Choice>
    <mc:Fallback xmlns="">
      <p:transition spd="slow" advTm="49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4AA9-A547-406E-A622-38069FE4F3A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A8C4671-62F3-4C20-BDBD-FEF92DE5620A}"/>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en-US" dirty="0"/>
              <a:t>Ikenna, F. (2019, June 19). Value-Based Provider Payment </a:t>
            </a:r>
            <a:r>
              <a:rPr lang="en-US" dirty="0" err="1"/>
              <a:t>Intiatives</a:t>
            </a:r>
            <a:r>
              <a:rPr lang="en-US" dirty="0"/>
              <a:t> Combining Global Payments: A Systematic Review. Retrieved from Sage Journals: https://journals.sagepub.com/doi/full/10.1177/1077558719856775</a:t>
            </a:r>
          </a:p>
          <a:p>
            <a:pPr marL="342900" indent="-342900">
              <a:buFont typeface="Arial" panose="020B0604020202020204" pitchFamily="34" charset="0"/>
              <a:buChar char="•"/>
            </a:pPr>
            <a:r>
              <a:rPr lang="en-US" dirty="0"/>
              <a:t>Magill, M. (2016, September 14). Time to Do the Right Thing: End Fee-For-Service for Primary Care. Retrieved from National </a:t>
            </a:r>
            <a:r>
              <a:rPr lang="en-US" dirty="0" err="1"/>
              <a:t>Libary</a:t>
            </a:r>
            <a:r>
              <a:rPr lang="en-US" dirty="0"/>
              <a:t> of Medicine: </a:t>
            </a:r>
            <a:r>
              <a:rPr lang="en-US" dirty="0">
                <a:hlinkClick r:id="rId4"/>
              </a:rPr>
              <a:t>https://www.ncbi.nlm.nih.gov/pmc/articles/PMC5394371/</a:t>
            </a:r>
            <a:endParaRPr lang="en-US" dirty="0"/>
          </a:p>
          <a:p>
            <a:pPr marL="342900" indent="-342900">
              <a:buFont typeface="Arial" panose="020B0604020202020204" pitchFamily="34" charset="0"/>
              <a:buChar char="•"/>
            </a:pPr>
            <a:r>
              <a:rPr lang="en-US" dirty="0"/>
              <a:t>Fraser, I. (2010, October 4). Improving Efficiency and Value in Health Care. Retrieved from National Library of Medicine: https://www.ncbi.nlm.nih.gov/pmc/articles/PMC2654165/</a:t>
            </a:r>
          </a:p>
          <a:p>
            <a:pPr marL="342900" indent="-342900">
              <a:buFont typeface="Arial" panose="020B0604020202020204" pitchFamily="34" charset="0"/>
              <a:buChar char="•"/>
            </a:pPr>
            <a:r>
              <a:rPr lang="en-US" dirty="0" err="1"/>
              <a:t>Karaca</a:t>
            </a:r>
            <a:r>
              <a:rPr lang="en-US" dirty="0"/>
              <a:t>, A. (2019, April 6). Patient Satisfaction with the Quality of Nursing Care. Retrieved from National Library of Medicine: https://www.ncbi.nlm.nih.gov/pmc/articles/PMC6419107/</a:t>
            </a:r>
          </a:p>
          <a:p>
            <a:pPr marL="342900" indent="-342900">
              <a:buFont typeface="Arial" panose="020B0604020202020204" pitchFamily="34" charset="0"/>
              <a:buChar char="•"/>
            </a:pPr>
            <a:endParaRPr lang="en-US" dirty="0"/>
          </a:p>
          <a:p>
            <a:endParaRPr lang="en-US" dirty="0"/>
          </a:p>
        </p:txBody>
      </p:sp>
      <p:pic>
        <p:nvPicPr>
          <p:cNvPr id="4" name="Audio 3">
            <a:hlinkClick r:id="" action="ppaction://media"/>
            <a:extLst>
              <a:ext uri="{FF2B5EF4-FFF2-40B4-BE49-F238E27FC236}">
                <a16:creationId xmlns:a16="http://schemas.microsoft.com/office/drawing/2014/main" id="{F725D603-524D-488D-9B74-3BF4045945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92030123"/>
      </p:ext>
    </p:extLst>
  </p:cSld>
  <p:clrMapOvr>
    <a:masterClrMapping/>
  </p:clrMapOvr>
  <mc:AlternateContent xmlns:mc="http://schemas.openxmlformats.org/markup-compatibility/2006" xmlns:p14="http://schemas.microsoft.com/office/powerpoint/2010/main">
    <mc:Choice Requires="p14">
      <p:transition spd="slow" p14:dur="2000" advTm="2503"/>
    </mc:Choice>
    <mc:Fallback xmlns="">
      <p:transition spd="slow" advTm="2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4C0C-B524-49CB-B9DB-A32204C6E340}"/>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49357C9-BA01-4CE2-8F9D-C24F6FF768AF}"/>
              </a:ext>
            </a:extLst>
          </p:cNvPr>
          <p:cNvSpPr>
            <a:spLocks noGrp="1"/>
          </p:cNvSpPr>
          <p:nvPr>
            <p:ph idx="1"/>
          </p:nvPr>
        </p:nvSpPr>
        <p:spPr/>
        <p:txBody>
          <a:bodyPr/>
          <a:lstStyle/>
          <a:p>
            <a:r>
              <a:rPr lang="en-US" dirty="0"/>
              <a:t>Edwards, N. (n.d.). Planning Hospitals. Retrieved from US National Library of Medicine: https://www.ncbi.nlm.nih.gov/pmc/articles/PMC1117092/</a:t>
            </a:r>
          </a:p>
          <a:p>
            <a:r>
              <a:rPr lang="en-US" dirty="0"/>
              <a:t>QuickFacts Rochester City, New York. (2021). Retrieved from United States Census: https://www.census.gov/quickfacts/rochestercitynewyork</a:t>
            </a:r>
          </a:p>
          <a:p>
            <a:pPr marL="0" indent="0">
              <a:buNone/>
            </a:pPr>
            <a:endParaRPr lang="en-US" dirty="0"/>
          </a:p>
        </p:txBody>
      </p:sp>
      <p:pic>
        <p:nvPicPr>
          <p:cNvPr id="5" name="Audio 4">
            <a:hlinkClick r:id="" action="ppaction://media"/>
            <a:extLst>
              <a:ext uri="{FF2B5EF4-FFF2-40B4-BE49-F238E27FC236}">
                <a16:creationId xmlns:a16="http://schemas.microsoft.com/office/drawing/2014/main" id="{0562FEBC-E8F0-48F4-9050-2A69DDD13F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22085185"/>
      </p:ext>
    </p:extLst>
  </p:cSld>
  <p:clrMapOvr>
    <a:masterClrMapping/>
  </p:clrMapOvr>
  <mc:AlternateContent xmlns:mc="http://schemas.openxmlformats.org/markup-compatibility/2006" xmlns:p14="http://schemas.microsoft.com/office/powerpoint/2010/main">
    <mc:Choice Requires="p14">
      <p:transition spd="slow" p14:dur="2000" advTm="2935"/>
    </mc:Choice>
    <mc:Fallback xmlns="">
      <p:transition spd="slow" advTm="2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AdornVTI">
  <a:themeElements>
    <a:clrScheme name="AnalogousFromLightSeedLeftStep">
      <a:dk1>
        <a:srgbClr val="000000"/>
      </a:dk1>
      <a:lt1>
        <a:srgbClr val="FFFFFF"/>
      </a:lt1>
      <a:dk2>
        <a:srgbClr val="1F2D37"/>
      </a:dk2>
      <a:lt2>
        <a:srgbClr val="E4E2E8"/>
      </a:lt2>
      <a:accent1>
        <a:srgbClr val="9AA67D"/>
      </a:accent1>
      <a:accent2>
        <a:srgbClr val="A9A273"/>
      </a:accent2>
      <a:accent3>
        <a:srgbClr val="BB9B81"/>
      </a:accent3>
      <a:accent4>
        <a:srgbClr val="BA827F"/>
      </a:accent4>
      <a:accent5>
        <a:srgbClr val="C492A4"/>
      </a:accent5>
      <a:accent6>
        <a:srgbClr val="BA7FAD"/>
      </a:accent6>
      <a:hlink>
        <a:srgbClr val="7E69AE"/>
      </a:hlink>
      <a:folHlink>
        <a:srgbClr val="7F7F7F"/>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docProps/app.xml><?xml version="1.0" encoding="utf-8"?>
<Properties xmlns="http://schemas.openxmlformats.org/officeDocument/2006/extended-properties" xmlns:vt="http://schemas.openxmlformats.org/officeDocument/2006/docPropsVTypes">
  <TotalTime>147</TotalTime>
  <Words>2280</Words>
  <Application>Microsoft Office PowerPoint</Application>
  <PresentationFormat>Widescreen</PresentationFormat>
  <Paragraphs>116</Paragraphs>
  <Slides>20</Slides>
  <Notes>0</Notes>
  <HiddenSlides>0</HiddenSlides>
  <MMClips>20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Bembo</vt:lpstr>
      <vt:lpstr>Calibri</vt:lpstr>
      <vt:lpstr>Times New Roman</vt:lpstr>
      <vt:lpstr>AdornVTI</vt:lpstr>
      <vt:lpstr>Portfolio Case Study Project</vt:lpstr>
      <vt:lpstr>What is my main task;</vt:lpstr>
      <vt:lpstr>What cities I have chosen;</vt:lpstr>
      <vt:lpstr>What legal/Regulation boundaries would the hospitals experience;</vt:lpstr>
      <vt:lpstr>What services are offered;</vt:lpstr>
      <vt:lpstr>Populations between the hospitals;</vt:lpstr>
      <vt:lpstr>Strong Memorial Hospital – Reimbursement model used</vt:lpstr>
      <vt:lpstr>Highland Hospital – The forms of reimbursement used</vt:lpstr>
      <vt:lpstr>References</vt:lpstr>
      <vt:lpstr>Strong Memorial Hospital – Reimbursement model used</vt:lpstr>
      <vt:lpstr>Highland Hospital – The forms of reimbursement used</vt:lpstr>
      <vt:lpstr>Key Features of the population/ Five anticipated services;</vt:lpstr>
      <vt:lpstr>Considerations to accommodate from a financial/regulatory perspective;</vt:lpstr>
      <vt:lpstr>Steps both organizations can take to promote access to health services;</vt:lpstr>
      <vt:lpstr>New opportunities for both organizations</vt:lpstr>
      <vt:lpstr>Challenges my organizations may face with this new venture;</vt:lpstr>
      <vt:lpstr>My Formal Recommendation</vt:lpstr>
      <vt:lpstr>My Analysis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Case Study Project</dc:title>
  <dc:creator>Hope Custer</dc:creator>
  <cp:lastModifiedBy>Hope Custer</cp:lastModifiedBy>
  <cp:revision>9</cp:revision>
  <dcterms:created xsi:type="dcterms:W3CDTF">2021-07-10T10:47:34Z</dcterms:created>
  <dcterms:modified xsi:type="dcterms:W3CDTF">2021-08-10T15:49:54Z</dcterms:modified>
</cp:coreProperties>
</file>