
<file path=[Content_Types].xml><?xml version="1.0" encoding="utf-8"?>
<Types xmlns="http://schemas.openxmlformats.org/package/2006/content-types">
  <Default Extension="jpe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82" autoAdjust="0"/>
    <p:restoredTop sz="94660"/>
  </p:normalViewPr>
  <p:slideViewPr>
    <p:cSldViewPr snapToGrid="0">
      <p:cViewPr varScale="1">
        <p:scale>
          <a:sx n="68" d="100"/>
          <a:sy n="68" d="100"/>
        </p:scale>
        <p:origin x="67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67446A-C291-41FE-AB2B-2374AED7154D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856DAA1-8D10-4A8D-815E-925A133271CD}">
      <dgm:prSet/>
      <dgm:spPr/>
      <dgm:t>
        <a:bodyPr/>
        <a:lstStyle/>
        <a:p>
          <a:r>
            <a:rPr lang="en-US" dirty="0"/>
            <a:t>My Monthly bills include</a:t>
          </a:r>
        </a:p>
      </dgm:t>
    </dgm:pt>
    <dgm:pt modelId="{C9675D28-5C43-4745-99C9-81DA18D41639}" type="parTrans" cxnId="{C32B2DFB-18FF-495B-B628-F20F1B532E00}">
      <dgm:prSet/>
      <dgm:spPr/>
      <dgm:t>
        <a:bodyPr/>
        <a:lstStyle/>
        <a:p>
          <a:endParaRPr lang="en-US"/>
        </a:p>
      </dgm:t>
    </dgm:pt>
    <dgm:pt modelId="{D171997A-1DDE-4EBD-89CD-3E6DB0B0F138}" type="sibTrans" cxnId="{C32B2DFB-18FF-495B-B628-F20F1B532E00}">
      <dgm:prSet/>
      <dgm:spPr/>
      <dgm:t>
        <a:bodyPr/>
        <a:lstStyle/>
        <a:p>
          <a:endParaRPr lang="en-US"/>
        </a:p>
      </dgm:t>
    </dgm:pt>
    <dgm:pt modelId="{28636057-A47C-4575-977D-40059808D45A}">
      <dgm:prSet custT="1"/>
      <dgm:spPr/>
      <dgm:t>
        <a:bodyPr/>
        <a:lstStyle/>
        <a:p>
          <a:r>
            <a:rPr lang="en-US" sz="1200" dirty="0"/>
            <a:t>Phone: $274</a:t>
          </a:r>
        </a:p>
      </dgm:t>
    </dgm:pt>
    <dgm:pt modelId="{0A487AC0-77C8-4F30-9ACA-4858CE5215B5}" type="parTrans" cxnId="{8AF62C34-61B1-4D28-9F97-2AC06C3BD329}">
      <dgm:prSet/>
      <dgm:spPr/>
      <dgm:t>
        <a:bodyPr/>
        <a:lstStyle/>
        <a:p>
          <a:endParaRPr lang="en-US"/>
        </a:p>
      </dgm:t>
    </dgm:pt>
    <dgm:pt modelId="{EF7AB9AB-2F31-4294-ADB3-B779D0E278E9}" type="sibTrans" cxnId="{8AF62C34-61B1-4D28-9F97-2AC06C3BD329}">
      <dgm:prSet/>
      <dgm:spPr/>
      <dgm:t>
        <a:bodyPr/>
        <a:lstStyle/>
        <a:p>
          <a:endParaRPr lang="en-US"/>
        </a:p>
      </dgm:t>
    </dgm:pt>
    <dgm:pt modelId="{DFD5EF0A-DF44-4EFB-9D0C-90B5B32C2137}">
      <dgm:prSet custT="1"/>
      <dgm:spPr/>
      <dgm:t>
        <a:bodyPr/>
        <a:lstStyle/>
        <a:p>
          <a:r>
            <a:rPr lang="en-US" sz="1200" dirty="0"/>
            <a:t>Car payment: $311</a:t>
          </a:r>
        </a:p>
      </dgm:t>
    </dgm:pt>
    <dgm:pt modelId="{3098F623-38CC-452B-98FE-7AE6C29DD520}" type="parTrans" cxnId="{95128ED7-5CB6-475F-895C-22A071AF4951}">
      <dgm:prSet/>
      <dgm:spPr/>
      <dgm:t>
        <a:bodyPr/>
        <a:lstStyle/>
        <a:p>
          <a:endParaRPr lang="en-US"/>
        </a:p>
      </dgm:t>
    </dgm:pt>
    <dgm:pt modelId="{666CAC5A-AB83-4C77-90CD-DC8C7C9C37EA}" type="sibTrans" cxnId="{95128ED7-5CB6-475F-895C-22A071AF4951}">
      <dgm:prSet/>
      <dgm:spPr/>
      <dgm:t>
        <a:bodyPr/>
        <a:lstStyle/>
        <a:p>
          <a:endParaRPr lang="en-US"/>
        </a:p>
      </dgm:t>
    </dgm:pt>
    <dgm:pt modelId="{B31B806C-DEAB-4DB9-8281-B0000F5ACD78}">
      <dgm:prSet custT="1"/>
      <dgm:spPr/>
      <dgm:t>
        <a:bodyPr/>
        <a:lstStyle/>
        <a:p>
          <a:r>
            <a:rPr lang="en-US" sz="1200" dirty="0"/>
            <a:t>Truck payment: $400</a:t>
          </a:r>
        </a:p>
      </dgm:t>
    </dgm:pt>
    <dgm:pt modelId="{C08672F0-CA6E-4E66-88F9-015BA0394364}" type="parTrans" cxnId="{EE8691B2-D596-41B3-BD98-79196E1D2895}">
      <dgm:prSet/>
      <dgm:spPr/>
      <dgm:t>
        <a:bodyPr/>
        <a:lstStyle/>
        <a:p>
          <a:endParaRPr lang="en-US"/>
        </a:p>
      </dgm:t>
    </dgm:pt>
    <dgm:pt modelId="{23F21DFC-D909-4DCF-B521-BB5053637CE1}" type="sibTrans" cxnId="{EE8691B2-D596-41B3-BD98-79196E1D2895}">
      <dgm:prSet/>
      <dgm:spPr/>
      <dgm:t>
        <a:bodyPr/>
        <a:lstStyle/>
        <a:p>
          <a:endParaRPr lang="en-US"/>
        </a:p>
      </dgm:t>
    </dgm:pt>
    <dgm:pt modelId="{D6659420-396E-4CF3-8528-7A35D46D4BC2}">
      <dgm:prSet custT="1"/>
      <dgm:spPr/>
      <dgm:t>
        <a:bodyPr/>
        <a:lstStyle/>
        <a:p>
          <a:r>
            <a:rPr lang="en-US" sz="1200" dirty="0"/>
            <a:t>Car/truck insurance: $121</a:t>
          </a:r>
        </a:p>
      </dgm:t>
    </dgm:pt>
    <dgm:pt modelId="{15F1EE97-E4BA-44EF-ABD6-61DC8018F280}" type="parTrans" cxnId="{2776EFAC-651D-4608-BA32-3EB7C1E6182B}">
      <dgm:prSet/>
      <dgm:spPr/>
      <dgm:t>
        <a:bodyPr/>
        <a:lstStyle/>
        <a:p>
          <a:endParaRPr lang="en-US"/>
        </a:p>
      </dgm:t>
    </dgm:pt>
    <dgm:pt modelId="{AE8BAE90-EEBD-41AE-BC9F-6E00045B9630}" type="sibTrans" cxnId="{2776EFAC-651D-4608-BA32-3EB7C1E6182B}">
      <dgm:prSet/>
      <dgm:spPr/>
      <dgm:t>
        <a:bodyPr/>
        <a:lstStyle/>
        <a:p>
          <a:endParaRPr lang="en-US"/>
        </a:p>
      </dgm:t>
    </dgm:pt>
    <dgm:pt modelId="{70030085-D992-4FA8-95EF-8C772A5D9D82}">
      <dgm:prSet custT="1"/>
      <dgm:spPr/>
      <dgm:t>
        <a:bodyPr/>
        <a:lstStyle/>
        <a:p>
          <a:r>
            <a:rPr lang="en-US" sz="1200" dirty="0"/>
            <a:t>Netflix: $17</a:t>
          </a:r>
        </a:p>
      </dgm:t>
    </dgm:pt>
    <dgm:pt modelId="{001DE0E3-727A-4BC7-81C5-36571A3FDDCD}" type="parTrans" cxnId="{8CBF8418-CE6C-4739-BA42-F0993579A998}">
      <dgm:prSet/>
      <dgm:spPr/>
      <dgm:t>
        <a:bodyPr/>
        <a:lstStyle/>
        <a:p>
          <a:endParaRPr lang="en-US"/>
        </a:p>
      </dgm:t>
    </dgm:pt>
    <dgm:pt modelId="{AE4A8ECE-B67C-4A93-9F6F-B2348E29CA0D}" type="sibTrans" cxnId="{8CBF8418-CE6C-4739-BA42-F0993579A998}">
      <dgm:prSet/>
      <dgm:spPr/>
      <dgm:t>
        <a:bodyPr/>
        <a:lstStyle/>
        <a:p>
          <a:endParaRPr lang="en-US"/>
        </a:p>
      </dgm:t>
    </dgm:pt>
    <dgm:pt modelId="{34C014B1-F2E8-42BF-B4CA-2A488F87FC7B}">
      <dgm:prSet custT="1"/>
      <dgm:spPr/>
      <dgm:t>
        <a:bodyPr/>
        <a:lstStyle/>
        <a:p>
          <a:r>
            <a:rPr lang="en-US" sz="1200" dirty="0"/>
            <a:t>Cable: $250</a:t>
          </a:r>
        </a:p>
      </dgm:t>
    </dgm:pt>
    <dgm:pt modelId="{B8CC377B-053E-4157-A365-94BA421C5F57}" type="parTrans" cxnId="{08010D4E-E201-4E3A-A2AD-9A2C1E14ABE9}">
      <dgm:prSet/>
      <dgm:spPr/>
      <dgm:t>
        <a:bodyPr/>
        <a:lstStyle/>
        <a:p>
          <a:endParaRPr lang="en-US"/>
        </a:p>
      </dgm:t>
    </dgm:pt>
    <dgm:pt modelId="{29279A8A-7287-4F97-8BD0-F2EAF5560BFF}" type="sibTrans" cxnId="{08010D4E-E201-4E3A-A2AD-9A2C1E14ABE9}">
      <dgm:prSet/>
      <dgm:spPr/>
      <dgm:t>
        <a:bodyPr/>
        <a:lstStyle/>
        <a:p>
          <a:endParaRPr lang="en-US"/>
        </a:p>
      </dgm:t>
    </dgm:pt>
    <dgm:pt modelId="{C957B5C9-5749-46CF-AEF9-3734E2AD73A2}">
      <dgm:prSet custT="1"/>
      <dgm:spPr/>
      <dgm:t>
        <a:bodyPr/>
        <a:lstStyle/>
        <a:p>
          <a:r>
            <a:rPr lang="en-US" sz="1200" dirty="0"/>
            <a:t>Internet: 150</a:t>
          </a:r>
        </a:p>
      </dgm:t>
    </dgm:pt>
    <dgm:pt modelId="{EFAF9EFE-B2A6-434C-A30A-0D8A6D30B6FC}" type="parTrans" cxnId="{9A8E89BE-95BC-485E-A388-4C95436AA594}">
      <dgm:prSet/>
      <dgm:spPr/>
      <dgm:t>
        <a:bodyPr/>
        <a:lstStyle/>
        <a:p>
          <a:endParaRPr lang="en-US"/>
        </a:p>
      </dgm:t>
    </dgm:pt>
    <dgm:pt modelId="{4E02526C-E0EB-49A3-A514-627980FF3C5E}" type="sibTrans" cxnId="{9A8E89BE-95BC-485E-A388-4C95436AA594}">
      <dgm:prSet/>
      <dgm:spPr/>
      <dgm:t>
        <a:bodyPr/>
        <a:lstStyle/>
        <a:p>
          <a:endParaRPr lang="en-US"/>
        </a:p>
      </dgm:t>
    </dgm:pt>
    <dgm:pt modelId="{EE7EFA80-F22A-4F20-B6B2-ECEAB764991B}">
      <dgm:prSet custT="1"/>
      <dgm:spPr/>
      <dgm:t>
        <a:bodyPr/>
        <a:lstStyle/>
        <a:p>
          <a:r>
            <a:rPr lang="en-US" sz="1200" dirty="0"/>
            <a:t>Food: $300</a:t>
          </a:r>
        </a:p>
      </dgm:t>
    </dgm:pt>
    <dgm:pt modelId="{EBE7A565-85AB-44DC-B1DF-38B92C5D7B12}" type="parTrans" cxnId="{A3CA9DB7-F2DB-4B27-9368-DF3F0FB3B653}">
      <dgm:prSet/>
      <dgm:spPr/>
      <dgm:t>
        <a:bodyPr/>
        <a:lstStyle/>
        <a:p>
          <a:endParaRPr lang="en-US"/>
        </a:p>
      </dgm:t>
    </dgm:pt>
    <dgm:pt modelId="{FABCEBED-EC3F-4E01-8332-0ADA627D5192}" type="sibTrans" cxnId="{A3CA9DB7-F2DB-4B27-9368-DF3F0FB3B653}">
      <dgm:prSet/>
      <dgm:spPr/>
      <dgm:t>
        <a:bodyPr/>
        <a:lstStyle/>
        <a:p>
          <a:endParaRPr lang="en-US"/>
        </a:p>
      </dgm:t>
    </dgm:pt>
    <dgm:pt modelId="{DB87C005-3812-4700-9649-7732433EECE6}">
      <dgm:prSet custT="1"/>
      <dgm:spPr/>
      <dgm:t>
        <a:bodyPr/>
        <a:lstStyle/>
        <a:p>
          <a:r>
            <a:rPr lang="en-US" sz="1200" dirty="0"/>
            <a:t>Rent: $1,000</a:t>
          </a:r>
        </a:p>
      </dgm:t>
    </dgm:pt>
    <dgm:pt modelId="{5F6F6275-2162-4661-8380-F3CA2737BFBF}" type="parTrans" cxnId="{F9370AA2-806C-4EEF-AB5D-E2D5723C069A}">
      <dgm:prSet/>
      <dgm:spPr/>
      <dgm:t>
        <a:bodyPr/>
        <a:lstStyle/>
        <a:p>
          <a:endParaRPr lang="en-US"/>
        </a:p>
      </dgm:t>
    </dgm:pt>
    <dgm:pt modelId="{490AE67E-64F9-4DCB-A4C6-6606E150523D}" type="sibTrans" cxnId="{F9370AA2-806C-4EEF-AB5D-E2D5723C069A}">
      <dgm:prSet/>
      <dgm:spPr/>
      <dgm:t>
        <a:bodyPr/>
        <a:lstStyle/>
        <a:p>
          <a:endParaRPr lang="en-US"/>
        </a:p>
      </dgm:t>
    </dgm:pt>
    <dgm:pt modelId="{8F52482C-441A-407E-86B9-E1E1987EC6C1}">
      <dgm:prSet custT="1"/>
      <dgm:spPr/>
      <dgm:t>
        <a:bodyPr/>
        <a:lstStyle/>
        <a:p>
          <a:r>
            <a:rPr lang="en-US" sz="1200" dirty="0"/>
            <a:t>Student loan (to be added later)</a:t>
          </a:r>
        </a:p>
      </dgm:t>
    </dgm:pt>
    <dgm:pt modelId="{A2B78236-F910-46E6-8194-36C87240C1D2}" type="parTrans" cxnId="{8B23ECA0-D927-4632-9B86-487B8596DEAF}">
      <dgm:prSet/>
      <dgm:spPr/>
      <dgm:t>
        <a:bodyPr/>
        <a:lstStyle/>
        <a:p>
          <a:endParaRPr lang="en-US"/>
        </a:p>
      </dgm:t>
    </dgm:pt>
    <dgm:pt modelId="{2C790C07-DA4C-4C54-90D3-A6A1991B472D}" type="sibTrans" cxnId="{8B23ECA0-D927-4632-9B86-487B8596DEAF}">
      <dgm:prSet/>
      <dgm:spPr/>
      <dgm:t>
        <a:bodyPr/>
        <a:lstStyle/>
        <a:p>
          <a:endParaRPr lang="en-US"/>
        </a:p>
      </dgm:t>
    </dgm:pt>
    <dgm:pt modelId="{5599A9D7-0427-4026-A902-5E2F4B04701B}">
      <dgm:prSet custT="1"/>
      <dgm:spPr/>
      <dgm:t>
        <a:bodyPr/>
        <a:lstStyle/>
        <a:p>
          <a:r>
            <a:rPr lang="en-US" sz="1200" dirty="0"/>
            <a:t>Gas: $150</a:t>
          </a:r>
        </a:p>
      </dgm:t>
    </dgm:pt>
    <dgm:pt modelId="{0D32BC12-3B5B-40B9-ABC5-A2F48421C7E3}" type="parTrans" cxnId="{B3691F2C-B659-4939-A6E1-BF7630AF65A8}">
      <dgm:prSet/>
      <dgm:spPr/>
      <dgm:t>
        <a:bodyPr/>
        <a:lstStyle/>
        <a:p>
          <a:endParaRPr lang="en-US"/>
        </a:p>
      </dgm:t>
    </dgm:pt>
    <dgm:pt modelId="{51C6C884-85B8-4136-B0BE-990DF587FE1C}" type="sibTrans" cxnId="{B3691F2C-B659-4939-A6E1-BF7630AF65A8}">
      <dgm:prSet/>
      <dgm:spPr/>
      <dgm:t>
        <a:bodyPr/>
        <a:lstStyle/>
        <a:p>
          <a:endParaRPr lang="en-US"/>
        </a:p>
      </dgm:t>
    </dgm:pt>
    <dgm:pt modelId="{73FA6E6F-841A-4078-A7BF-DD9E3D6BA3A7}">
      <dgm:prSet/>
      <dgm:spPr/>
      <dgm:t>
        <a:bodyPr/>
        <a:lstStyle/>
        <a:p>
          <a:r>
            <a:rPr lang="en-US" dirty="0"/>
            <a:t>Total Expense: 2,973</a:t>
          </a:r>
        </a:p>
      </dgm:t>
    </dgm:pt>
    <dgm:pt modelId="{E8BCBCE5-0B3A-4F6C-9136-9C2279400A74}" type="parTrans" cxnId="{7D4EB2CE-70DF-4F33-A8C5-94B9F7040F95}">
      <dgm:prSet/>
      <dgm:spPr/>
      <dgm:t>
        <a:bodyPr/>
        <a:lstStyle/>
        <a:p>
          <a:endParaRPr lang="en-US"/>
        </a:p>
      </dgm:t>
    </dgm:pt>
    <dgm:pt modelId="{E2EE5DC9-CBF1-4A03-9446-65E18679A1FC}" type="sibTrans" cxnId="{7D4EB2CE-70DF-4F33-A8C5-94B9F7040F95}">
      <dgm:prSet/>
      <dgm:spPr/>
      <dgm:t>
        <a:bodyPr/>
        <a:lstStyle/>
        <a:p>
          <a:endParaRPr lang="en-US"/>
        </a:p>
      </dgm:t>
    </dgm:pt>
    <dgm:pt modelId="{443D52E3-B5BE-45FB-AE6D-25956309852C}">
      <dgm:prSet/>
      <dgm:spPr/>
      <dgm:t>
        <a:bodyPr/>
        <a:lstStyle/>
        <a:p>
          <a:r>
            <a:rPr lang="en-US" dirty="0"/>
            <a:t>Disposable income: 3,027</a:t>
          </a:r>
        </a:p>
      </dgm:t>
    </dgm:pt>
    <dgm:pt modelId="{289448AF-99B0-479F-829F-EED98A606F83}" type="parTrans" cxnId="{688F3334-A0C5-434F-B165-98B263239B77}">
      <dgm:prSet/>
      <dgm:spPr/>
      <dgm:t>
        <a:bodyPr/>
        <a:lstStyle/>
        <a:p>
          <a:endParaRPr lang="en-US"/>
        </a:p>
      </dgm:t>
    </dgm:pt>
    <dgm:pt modelId="{FE3FDF7D-8969-4EE7-B83C-54467F8DF08F}" type="sibTrans" cxnId="{688F3334-A0C5-434F-B165-98B263239B77}">
      <dgm:prSet/>
      <dgm:spPr/>
      <dgm:t>
        <a:bodyPr/>
        <a:lstStyle/>
        <a:p>
          <a:endParaRPr lang="en-US"/>
        </a:p>
      </dgm:t>
    </dgm:pt>
    <dgm:pt modelId="{09619ADB-B490-491B-9405-D8C82016E08C}">
      <dgm:prSet/>
      <dgm:spPr/>
      <dgm:t>
        <a:bodyPr/>
        <a:lstStyle/>
        <a:p>
          <a:r>
            <a:rPr lang="en-US" dirty="0"/>
            <a:t>Expected Annual Salary - $74,000</a:t>
          </a:r>
        </a:p>
      </dgm:t>
    </dgm:pt>
    <dgm:pt modelId="{B695E9AF-5A4A-424F-982D-45AC063CFC21}" type="parTrans" cxnId="{C6ADEFDD-81C8-4594-8219-DE493365E7F5}">
      <dgm:prSet/>
      <dgm:spPr/>
      <dgm:t>
        <a:bodyPr/>
        <a:lstStyle/>
        <a:p>
          <a:endParaRPr lang="en-US"/>
        </a:p>
      </dgm:t>
    </dgm:pt>
    <dgm:pt modelId="{A6360FEE-2631-4EDC-AB1A-9F7274CAFD01}" type="sibTrans" cxnId="{C6ADEFDD-81C8-4594-8219-DE493365E7F5}">
      <dgm:prSet/>
      <dgm:spPr/>
      <dgm:t>
        <a:bodyPr/>
        <a:lstStyle/>
        <a:p>
          <a:endParaRPr lang="en-US"/>
        </a:p>
      </dgm:t>
    </dgm:pt>
    <dgm:pt modelId="{61D529BC-D612-41F1-A3FB-4DC157236191}">
      <dgm:prSet/>
      <dgm:spPr/>
      <dgm:t>
        <a:bodyPr/>
        <a:lstStyle/>
        <a:p>
          <a:r>
            <a:rPr lang="en-US" dirty="0"/>
            <a:t>Expected Monthly Salary - $6,000</a:t>
          </a:r>
        </a:p>
      </dgm:t>
    </dgm:pt>
    <dgm:pt modelId="{7F11F4C2-B2AD-44BB-9D9D-A0AF26D091E2}" type="parTrans" cxnId="{FCB2D930-2F42-4AFF-80CC-C1120D204B9D}">
      <dgm:prSet/>
      <dgm:spPr/>
      <dgm:t>
        <a:bodyPr/>
        <a:lstStyle/>
        <a:p>
          <a:endParaRPr lang="en-US"/>
        </a:p>
      </dgm:t>
    </dgm:pt>
    <dgm:pt modelId="{25501218-6FE1-4A73-B73B-B50020348319}" type="sibTrans" cxnId="{FCB2D930-2F42-4AFF-80CC-C1120D204B9D}">
      <dgm:prSet/>
      <dgm:spPr/>
      <dgm:t>
        <a:bodyPr/>
        <a:lstStyle/>
        <a:p>
          <a:endParaRPr lang="en-US"/>
        </a:p>
      </dgm:t>
    </dgm:pt>
    <dgm:pt modelId="{36CF938F-C806-44C4-B1F4-D00AAEE04E87}">
      <dgm:prSet/>
      <dgm:spPr/>
      <dgm:t>
        <a:bodyPr/>
        <a:lstStyle/>
        <a:p>
          <a:endParaRPr lang="en-US" dirty="0"/>
        </a:p>
      </dgm:t>
    </dgm:pt>
    <dgm:pt modelId="{CFF8844A-3D8D-4F7A-945A-9FCDC075FAE6}" type="parTrans" cxnId="{AD5A7A5C-18EC-4953-9EAC-41F53EC6ECA7}">
      <dgm:prSet/>
      <dgm:spPr/>
      <dgm:t>
        <a:bodyPr/>
        <a:lstStyle/>
        <a:p>
          <a:endParaRPr lang="en-US"/>
        </a:p>
      </dgm:t>
    </dgm:pt>
    <dgm:pt modelId="{1206455F-8A44-4A2E-AB8A-27961AEDF76F}" type="sibTrans" cxnId="{AD5A7A5C-18EC-4953-9EAC-41F53EC6ECA7}">
      <dgm:prSet/>
      <dgm:spPr/>
      <dgm:t>
        <a:bodyPr/>
        <a:lstStyle/>
        <a:p>
          <a:endParaRPr lang="en-US"/>
        </a:p>
      </dgm:t>
    </dgm:pt>
    <dgm:pt modelId="{C9A13413-B08A-4458-B485-EE4861DE22BF}">
      <dgm:prSet/>
      <dgm:spPr/>
      <dgm:t>
        <a:bodyPr/>
        <a:lstStyle/>
        <a:p>
          <a:r>
            <a:rPr lang="en-US" dirty="0"/>
            <a:t>Net pay at 25% tax rate – 6,000 – 664 = 5,336 Monthly take home after taxes </a:t>
          </a:r>
        </a:p>
      </dgm:t>
    </dgm:pt>
    <dgm:pt modelId="{E7E14B5B-393C-4234-AA30-9BDC617C1D06}" type="parTrans" cxnId="{4C8115A7-C571-4B43-AEE0-A2517EC0072F}">
      <dgm:prSet/>
      <dgm:spPr/>
      <dgm:t>
        <a:bodyPr/>
        <a:lstStyle/>
        <a:p>
          <a:endParaRPr lang="en-US"/>
        </a:p>
      </dgm:t>
    </dgm:pt>
    <dgm:pt modelId="{A8421DDA-32AF-4310-97F7-6EA56F7FF249}" type="sibTrans" cxnId="{4C8115A7-C571-4B43-AEE0-A2517EC0072F}">
      <dgm:prSet/>
      <dgm:spPr/>
      <dgm:t>
        <a:bodyPr/>
        <a:lstStyle/>
        <a:p>
          <a:endParaRPr lang="en-US"/>
        </a:p>
      </dgm:t>
    </dgm:pt>
    <dgm:pt modelId="{C4E6E6E5-96EC-4AF8-B01F-B43B43C02C7B}" type="pres">
      <dgm:prSet presAssocID="{9467446A-C291-41FE-AB2B-2374AED7154D}" presName="linear" presStyleCnt="0">
        <dgm:presLayoutVars>
          <dgm:dir/>
          <dgm:animLvl val="lvl"/>
          <dgm:resizeHandles val="exact"/>
        </dgm:presLayoutVars>
      </dgm:prSet>
      <dgm:spPr/>
    </dgm:pt>
    <dgm:pt modelId="{9C62D8CE-4DA0-45F6-AB93-59DA341ED950}" type="pres">
      <dgm:prSet presAssocID="{9856DAA1-8D10-4A8D-815E-925A133271CD}" presName="parentLin" presStyleCnt="0"/>
      <dgm:spPr/>
    </dgm:pt>
    <dgm:pt modelId="{7090E27F-82B3-485B-9D1C-205ACDCDCD05}" type="pres">
      <dgm:prSet presAssocID="{9856DAA1-8D10-4A8D-815E-925A133271CD}" presName="parentLeftMargin" presStyleLbl="node1" presStyleIdx="0" presStyleCnt="3"/>
      <dgm:spPr/>
    </dgm:pt>
    <dgm:pt modelId="{5191E9A2-37B6-4323-AE96-B18DE6A33E74}" type="pres">
      <dgm:prSet presAssocID="{9856DAA1-8D10-4A8D-815E-925A133271C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937DC22-FA3F-4936-A9C3-9C41AE90D239}" type="pres">
      <dgm:prSet presAssocID="{9856DAA1-8D10-4A8D-815E-925A133271CD}" presName="negativeSpace" presStyleCnt="0"/>
      <dgm:spPr/>
    </dgm:pt>
    <dgm:pt modelId="{7E42B01A-E232-4E8A-9A65-A79F3521CDFD}" type="pres">
      <dgm:prSet presAssocID="{9856DAA1-8D10-4A8D-815E-925A133271CD}" presName="childText" presStyleLbl="conFgAcc1" presStyleIdx="0" presStyleCnt="3">
        <dgm:presLayoutVars>
          <dgm:bulletEnabled val="1"/>
        </dgm:presLayoutVars>
      </dgm:prSet>
      <dgm:spPr/>
    </dgm:pt>
    <dgm:pt modelId="{32321ED4-0B2C-4BF5-8166-BADEEE2DC17C}" type="pres">
      <dgm:prSet presAssocID="{D171997A-1DDE-4EBD-89CD-3E6DB0B0F138}" presName="spaceBetweenRectangles" presStyleCnt="0"/>
      <dgm:spPr/>
    </dgm:pt>
    <dgm:pt modelId="{77EA7FD6-50F7-46F5-A7C8-88930AE622D9}" type="pres">
      <dgm:prSet presAssocID="{73FA6E6F-841A-4078-A7BF-DD9E3D6BA3A7}" presName="parentLin" presStyleCnt="0"/>
      <dgm:spPr/>
    </dgm:pt>
    <dgm:pt modelId="{D886BBAB-D38F-494B-964B-DD4BCF3FA932}" type="pres">
      <dgm:prSet presAssocID="{73FA6E6F-841A-4078-A7BF-DD9E3D6BA3A7}" presName="parentLeftMargin" presStyleLbl="node1" presStyleIdx="0" presStyleCnt="3"/>
      <dgm:spPr/>
    </dgm:pt>
    <dgm:pt modelId="{1412D25F-ADFA-4D5B-94E6-FFC00D26F2F5}" type="pres">
      <dgm:prSet presAssocID="{73FA6E6F-841A-4078-A7BF-DD9E3D6BA3A7}" presName="parentText" presStyleLbl="node1" presStyleIdx="1" presStyleCnt="3" custScaleX="51111" custScaleY="28298" custLinFactNeighborX="67570" custLinFactNeighborY="-19753">
        <dgm:presLayoutVars>
          <dgm:chMax val="0"/>
          <dgm:bulletEnabled val="1"/>
        </dgm:presLayoutVars>
      </dgm:prSet>
      <dgm:spPr/>
    </dgm:pt>
    <dgm:pt modelId="{5AC86832-427A-4005-9E77-2B16CCF400CF}" type="pres">
      <dgm:prSet presAssocID="{73FA6E6F-841A-4078-A7BF-DD9E3D6BA3A7}" presName="negativeSpace" presStyleCnt="0"/>
      <dgm:spPr/>
    </dgm:pt>
    <dgm:pt modelId="{5A6D078E-E9BB-4E17-ADF6-B2A7055D7641}" type="pres">
      <dgm:prSet presAssocID="{73FA6E6F-841A-4078-A7BF-DD9E3D6BA3A7}" presName="childText" presStyleLbl="conFgAcc1" presStyleIdx="1" presStyleCnt="3">
        <dgm:presLayoutVars>
          <dgm:bulletEnabled val="1"/>
        </dgm:presLayoutVars>
      </dgm:prSet>
      <dgm:spPr/>
    </dgm:pt>
    <dgm:pt modelId="{BC55687B-F591-44B3-9F7F-F76C03EDD018}" type="pres">
      <dgm:prSet presAssocID="{E2EE5DC9-CBF1-4A03-9446-65E18679A1FC}" presName="spaceBetweenRectangles" presStyleCnt="0"/>
      <dgm:spPr/>
    </dgm:pt>
    <dgm:pt modelId="{2F9E4B81-F586-4FC3-8E25-A891B8437027}" type="pres">
      <dgm:prSet presAssocID="{443D52E3-B5BE-45FB-AE6D-25956309852C}" presName="parentLin" presStyleCnt="0"/>
      <dgm:spPr/>
    </dgm:pt>
    <dgm:pt modelId="{0FA1EA4F-F749-457A-A97F-CD39FA927BA6}" type="pres">
      <dgm:prSet presAssocID="{443D52E3-B5BE-45FB-AE6D-25956309852C}" presName="parentLeftMargin" presStyleLbl="node1" presStyleIdx="1" presStyleCnt="3"/>
      <dgm:spPr/>
    </dgm:pt>
    <dgm:pt modelId="{8762E7C9-DED0-417E-BFBF-E90C60A3A235}" type="pres">
      <dgm:prSet presAssocID="{443D52E3-B5BE-45FB-AE6D-25956309852C}" presName="parentText" presStyleLbl="node1" presStyleIdx="2" presStyleCnt="3" custScaleX="63126" custScaleY="38471" custLinFactNeighborY="-74820">
        <dgm:presLayoutVars>
          <dgm:chMax val="0"/>
          <dgm:bulletEnabled val="1"/>
        </dgm:presLayoutVars>
      </dgm:prSet>
      <dgm:spPr/>
    </dgm:pt>
    <dgm:pt modelId="{6D26D21F-FE2A-4129-B4E6-6116B1B02972}" type="pres">
      <dgm:prSet presAssocID="{443D52E3-B5BE-45FB-AE6D-25956309852C}" presName="negativeSpace" presStyleCnt="0"/>
      <dgm:spPr/>
    </dgm:pt>
    <dgm:pt modelId="{3C8BC924-FD0D-4AF6-92A1-9DA4C0DFC47B}" type="pres">
      <dgm:prSet presAssocID="{443D52E3-B5BE-45FB-AE6D-25956309852C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C4AD6F08-95A4-42C0-AE40-5D25E0552E41}" type="presOf" srcId="{DB87C005-3812-4700-9649-7732433EECE6}" destId="{7E42B01A-E232-4E8A-9A65-A79F3521CDFD}" srcOrd="0" destOrd="8" presId="urn:microsoft.com/office/officeart/2005/8/layout/list1"/>
    <dgm:cxn modelId="{3BCC5C0D-9BC6-4AA5-915D-0AE10AD8BF4A}" type="presOf" srcId="{73FA6E6F-841A-4078-A7BF-DD9E3D6BA3A7}" destId="{1412D25F-ADFA-4D5B-94E6-FFC00D26F2F5}" srcOrd="1" destOrd="0" presId="urn:microsoft.com/office/officeart/2005/8/layout/list1"/>
    <dgm:cxn modelId="{8CBF8418-CE6C-4739-BA42-F0993579A998}" srcId="{9856DAA1-8D10-4A8D-815E-925A133271CD}" destId="{70030085-D992-4FA8-95EF-8C772A5D9D82}" srcOrd="4" destOrd="0" parTransId="{001DE0E3-727A-4BC7-81C5-36571A3FDDCD}" sibTransId="{AE4A8ECE-B67C-4A93-9F6F-B2348E29CA0D}"/>
    <dgm:cxn modelId="{584BE11C-E3E9-4478-89EA-C44D196E15F8}" type="presOf" srcId="{61D529BC-D612-41F1-A3FB-4DC157236191}" destId="{3C8BC924-FD0D-4AF6-92A1-9DA4C0DFC47B}" srcOrd="0" destOrd="1" presId="urn:microsoft.com/office/officeart/2005/8/layout/list1"/>
    <dgm:cxn modelId="{B3691F2C-B659-4939-A6E1-BF7630AF65A8}" srcId="{9856DAA1-8D10-4A8D-815E-925A133271CD}" destId="{5599A9D7-0427-4026-A902-5E2F4B04701B}" srcOrd="10" destOrd="0" parTransId="{0D32BC12-3B5B-40B9-ABC5-A2F48421C7E3}" sibTransId="{51C6C884-85B8-4136-B0BE-990DF587FE1C}"/>
    <dgm:cxn modelId="{FCB2D930-2F42-4AFF-80CC-C1120D204B9D}" srcId="{443D52E3-B5BE-45FB-AE6D-25956309852C}" destId="{61D529BC-D612-41F1-A3FB-4DC157236191}" srcOrd="1" destOrd="0" parTransId="{7F11F4C2-B2AD-44BB-9D9D-A0AF26D091E2}" sibTransId="{25501218-6FE1-4A73-B73B-B50020348319}"/>
    <dgm:cxn modelId="{8AF62C34-61B1-4D28-9F97-2AC06C3BD329}" srcId="{9856DAA1-8D10-4A8D-815E-925A133271CD}" destId="{28636057-A47C-4575-977D-40059808D45A}" srcOrd="0" destOrd="0" parTransId="{0A487AC0-77C8-4F30-9ACA-4858CE5215B5}" sibTransId="{EF7AB9AB-2F31-4294-ADB3-B779D0E278E9}"/>
    <dgm:cxn modelId="{688F3334-A0C5-434F-B165-98B263239B77}" srcId="{9467446A-C291-41FE-AB2B-2374AED7154D}" destId="{443D52E3-B5BE-45FB-AE6D-25956309852C}" srcOrd="2" destOrd="0" parTransId="{289448AF-99B0-479F-829F-EED98A606F83}" sibTransId="{FE3FDF7D-8969-4EE7-B83C-54467F8DF08F}"/>
    <dgm:cxn modelId="{24555F35-D653-4DE8-A4B8-743EDEC38DD3}" type="presOf" srcId="{34C014B1-F2E8-42BF-B4CA-2A488F87FC7B}" destId="{7E42B01A-E232-4E8A-9A65-A79F3521CDFD}" srcOrd="0" destOrd="5" presId="urn:microsoft.com/office/officeart/2005/8/layout/list1"/>
    <dgm:cxn modelId="{9FAA6A38-97BE-4280-901C-E9171034975A}" type="presOf" srcId="{09619ADB-B490-491B-9405-D8C82016E08C}" destId="{3C8BC924-FD0D-4AF6-92A1-9DA4C0DFC47B}" srcOrd="0" destOrd="0" presId="urn:microsoft.com/office/officeart/2005/8/layout/list1"/>
    <dgm:cxn modelId="{AD5A7A5C-18EC-4953-9EAC-41F53EC6ECA7}" srcId="{443D52E3-B5BE-45FB-AE6D-25956309852C}" destId="{36CF938F-C806-44C4-B1F4-D00AAEE04E87}" srcOrd="3" destOrd="0" parTransId="{CFF8844A-3D8D-4F7A-945A-9FCDC075FAE6}" sibTransId="{1206455F-8A44-4A2E-AB8A-27961AEDF76F}"/>
    <dgm:cxn modelId="{89B3C75E-E08C-4483-9E3D-5B4E996D393C}" type="presOf" srcId="{EE7EFA80-F22A-4F20-B6B2-ECEAB764991B}" destId="{7E42B01A-E232-4E8A-9A65-A79F3521CDFD}" srcOrd="0" destOrd="7" presId="urn:microsoft.com/office/officeart/2005/8/layout/list1"/>
    <dgm:cxn modelId="{9F1E8641-D159-4B96-99B4-240C11818262}" type="presOf" srcId="{28636057-A47C-4575-977D-40059808D45A}" destId="{7E42B01A-E232-4E8A-9A65-A79F3521CDFD}" srcOrd="0" destOrd="0" presId="urn:microsoft.com/office/officeart/2005/8/layout/list1"/>
    <dgm:cxn modelId="{45CA7A47-AD37-406D-A683-CFB008433FCE}" type="presOf" srcId="{443D52E3-B5BE-45FB-AE6D-25956309852C}" destId="{0FA1EA4F-F749-457A-A97F-CD39FA927BA6}" srcOrd="0" destOrd="0" presId="urn:microsoft.com/office/officeart/2005/8/layout/list1"/>
    <dgm:cxn modelId="{30C5F967-AC3F-43BA-8D77-F3066F467612}" type="presOf" srcId="{B31B806C-DEAB-4DB9-8281-B0000F5ACD78}" destId="{7E42B01A-E232-4E8A-9A65-A79F3521CDFD}" srcOrd="0" destOrd="2" presId="urn:microsoft.com/office/officeart/2005/8/layout/list1"/>
    <dgm:cxn modelId="{08010D4E-E201-4E3A-A2AD-9A2C1E14ABE9}" srcId="{9856DAA1-8D10-4A8D-815E-925A133271CD}" destId="{34C014B1-F2E8-42BF-B4CA-2A488F87FC7B}" srcOrd="5" destOrd="0" parTransId="{B8CC377B-053E-4157-A365-94BA421C5F57}" sibTransId="{29279A8A-7287-4F97-8BD0-F2EAF5560BFF}"/>
    <dgm:cxn modelId="{B1EEA37B-62CC-477F-87B6-718CFEE0E64D}" type="presOf" srcId="{36CF938F-C806-44C4-B1F4-D00AAEE04E87}" destId="{3C8BC924-FD0D-4AF6-92A1-9DA4C0DFC47B}" srcOrd="0" destOrd="3" presId="urn:microsoft.com/office/officeart/2005/8/layout/list1"/>
    <dgm:cxn modelId="{AA884982-F5B2-4D94-BD79-8C89E390560A}" type="presOf" srcId="{9467446A-C291-41FE-AB2B-2374AED7154D}" destId="{C4E6E6E5-96EC-4AF8-B01F-B43B43C02C7B}" srcOrd="0" destOrd="0" presId="urn:microsoft.com/office/officeart/2005/8/layout/list1"/>
    <dgm:cxn modelId="{D83A3D88-11DC-4D3A-9CDC-669B0D7D5E36}" type="presOf" srcId="{C957B5C9-5749-46CF-AEF9-3734E2AD73A2}" destId="{7E42B01A-E232-4E8A-9A65-A79F3521CDFD}" srcOrd="0" destOrd="6" presId="urn:microsoft.com/office/officeart/2005/8/layout/list1"/>
    <dgm:cxn modelId="{18A8FC8F-2B66-47E0-A3C8-FF6A79A80CF8}" type="presOf" srcId="{8F52482C-441A-407E-86B9-E1E1987EC6C1}" destId="{7E42B01A-E232-4E8A-9A65-A79F3521CDFD}" srcOrd="0" destOrd="9" presId="urn:microsoft.com/office/officeart/2005/8/layout/list1"/>
    <dgm:cxn modelId="{21197393-225C-426D-B3FF-2ED416DFF5B6}" type="presOf" srcId="{DFD5EF0A-DF44-4EFB-9D0C-90B5B32C2137}" destId="{7E42B01A-E232-4E8A-9A65-A79F3521CDFD}" srcOrd="0" destOrd="1" presId="urn:microsoft.com/office/officeart/2005/8/layout/list1"/>
    <dgm:cxn modelId="{22C05397-41C5-49CF-9BB6-A812B042B124}" type="presOf" srcId="{C9A13413-B08A-4458-B485-EE4861DE22BF}" destId="{3C8BC924-FD0D-4AF6-92A1-9DA4C0DFC47B}" srcOrd="0" destOrd="2" presId="urn:microsoft.com/office/officeart/2005/8/layout/list1"/>
    <dgm:cxn modelId="{E52433A0-8DF0-400F-AFDB-E272B354DBA5}" type="presOf" srcId="{D6659420-396E-4CF3-8528-7A35D46D4BC2}" destId="{7E42B01A-E232-4E8A-9A65-A79F3521CDFD}" srcOrd="0" destOrd="3" presId="urn:microsoft.com/office/officeart/2005/8/layout/list1"/>
    <dgm:cxn modelId="{8B23ECA0-D927-4632-9B86-487B8596DEAF}" srcId="{9856DAA1-8D10-4A8D-815E-925A133271CD}" destId="{8F52482C-441A-407E-86B9-E1E1987EC6C1}" srcOrd="9" destOrd="0" parTransId="{A2B78236-F910-46E6-8194-36C87240C1D2}" sibTransId="{2C790C07-DA4C-4C54-90D3-A6A1991B472D}"/>
    <dgm:cxn modelId="{F9370AA2-806C-4EEF-AB5D-E2D5723C069A}" srcId="{9856DAA1-8D10-4A8D-815E-925A133271CD}" destId="{DB87C005-3812-4700-9649-7732433EECE6}" srcOrd="8" destOrd="0" parTransId="{5F6F6275-2162-4661-8380-F3CA2737BFBF}" sibTransId="{490AE67E-64F9-4DCB-A4C6-6606E150523D}"/>
    <dgm:cxn modelId="{A1A313A5-D144-48B3-B57D-7587D3F52AF9}" type="presOf" srcId="{443D52E3-B5BE-45FB-AE6D-25956309852C}" destId="{8762E7C9-DED0-417E-BFBF-E90C60A3A235}" srcOrd="1" destOrd="0" presId="urn:microsoft.com/office/officeart/2005/8/layout/list1"/>
    <dgm:cxn modelId="{4C8115A7-C571-4B43-AEE0-A2517EC0072F}" srcId="{443D52E3-B5BE-45FB-AE6D-25956309852C}" destId="{C9A13413-B08A-4458-B485-EE4861DE22BF}" srcOrd="2" destOrd="0" parTransId="{E7E14B5B-393C-4234-AA30-9BDC617C1D06}" sibTransId="{A8421DDA-32AF-4310-97F7-6EA56F7FF249}"/>
    <dgm:cxn modelId="{2776EFAC-651D-4608-BA32-3EB7C1E6182B}" srcId="{9856DAA1-8D10-4A8D-815E-925A133271CD}" destId="{D6659420-396E-4CF3-8528-7A35D46D4BC2}" srcOrd="3" destOrd="0" parTransId="{15F1EE97-E4BA-44EF-ABD6-61DC8018F280}" sibTransId="{AE8BAE90-EEBD-41AE-BC9F-6E00045B9630}"/>
    <dgm:cxn modelId="{EE8691B2-D596-41B3-BD98-79196E1D2895}" srcId="{9856DAA1-8D10-4A8D-815E-925A133271CD}" destId="{B31B806C-DEAB-4DB9-8281-B0000F5ACD78}" srcOrd="2" destOrd="0" parTransId="{C08672F0-CA6E-4E66-88F9-015BA0394364}" sibTransId="{23F21DFC-D909-4DCF-B521-BB5053637CE1}"/>
    <dgm:cxn modelId="{A3CA9DB7-F2DB-4B27-9368-DF3F0FB3B653}" srcId="{9856DAA1-8D10-4A8D-815E-925A133271CD}" destId="{EE7EFA80-F22A-4F20-B6B2-ECEAB764991B}" srcOrd="7" destOrd="0" parTransId="{EBE7A565-85AB-44DC-B1DF-38B92C5D7B12}" sibTransId="{FABCEBED-EC3F-4E01-8332-0ADA627D5192}"/>
    <dgm:cxn modelId="{9F1B89BE-BF63-4786-8777-F86BFEF9D86C}" type="presOf" srcId="{5599A9D7-0427-4026-A902-5E2F4B04701B}" destId="{7E42B01A-E232-4E8A-9A65-A79F3521CDFD}" srcOrd="0" destOrd="10" presId="urn:microsoft.com/office/officeart/2005/8/layout/list1"/>
    <dgm:cxn modelId="{9A8E89BE-95BC-485E-A388-4C95436AA594}" srcId="{9856DAA1-8D10-4A8D-815E-925A133271CD}" destId="{C957B5C9-5749-46CF-AEF9-3734E2AD73A2}" srcOrd="6" destOrd="0" parTransId="{EFAF9EFE-B2A6-434C-A30A-0D8A6D30B6FC}" sibTransId="{4E02526C-E0EB-49A3-A514-627980FF3C5E}"/>
    <dgm:cxn modelId="{4983DEC8-AFC3-44CA-8CFD-292F48E5AD0E}" type="presOf" srcId="{9856DAA1-8D10-4A8D-815E-925A133271CD}" destId="{5191E9A2-37B6-4323-AE96-B18DE6A33E74}" srcOrd="1" destOrd="0" presId="urn:microsoft.com/office/officeart/2005/8/layout/list1"/>
    <dgm:cxn modelId="{7D4EB2CE-70DF-4F33-A8C5-94B9F7040F95}" srcId="{9467446A-C291-41FE-AB2B-2374AED7154D}" destId="{73FA6E6F-841A-4078-A7BF-DD9E3D6BA3A7}" srcOrd="1" destOrd="0" parTransId="{E8BCBCE5-0B3A-4F6C-9136-9C2279400A74}" sibTransId="{E2EE5DC9-CBF1-4A03-9446-65E18679A1FC}"/>
    <dgm:cxn modelId="{95128ED7-5CB6-475F-895C-22A071AF4951}" srcId="{9856DAA1-8D10-4A8D-815E-925A133271CD}" destId="{DFD5EF0A-DF44-4EFB-9D0C-90B5B32C2137}" srcOrd="1" destOrd="0" parTransId="{3098F623-38CC-452B-98FE-7AE6C29DD520}" sibTransId="{666CAC5A-AB83-4C77-90CD-DC8C7C9C37EA}"/>
    <dgm:cxn modelId="{C6ADEFDD-81C8-4594-8219-DE493365E7F5}" srcId="{443D52E3-B5BE-45FB-AE6D-25956309852C}" destId="{09619ADB-B490-491B-9405-D8C82016E08C}" srcOrd="0" destOrd="0" parTransId="{B695E9AF-5A4A-424F-982D-45AC063CFC21}" sibTransId="{A6360FEE-2631-4EDC-AB1A-9F7274CAFD01}"/>
    <dgm:cxn modelId="{8B9455E0-3F45-4481-BB23-0D048A9AF6F1}" type="presOf" srcId="{70030085-D992-4FA8-95EF-8C772A5D9D82}" destId="{7E42B01A-E232-4E8A-9A65-A79F3521CDFD}" srcOrd="0" destOrd="4" presId="urn:microsoft.com/office/officeart/2005/8/layout/list1"/>
    <dgm:cxn modelId="{CA69A6E3-B672-4592-8982-0900B4A04C43}" type="presOf" srcId="{9856DAA1-8D10-4A8D-815E-925A133271CD}" destId="{7090E27F-82B3-485B-9D1C-205ACDCDCD05}" srcOrd="0" destOrd="0" presId="urn:microsoft.com/office/officeart/2005/8/layout/list1"/>
    <dgm:cxn modelId="{16B374EA-52BF-40BE-95DD-7688F916901B}" type="presOf" srcId="{73FA6E6F-841A-4078-A7BF-DD9E3D6BA3A7}" destId="{D886BBAB-D38F-494B-964B-DD4BCF3FA932}" srcOrd="0" destOrd="0" presId="urn:microsoft.com/office/officeart/2005/8/layout/list1"/>
    <dgm:cxn modelId="{C32B2DFB-18FF-495B-B628-F20F1B532E00}" srcId="{9467446A-C291-41FE-AB2B-2374AED7154D}" destId="{9856DAA1-8D10-4A8D-815E-925A133271CD}" srcOrd="0" destOrd="0" parTransId="{C9675D28-5C43-4745-99C9-81DA18D41639}" sibTransId="{D171997A-1DDE-4EBD-89CD-3E6DB0B0F138}"/>
    <dgm:cxn modelId="{699C3AE0-34CE-4326-A2CB-2E234A84FDD0}" type="presParOf" srcId="{C4E6E6E5-96EC-4AF8-B01F-B43B43C02C7B}" destId="{9C62D8CE-4DA0-45F6-AB93-59DA341ED950}" srcOrd="0" destOrd="0" presId="urn:microsoft.com/office/officeart/2005/8/layout/list1"/>
    <dgm:cxn modelId="{8AF27DA2-E867-46D4-AFD8-132DEF5F0159}" type="presParOf" srcId="{9C62D8CE-4DA0-45F6-AB93-59DA341ED950}" destId="{7090E27F-82B3-485B-9D1C-205ACDCDCD05}" srcOrd="0" destOrd="0" presId="urn:microsoft.com/office/officeart/2005/8/layout/list1"/>
    <dgm:cxn modelId="{442BA60F-FE87-41CE-BD8C-5E8D8696BF36}" type="presParOf" srcId="{9C62D8CE-4DA0-45F6-AB93-59DA341ED950}" destId="{5191E9A2-37B6-4323-AE96-B18DE6A33E74}" srcOrd="1" destOrd="0" presId="urn:microsoft.com/office/officeart/2005/8/layout/list1"/>
    <dgm:cxn modelId="{D6BC3DC6-562A-45CE-AED6-8D3CAD37617E}" type="presParOf" srcId="{C4E6E6E5-96EC-4AF8-B01F-B43B43C02C7B}" destId="{B937DC22-FA3F-4936-A9C3-9C41AE90D239}" srcOrd="1" destOrd="0" presId="urn:microsoft.com/office/officeart/2005/8/layout/list1"/>
    <dgm:cxn modelId="{4FCD864C-90C0-4CD1-AEC3-7D651AEB6E85}" type="presParOf" srcId="{C4E6E6E5-96EC-4AF8-B01F-B43B43C02C7B}" destId="{7E42B01A-E232-4E8A-9A65-A79F3521CDFD}" srcOrd="2" destOrd="0" presId="urn:microsoft.com/office/officeart/2005/8/layout/list1"/>
    <dgm:cxn modelId="{5E06C1CE-A186-4FB1-951F-82BFFC7D42EB}" type="presParOf" srcId="{C4E6E6E5-96EC-4AF8-B01F-B43B43C02C7B}" destId="{32321ED4-0B2C-4BF5-8166-BADEEE2DC17C}" srcOrd="3" destOrd="0" presId="urn:microsoft.com/office/officeart/2005/8/layout/list1"/>
    <dgm:cxn modelId="{D997B73E-783B-4702-84CB-D5B8BCBF0099}" type="presParOf" srcId="{C4E6E6E5-96EC-4AF8-B01F-B43B43C02C7B}" destId="{77EA7FD6-50F7-46F5-A7C8-88930AE622D9}" srcOrd="4" destOrd="0" presId="urn:microsoft.com/office/officeart/2005/8/layout/list1"/>
    <dgm:cxn modelId="{F0FC03F8-F2C3-4A99-8341-C656425370ED}" type="presParOf" srcId="{77EA7FD6-50F7-46F5-A7C8-88930AE622D9}" destId="{D886BBAB-D38F-494B-964B-DD4BCF3FA932}" srcOrd="0" destOrd="0" presId="urn:microsoft.com/office/officeart/2005/8/layout/list1"/>
    <dgm:cxn modelId="{DDA0F1AD-A92A-407C-8A26-29DD011A557A}" type="presParOf" srcId="{77EA7FD6-50F7-46F5-A7C8-88930AE622D9}" destId="{1412D25F-ADFA-4D5B-94E6-FFC00D26F2F5}" srcOrd="1" destOrd="0" presId="urn:microsoft.com/office/officeart/2005/8/layout/list1"/>
    <dgm:cxn modelId="{6E6BFF24-F494-466B-8C51-6008B4107E79}" type="presParOf" srcId="{C4E6E6E5-96EC-4AF8-B01F-B43B43C02C7B}" destId="{5AC86832-427A-4005-9E77-2B16CCF400CF}" srcOrd="5" destOrd="0" presId="urn:microsoft.com/office/officeart/2005/8/layout/list1"/>
    <dgm:cxn modelId="{CAC41D36-9B23-493D-9B24-45C79F98C88B}" type="presParOf" srcId="{C4E6E6E5-96EC-4AF8-B01F-B43B43C02C7B}" destId="{5A6D078E-E9BB-4E17-ADF6-B2A7055D7641}" srcOrd="6" destOrd="0" presId="urn:microsoft.com/office/officeart/2005/8/layout/list1"/>
    <dgm:cxn modelId="{D4D64743-E173-4670-91D5-F34A8D361CAE}" type="presParOf" srcId="{C4E6E6E5-96EC-4AF8-B01F-B43B43C02C7B}" destId="{BC55687B-F591-44B3-9F7F-F76C03EDD018}" srcOrd="7" destOrd="0" presId="urn:microsoft.com/office/officeart/2005/8/layout/list1"/>
    <dgm:cxn modelId="{99BF190F-3CB4-4502-BAE5-812670CD75D2}" type="presParOf" srcId="{C4E6E6E5-96EC-4AF8-B01F-B43B43C02C7B}" destId="{2F9E4B81-F586-4FC3-8E25-A891B8437027}" srcOrd="8" destOrd="0" presId="urn:microsoft.com/office/officeart/2005/8/layout/list1"/>
    <dgm:cxn modelId="{4D8E3671-9963-413B-87D6-965B56660283}" type="presParOf" srcId="{2F9E4B81-F586-4FC3-8E25-A891B8437027}" destId="{0FA1EA4F-F749-457A-A97F-CD39FA927BA6}" srcOrd="0" destOrd="0" presId="urn:microsoft.com/office/officeart/2005/8/layout/list1"/>
    <dgm:cxn modelId="{09B7DE5A-2364-4EFE-B682-1F01F4B13260}" type="presParOf" srcId="{2F9E4B81-F586-4FC3-8E25-A891B8437027}" destId="{8762E7C9-DED0-417E-BFBF-E90C60A3A235}" srcOrd="1" destOrd="0" presId="urn:microsoft.com/office/officeart/2005/8/layout/list1"/>
    <dgm:cxn modelId="{B31463B2-8C5F-45D9-A905-96DFCF29A2A4}" type="presParOf" srcId="{C4E6E6E5-96EC-4AF8-B01F-B43B43C02C7B}" destId="{6D26D21F-FE2A-4129-B4E6-6116B1B02972}" srcOrd="9" destOrd="0" presId="urn:microsoft.com/office/officeart/2005/8/layout/list1"/>
    <dgm:cxn modelId="{DA2EFA00-2DB0-47E2-98F4-31A07F430B2B}" type="presParOf" srcId="{C4E6E6E5-96EC-4AF8-B01F-B43B43C02C7B}" destId="{3C8BC924-FD0D-4AF6-92A1-9DA4C0DFC47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B569BD-1CAE-4B39-AAA7-644F4FBD3EDC}" type="doc">
      <dgm:prSet loTypeId="urn:microsoft.com/office/officeart/2005/8/layout/list1" loCatId="list" qsTypeId="urn:microsoft.com/office/officeart/2005/8/quickstyle/simple1" qsCatId="simple" csTypeId="urn:microsoft.com/office/officeart/2005/8/colors/accent5_2" csCatId="accent5"/>
      <dgm:spPr/>
      <dgm:t>
        <a:bodyPr/>
        <a:lstStyle/>
        <a:p>
          <a:endParaRPr lang="en-US"/>
        </a:p>
      </dgm:t>
    </dgm:pt>
    <dgm:pt modelId="{F43100E9-8C5A-4905-B0A0-8969073A08E8}">
      <dgm:prSet/>
      <dgm:spPr/>
      <dgm:t>
        <a:bodyPr/>
        <a:lstStyle/>
        <a:p>
          <a:r>
            <a:rPr lang="en-US" dirty="0"/>
            <a:t>I only have 1 student loan total they are as followed</a:t>
          </a:r>
        </a:p>
      </dgm:t>
    </dgm:pt>
    <dgm:pt modelId="{179082B8-B33E-4A49-B34E-C4777F63A29D}" type="parTrans" cxnId="{45092ACE-E47B-4624-9C0B-4719C96C0B47}">
      <dgm:prSet/>
      <dgm:spPr/>
      <dgm:t>
        <a:bodyPr/>
        <a:lstStyle/>
        <a:p>
          <a:endParaRPr lang="en-US"/>
        </a:p>
      </dgm:t>
    </dgm:pt>
    <dgm:pt modelId="{876C8BA6-C769-408C-AB45-C369F1E1C9DC}" type="sibTrans" cxnId="{45092ACE-E47B-4624-9C0B-4719C96C0B47}">
      <dgm:prSet/>
      <dgm:spPr/>
      <dgm:t>
        <a:bodyPr/>
        <a:lstStyle/>
        <a:p>
          <a:endParaRPr lang="en-US"/>
        </a:p>
      </dgm:t>
    </dgm:pt>
    <dgm:pt modelId="{2483644C-2D5A-4CA6-9F3D-7365AD3F27CA}">
      <dgm:prSet/>
      <dgm:spPr/>
      <dgm:t>
        <a:bodyPr/>
        <a:lstStyle/>
        <a:p>
          <a:r>
            <a:rPr lang="en-US" dirty="0"/>
            <a:t>1,816.01 – 0% interest</a:t>
          </a:r>
        </a:p>
      </dgm:t>
    </dgm:pt>
    <dgm:pt modelId="{856C2081-4A0B-42AE-9F71-0D55E32925CB}" type="parTrans" cxnId="{3DEC218A-B60B-4630-81F0-67DCD2380642}">
      <dgm:prSet/>
      <dgm:spPr/>
      <dgm:t>
        <a:bodyPr/>
        <a:lstStyle/>
        <a:p>
          <a:endParaRPr lang="en-US"/>
        </a:p>
      </dgm:t>
    </dgm:pt>
    <dgm:pt modelId="{1DA3C7EF-8DD1-4B0E-AEF5-1BA886D6B1B9}" type="sibTrans" cxnId="{3DEC218A-B60B-4630-81F0-67DCD2380642}">
      <dgm:prSet/>
      <dgm:spPr/>
      <dgm:t>
        <a:bodyPr/>
        <a:lstStyle/>
        <a:p>
          <a:endParaRPr lang="en-US"/>
        </a:p>
      </dgm:t>
    </dgm:pt>
    <dgm:pt modelId="{20D8AEAC-55D5-4FAD-BE55-7ED0F56E99CC}">
      <dgm:prSet/>
      <dgm:spPr/>
      <dgm:t>
        <a:bodyPr/>
        <a:lstStyle/>
        <a:p>
          <a:r>
            <a:rPr lang="en-US" dirty="0"/>
            <a:t>2,304.24 – 0% Interest</a:t>
          </a:r>
        </a:p>
      </dgm:t>
    </dgm:pt>
    <dgm:pt modelId="{70F09E7A-A8FC-4A54-AF99-4FE1CB8DAD5B}" type="parTrans" cxnId="{FEAB6927-0F19-45BF-B25F-07475C99AD0E}">
      <dgm:prSet/>
      <dgm:spPr/>
      <dgm:t>
        <a:bodyPr/>
        <a:lstStyle/>
        <a:p>
          <a:endParaRPr lang="en-US"/>
        </a:p>
      </dgm:t>
    </dgm:pt>
    <dgm:pt modelId="{96F7827C-6F4C-4CA7-B1B9-062C454BF3E9}" type="sibTrans" cxnId="{FEAB6927-0F19-45BF-B25F-07475C99AD0E}">
      <dgm:prSet/>
      <dgm:spPr/>
      <dgm:t>
        <a:bodyPr/>
        <a:lstStyle/>
        <a:p>
          <a:endParaRPr lang="en-US"/>
        </a:p>
      </dgm:t>
    </dgm:pt>
    <dgm:pt modelId="{E4BB70B5-E18D-4D05-BC84-458C3E52594F}">
      <dgm:prSet/>
      <dgm:spPr/>
      <dgm:t>
        <a:bodyPr/>
        <a:lstStyle/>
        <a:p>
          <a:r>
            <a:rPr lang="en-US" dirty="0"/>
            <a:t>$2791.78 – 0% Interest</a:t>
          </a:r>
        </a:p>
      </dgm:t>
    </dgm:pt>
    <dgm:pt modelId="{0DF1741B-333B-45CE-9095-A6C7FC0EEBD6}" type="parTrans" cxnId="{EA4C1969-1578-426C-9344-EE5FB37D1EE2}">
      <dgm:prSet/>
      <dgm:spPr/>
      <dgm:t>
        <a:bodyPr/>
        <a:lstStyle/>
        <a:p>
          <a:endParaRPr lang="en-US"/>
        </a:p>
      </dgm:t>
    </dgm:pt>
    <dgm:pt modelId="{D541AD49-9624-445C-997B-EDA5D89E059D}" type="sibTrans" cxnId="{EA4C1969-1578-426C-9344-EE5FB37D1EE2}">
      <dgm:prSet/>
      <dgm:spPr/>
      <dgm:t>
        <a:bodyPr/>
        <a:lstStyle/>
        <a:p>
          <a:endParaRPr lang="en-US"/>
        </a:p>
      </dgm:t>
    </dgm:pt>
    <dgm:pt modelId="{ED47947A-D6A8-4C4A-8413-59BA7CED6B43}">
      <dgm:prSet/>
      <dgm:spPr/>
      <dgm:t>
        <a:bodyPr/>
        <a:lstStyle/>
        <a:p>
          <a:r>
            <a:rPr lang="en-US" dirty="0"/>
            <a:t>$1981.96 – 0% Interest</a:t>
          </a:r>
        </a:p>
      </dgm:t>
    </dgm:pt>
    <dgm:pt modelId="{5BD75D93-8000-4BD0-8FAB-70DF53337094}" type="parTrans" cxnId="{C10CDC9E-90EC-46E5-B6D7-A8D4C1AD274A}">
      <dgm:prSet/>
      <dgm:spPr/>
      <dgm:t>
        <a:bodyPr/>
        <a:lstStyle/>
        <a:p>
          <a:endParaRPr lang="en-US"/>
        </a:p>
      </dgm:t>
    </dgm:pt>
    <dgm:pt modelId="{A98D53CB-5473-4D24-B0CC-D28A9A97E2D9}" type="sibTrans" cxnId="{C10CDC9E-90EC-46E5-B6D7-A8D4C1AD274A}">
      <dgm:prSet/>
      <dgm:spPr/>
      <dgm:t>
        <a:bodyPr/>
        <a:lstStyle/>
        <a:p>
          <a:endParaRPr lang="en-US"/>
        </a:p>
      </dgm:t>
    </dgm:pt>
    <dgm:pt modelId="{2E3E6DD5-1851-48DD-B970-2FD27ACA479B}">
      <dgm:prSet/>
      <dgm:spPr/>
      <dgm:t>
        <a:bodyPr/>
        <a:lstStyle/>
        <a:p>
          <a:r>
            <a:rPr lang="en-US" dirty="0"/>
            <a:t>$3,500 – 0% Interest</a:t>
          </a:r>
        </a:p>
      </dgm:t>
    </dgm:pt>
    <dgm:pt modelId="{7D3600F2-F910-4913-97B1-87ED3F1F2C81}" type="parTrans" cxnId="{FF826D29-9548-4287-AE7D-8068C903984D}">
      <dgm:prSet/>
      <dgm:spPr/>
      <dgm:t>
        <a:bodyPr/>
        <a:lstStyle/>
        <a:p>
          <a:endParaRPr lang="en-US"/>
        </a:p>
      </dgm:t>
    </dgm:pt>
    <dgm:pt modelId="{24F7C01C-3350-42B5-B206-7164FE220472}" type="sibTrans" cxnId="{FF826D29-9548-4287-AE7D-8068C903984D}">
      <dgm:prSet/>
      <dgm:spPr/>
      <dgm:t>
        <a:bodyPr/>
        <a:lstStyle/>
        <a:p>
          <a:endParaRPr lang="en-US"/>
        </a:p>
      </dgm:t>
    </dgm:pt>
    <dgm:pt modelId="{5F1A3996-5FC9-4F15-869E-AB8D96C1B0A1}">
      <dgm:prSet/>
      <dgm:spPr/>
      <dgm:t>
        <a:bodyPr/>
        <a:lstStyle/>
        <a:p>
          <a:r>
            <a:rPr lang="en-US" dirty="0"/>
            <a:t>$3,500 – 0% Interest</a:t>
          </a:r>
        </a:p>
      </dgm:t>
    </dgm:pt>
    <dgm:pt modelId="{FD56F222-88EF-42DE-89EA-61E89587356D}" type="parTrans" cxnId="{D34A4884-C267-428D-81DE-C3BA029DB6F1}">
      <dgm:prSet/>
      <dgm:spPr/>
      <dgm:t>
        <a:bodyPr/>
        <a:lstStyle/>
        <a:p>
          <a:endParaRPr lang="en-US"/>
        </a:p>
      </dgm:t>
    </dgm:pt>
    <dgm:pt modelId="{810C0A5F-EFEC-4DC1-A66B-DD5F668BC020}" type="sibTrans" cxnId="{D34A4884-C267-428D-81DE-C3BA029DB6F1}">
      <dgm:prSet/>
      <dgm:spPr/>
      <dgm:t>
        <a:bodyPr/>
        <a:lstStyle/>
        <a:p>
          <a:endParaRPr lang="en-US"/>
        </a:p>
      </dgm:t>
    </dgm:pt>
    <dgm:pt modelId="{D6F77AB7-E8A6-4BFC-B8E6-F7305CEED0A4}">
      <dgm:prSet/>
      <dgm:spPr/>
      <dgm:t>
        <a:bodyPr/>
        <a:lstStyle/>
        <a:p>
          <a:r>
            <a:rPr lang="en-US" dirty="0"/>
            <a:t>$2,123.21 – 0% Interest</a:t>
          </a:r>
        </a:p>
      </dgm:t>
    </dgm:pt>
    <dgm:pt modelId="{2F4A07C9-1CB7-4CEC-9CB5-28FD3EBE61E1}" type="parTrans" cxnId="{8B2CD8DC-D75A-4CFB-9B38-FD89BC00C624}">
      <dgm:prSet/>
      <dgm:spPr/>
      <dgm:t>
        <a:bodyPr/>
        <a:lstStyle/>
        <a:p>
          <a:endParaRPr lang="en-US"/>
        </a:p>
      </dgm:t>
    </dgm:pt>
    <dgm:pt modelId="{7525F334-75D9-4364-A7C6-1CBCE7FEE1F2}" type="sibTrans" cxnId="{8B2CD8DC-D75A-4CFB-9B38-FD89BC00C624}">
      <dgm:prSet/>
      <dgm:spPr/>
      <dgm:t>
        <a:bodyPr/>
        <a:lstStyle/>
        <a:p>
          <a:endParaRPr lang="en-US"/>
        </a:p>
      </dgm:t>
    </dgm:pt>
    <dgm:pt modelId="{0BE624A5-9297-4010-A07F-3BCA7B651C57}">
      <dgm:prSet/>
      <dgm:spPr/>
      <dgm:t>
        <a:bodyPr/>
        <a:lstStyle/>
        <a:p>
          <a:r>
            <a:rPr lang="en-US" dirty="0"/>
            <a:t>$4,452.00 – 0% Interest</a:t>
          </a:r>
        </a:p>
      </dgm:t>
    </dgm:pt>
    <dgm:pt modelId="{46039D38-A783-4181-AF23-BE3DAF5C4D62}" type="parTrans" cxnId="{F730F58C-9AC5-4363-BEF4-FA2EE725AC23}">
      <dgm:prSet/>
      <dgm:spPr/>
      <dgm:t>
        <a:bodyPr/>
        <a:lstStyle/>
        <a:p>
          <a:endParaRPr lang="en-US"/>
        </a:p>
      </dgm:t>
    </dgm:pt>
    <dgm:pt modelId="{D3BBEE20-AD0A-47BC-B249-35F3E1982984}" type="sibTrans" cxnId="{F730F58C-9AC5-4363-BEF4-FA2EE725AC23}">
      <dgm:prSet/>
      <dgm:spPr/>
      <dgm:t>
        <a:bodyPr/>
        <a:lstStyle/>
        <a:p>
          <a:endParaRPr lang="en-US"/>
        </a:p>
      </dgm:t>
    </dgm:pt>
    <dgm:pt modelId="{16ADE070-C17F-430C-B2ED-37A06A66F328}">
      <dgm:prSet/>
      <dgm:spPr/>
      <dgm:t>
        <a:bodyPr/>
        <a:lstStyle/>
        <a:p>
          <a:r>
            <a:rPr lang="en-US" dirty="0"/>
            <a:t>$2,068.66 – 0% Interest</a:t>
          </a:r>
        </a:p>
      </dgm:t>
    </dgm:pt>
    <dgm:pt modelId="{03DC645F-2950-4B53-9674-E04A3180C67A}" type="parTrans" cxnId="{9922B4D2-DEA7-4B92-801D-C1A62485FBBA}">
      <dgm:prSet/>
      <dgm:spPr/>
      <dgm:t>
        <a:bodyPr/>
        <a:lstStyle/>
        <a:p>
          <a:endParaRPr lang="en-US"/>
        </a:p>
      </dgm:t>
    </dgm:pt>
    <dgm:pt modelId="{A54AB4F8-56B1-40F9-81C2-A963098CD1D1}" type="sibTrans" cxnId="{9922B4D2-DEA7-4B92-801D-C1A62485FBBA}">
      <dgm:prSet/>
      <dgm:spPr/>
      <dgm:t>
        <a:bodyPr/>
        <a:lstStyle/>
        <a:p>
          <a:endParaRPr lang="en-US"/>
        </a:p>
      </dgm:t>
    </dgm:pt>
    <dgm:pt modelId="{4C8F56D2-A666-4AA3-AD2F-418F39811970}">
      <dgm:prSet/>
      <dgm:spPr/>
      <dgm:t>
        <a:bodyPr/>
        <a:lstStyle/>
        <a:p>
          <a:r>
            <a:rPr lang="en-US" dirty="0"/>
            <a:t>$7,700 – 0% Interest</a:t>
          </a:r>
        </a:p>
      </dgm:t>
    </dgm:pt>
    <dgm:pt modelId="{5F01237E-50A7-41C1-A6DA-B5EAD6195BFE}" type="parTrans" cxnId="{E555FC28-CD67-4982-A86B-CF40FD4229C5}">
      <dgm:prSet/>
      <dgm:spPr/>
      <dgm:t>
        <a:bodyPr/>
        <a:lstStyle/>
        <a:p>
          <a:endParaRPr lang="en-US"/>
        </a:p>
      </dgm:t>
    </dgm:pt>
    <dgm:pt modelId="{A3F6DE77-7F8F-4E38-9F24-B84DA40542C1}" type="sibTrans" cxnId="{E555FC28-CD67-4982-A86B-CF40FD4229C5}">
      <dgm:prSet/>
      <dgm:spPr/>
      <dgm:t>
        <a:bodyPr/>
        <a:lstStyle/>
        <a:p>
          <a:endParaRPr lang="en-US"/>
        </a:p>
      </dgm:t>
    </dgm:pt>
    <dgm:pt modelId="{30C7C926-707A-4716-A736-58D34696BC2D}">
      <dgm:prSet/>
      <dgm:spPr/>
      <dgm:t>
        <a:bodyPr/>
        <a:lstStyle/>
        <a:p>
          <a:r>
            <a:rPr lang="en-US" dirty="0"/>
            <a:t>Total Principal: $31,704.55 </a:t>
          </a:r>
        </a:p>
      </dgm:t>
    </dgm:pt>
    <dgm:pt modelId="{CE788B3F-40C4-4499-BBF0-925E96EF78CF}" type="parTrans" cxnId="{985D1C50-080E-4DC8-9449-8701F1CFC0B2}">
      <dgm:prSet/>
      <dgm:spPr/>
      <dgm:t>
        <a:bodyPr/>
        <a:lstStyle/>
        <a:p>
          <a:endParaRPr lang="en-US"/>
        </a:p>
      </dgm:t>
    </dgm:pt>
    <dgm:pt modelId="{CFA9C0B9-8779-4E87-B415-22012E104749}" type="sibTrans" cxnId="{985D1C50-080E-4DC8-9449-8701F1CFC0B2}">
      <dgm:prSet/>
      <dgm:spPr/>
      <dgm:t>
        <a:bodyPr/>
        <a:lstStyle/>
        <a:p>
          <a:endParaRPr lang="en-US"/>
        </a:p>
      </dgm:t>
    </dgm:pt>
    <dgm:pt modelId="{0CB66981-6AC3-4904-8C43-A1D78EF5D4C6}">
      <dgm:prSet/>
      <dgm:spPr/>
      <dgm:t>
        <a:bodyPr/>
        <a:lstStyle/>
        <a:p>
          <a:r>
            <a:rPr lang="en-US" dirty="0"/>
            <a:t>Accrued Interest: 1,033.31</a:t>
          </a:r>
        </a:p>
      </dgm:t>
    </dgm:pt>
    <dgm:pt modelId="{6CEAC63A-9C97-4B30-91BE-C5E3CA94C10E}" type="parTrans" cxnId="{DF93B175-80C7-4083-8EE1-322F7B3DCB6D}">
      <dgm:prSet/>
      <dgm:spPr/>
      <dgm:t>
        <a:bodyPr/>
        <a:lstStyle/>
        <a:p>
          <a:endParaRPr lang="en-US"/>
        </a:p>
      </dgm:t>
    </dgm:pt>
    <dgm:pt modelId="{C17F1BBE-77F1-4EFB-A632-DEFDE2837E4E}" type="sibTrans" cxnId="{DF93B175-80C7-4083-8EE1-322F7B3DCB6D}">
      <dgm:prSet/>
      <dgm:spPr/>
      <dgm:t>
        <a:bodyPr/>
        <a:lstStyle/>
        <a:p>
          <a:endParaRPr lang="en-US"/>
        </a:p>
      </dgm:t>
    </dgm:pt>
    <dgm:pt modelId="{748E404B-3CD8-46D1-BE25-DCCD90702B7B}">
      <dgm:prSet/>
      <dgm:spPr/>
      <dgm:t>
        <a:bodyPr/>
        <a:lstStyle/>
        <a:p>
          <a:r>
            <a:rPr lang="en-US" dirty="0"/>
            <a:t>Total Balance at the end of 2021: $32,737.86</a:t>
          </a:r>
        </a:p>
      </dgm:t>
    </dgm:pt>
    <dgm:pt modelId="{9ADF8B93-3188-4DCD-90AE-9199CF1C8EE7}" type="parTrans" cxnId="{CC5A85D5-86AF-4389-ACFA-DC66C46D5DDA}">
      <dgm:prSet/>
      <dgm:spPr/>
      <dgm:t>
        <a:bodyPr/>
        <a:lstStyle/>
        <a:p>
          <a:endParaRPr lang="en-US"/>
        </a:p>
      </dgm:t>
    </dgm:pt>
    <dgm:pt modelId="{0C12BA05-B2BE-42E0-9C35-B92A012CF803}" type="sibTrans" cxnId="{CC5A85D5-86AF-4389-ACFA-DC66C46D5DDA}">
      <dgm:prSet/>
      <dgm:spPr/>
      <dgm:t>
        <a:bodyPr/>
        <a:lstStyle/>
        <a:p>
          <a:endParaRPr lang="en-US"/>
        </a:p>
      </dgm:t>
    </dgm:pt>
    <dgm:pt modelId="{D595028F-B878-465D-B545-EE3247800B8D}" type="pres">
      <dgm:prSet presAssocID="{12B569BD-1CAE-4B39-AAA7-644F4FBD3EDC}" presName="linear" presStyleCnt="0">
        <dgm:presLayoutVars>
          <dgm:dir/>
          <dgm:animLvl val="lvl"/>
          <dgm:resizeHandles val="exact"/>
        </dgm:presLayoutVars>
      </dgm:prSet>
      <dgm:spPr/>
    </dgm:pt>
    <dgm:pt modelId="{3E91B3ED-E09E-4159-935F-725507B9BB9E}" type="pres">
      <dgm:prSet presAssocID="{F43100E9-8C5A-4905-B0A0-8969073A08E8}" presName="parentLin" presStyleCnt="0"/>
      <dgm:spPr/>
    </dgm:pt>
    <dgm:pt modelId="{3025F7BC-1257-4D7E-8EF0-1F16F8E8943B}" type="pres">
      <dgm:prSet presAssocID="{F43100E9-8C5A-4905-B0A0-8969073A08E8}" presName="parentLeftMargin" presStyleLbl="node1" presStyleIdx="0" presStyleCnt="4"/>
      <dgm:spPr/>
    </dgm:pt>
    <dgm:pt modelId="{4C8030AD-3A1F-4148-B426-7642C69A311F}" type="pres">
      <dgm:prSet presAssocID="{F43100E9-8C5A-4905-B0A0-8969073A08E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0CC1E98-1892-4A69-816C-5115F3E6AE80}" type="pres">
      <dgm:prSet presAssocID="{F43100E9-8C5A-4905-B0A0-8969073A08E8}" presName="negativeSpace" presStyleCnt="0"/>
      <dgm:spPr/>
    </dgm:pt>
    <dgm:pt modelId="{9327C44D-A001-49DE-9B34-09EC09927244}" type="pres">
      <dgm:prSet presAssocID="{F43100E9-8C5A-4905-B0A0-8969073A08E8}" presName="childText" presStyleLbl="conFgAcc1" presStyleIdx="0" presStyleCnt="4">
        <dgm:presLayoutVars>
          <dgm:bulletEnabled val="1"/>
        </dgm:presLayoutVars>
      </dgm:prSet>
      <dgm:spPr/>
    </dgm:pt>
    <dgm:pt modelId="{03C773DD-ED01-491B-8362-2B62B89BBF51}" type="pres">
      <dgm:prSet presAssocID="{876C8BA6-C769-408C-AB45-C369F1E1C9DC}" presName="spaceBetweenRectangles" presStyleCnt="0"/>
      <dgm:spPr/>
    </dgm:pt>
    <dgm:pt modelId="{7F78CDB2-2286-40C2-8103-D002C605163C}" type="pres">
      <dgm:prSet presAssocID="{30C7C926-707A-4716-A736-58D34696BC2D}" presName="parentLin" presStyleCnt="0"/>
      <dgm:spPr/>
    </dgm:pt>
    <dgm:pt modelId="{6382C61D-EEB6-481A-ACDE-C50491BA3272}" type="pres">
      <dgm:prSet presAssocID="{30C7C926-707A-4716-A736-58D34696BC2D}" presName="parentLeftMargin" presStyleLbl="node1" presStyleIdx="0" presStyleCnt="4"/>
      <dgm:spPr/>
    </dgm:pt>
    <dgm:pt modelId="{11E517E5-C1C6-4D83-AEA1-2AA113E900A4}" type="pres">
      <dgm:prSet presAssocID="{30C7C926-707A-4716-A736-58D34696BC2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7126D241-B702-4946-B9C4-29651925242E}" type="pres">
      <dgm:prSet presAssocID="{30C7C926-707A-4716-A736-58D34696BC2D}" presName="negativeSpace" presStyleCnt="0"/>
      <dgm:spPr/>
    </dgm:pt>
    <dgm:pt modelId="{31D9D086-519E-46BE-A77E-793AE0EA540E}" type="pres">
      <dgm:prSet presAssocID="{30C7C926-707A-4716-A736-58D34696BC2D}" presName="childText" presStyleLbl="conFgAcc1" presStyleIdx="1" presStyleCnt="4">
        <dgm:presLayoutVars>
          <dgm:bulletEnabled val="1"/>
        </dgm:presLayoutVars>
      </dgm:prSet>
      <dgm:spPr/>
    </dgm:pt>
    <dgm:pt modelId="{48CB12E3-8ED5-4D56-BABF-63DC9F59D84A}" type="pres">
      <dgm:prSet presAssocID="{CFA9C0B9-8779-4E87-B415-22012E104749}" presName="spaceBetweenRectangles" presStyleCnt="0"/>
      <dgm:spPr/>
    </dgm:pt>
    <dgm:pt modelId="{FDACE35A-FD31-45C7-870E-0774ADB6EC3B}" type="pres">
      <dgm:prSet presAssocID="{0CB66981-6AC3-4904-8C43-A1D78EF5D4C6}" presName="parentLin" presStyleCnt="0"/>
      <dgm:spPr/>
    </dgm:pt>
    <dgm:pt modelId="{CE996988-0423-45F1-B1FA-5BD3CF604A48}" type="pres">
      <dgm:prSet presAssocID="{0CB66981-6AC3-4904-8C43-A1D78EF5D4C6}" presName="parentLeftMargin" presStyleLbl="node1" presStyleIdx="1" presStyleCnt="4"/>
      <dgm:spPr/>
    </dgm:pt>
    <dgm:pt modelId="{02FFEEE6-52D5-49C6-9335-F79285A03A99}" type="pres">
      <dgm:prSet presAssocID="{0CB66981-6AC3-4904-8C43-A1D78EF5D4C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0EEAA5F-EF8E-47D0-BD99-EB1B9DC5A507}" type="pres">
      <dgm:prSet presAssocID="{0CB66981-6AC3-4904-8C43-A1D78EF5D4C6}" presName="negativeSpace" presStyleCnt="0"/>
      <dgm:spPr/>
    </dgm:pt>
    <dgm:pt modelId="{6D75CB1E-85F6-4041-B381-688B8F34992E}" type="pres">
      <dgm:prSet presAssocID="{0CB66981-6AC3-4904-8C43-A1D78EF5D4C6}" presName="childText" presStyleLbl="conFgAcc1" presStyleIdx="2" presStyleCnt="4">
        <dgm:presLayoutVars>
          <dgm:bulletEnabled val="1"/>
        </dgm:presLayoutVars>
      </dgm:prSet>
      <dgm:spPr/>
    </dgm:pt>
    <dgm:pt modelId="{5A66C877-8BA6-4D94-8EB6-73DB8F4322F6}" type="pres">
      <dgm:prSet presAssocID="{C17F1BBE-77F1-4EFB-A632-DEFDE2837E4E}" presName="spaceBetweenRectangles" presStyleCnt="0"/>
      <dgm:spPr/>
    </dgm:pt>
    <dgm:pt modelId="{59176741-9CDC-46FB-9AA2-E0C880EBF535}" type="pres">
      <dgm:prSet presAssocID="{748E404B-3CD8-46D1-BE25-DCCD90702B7B}" presName="parentLin" presStyleCnt="0"/>
      <dgm:spPr/>
    </dgm:pt>
    <dgm:pt modelId="{95526EE5-3E59-458E-B4EE-8B9B7206AE6F}" type="pres">
      <dgm:prSet presAssocID="{748E404B-3CD8-46D1-BE25-DCCD90702B7B}" presName="parentLeftMargin" presStyleLbl="node1" presStyleIdx="2" presStyleCnt="4"/>
      <dgm:spPr/>
    </dgm:pt>
    <dgm:pt modelId="{D3DC5957-F91A-4013-A2E0-D58722978687}" type="pres">
      <dgm:prSet presAssocID="{748E404B-3CD8-46D1-BE25-DCCD90702B7B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CD8734C9-3DDA-4D96-A6CF-883989B274FF}" type="pres">
      <dgm:prSet presAssocID="{748E404B-3CD8-46D1-BE25-DCCD90702B7B}" presName="negativeSpace" presStyleCnt="0"/>
      <dgm:spPr/>
    </dgm:pt>
    <dgm:pt modelId="{1B91D0C8-9EEC-4982-9BA9-306916EFEC42}" type="pres">
      <dgm:prSet presAssocID="{748E404B-3CD8-46D1-BE25-DCCD90702B7B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B693C801-5437-4186-B29A-6AA8C6981F3F}" type="presOf" srcId="{E4BB70B5-E18D-4D05-BC84-458C3E52594F}" destId="{9327C44D-A001-49DE-9B34-09EC09927244}" srcOrd="0" destOrd="2" presId="urn:microsoft.com/office/officeart/2005/8/layout/list1"/>
    <dgm:cxn modelId="{42530411-FBDE-4850-B8A0-80C3406F3CE6}" type="presOf" srcId="{F43100E9-8C5A-4905-B0A0-8969073A08E8}" destId="{4C8030AD-3A1F-4148-B426-7642C69A311F}" srcOrd="1" destOrd="0" presId="urn:microsoft.com/office/officeart/2005/8/layout/list1"/>
    <dgm:cxn modelId="{B6103C1E-DC31-4CC1-9662-CBB57BB31DD9}" type="presOf" srcId="{12B569BD-1CAE-4B39-AAA7-644F4FBD3EDC}" destId="{D595028F-B878-465D-B545-EE3247800B8D}" srcOrd="0" destOrd="0" presId="urn:microsoft.com/office/officeart/2005/8/layout/list1"/>
    <dgm:cxn modelId="{1A413A23-25A8-48B7-B4E1-3CA6A37F2DDD}" type="presOf" srcId="{16ADE070-C17F-430C-B2ED-37A06A66F328}" destId="{9327C44D-A001-49DE-9B34-09EC09927244}" srcOrd="0" destOrd="8" presId="urn:microsoft.com/office/officeart/2005/8/layout/list1"/>
    <dgm:cxn modelId="{FEAB6927-0F19-45BF-B25F-07475C99AD0E}" srcId="{F43100E9-8C5A-4905-B0A0-8969073A08E8}" destId="{20D8AEAC-55D5-4FAD-BE55-7ED0F56E99CC}" srcOrd="1" destOrd="0" parTransId="{70F09E7A-A8FC-4A54-AF99-4FE1CB8DAD5B}" sibTransId="{96F7827C-6F4C-4CA7-B1B9-062C454BF3E9}"/>
    <dgm:cxn modelId="{E555FC28-CD67-4982-A86B-CF40FD4229C5}" srcId="{F43100E9-8C5A-4905-B0A0-8969073A08E8}" destId="{4C8F56D2-A666-4AA3-AD2F-418F39811970}" srcOrd="9" destOrd="0" parTransId="{5F01237E-50A7-41C1-A6DA-B5EAD6195BFE}" sibTransId="{A3F6DE77-7F8F-4E38-9F24-B84DA40542C1}"/>
    <dgm:cxn modelId="{FF826D29-9548-4287-AE7D-8068C903984D}" srcId="{F43100E9-8C5A-4905-B0A0-8969073A08E8}" destId="{2E3E6DD5-1851-48DD-B970-2FD27ACA479B}" srcOrd="4" destOrd="0" parTransId="{7D3600F2-F910-4913-97B1-87ED3F1F2C81}" sibTransId="{24F7C01C-3350-42B5-B206-7164FE220472}"/>
    <dgm:cxn modelId="{4644112D-6A15-4E88-8B89-22B453238870}" type="presOf" srcId="{F43100E9-8C5A-4905-B0A0-8969073A08E8}" destId="{3025F7BC-1257-4D7E-8EF0-1F16F8E8943B}" srcOrd="0" destOrd="0" presId="urn:microsoft.com/office/officeart/2005/8/layout/list1"/>
    <dgm:cxn modelId="{ABEE9430-30FF-49D8-ADC1-30C77D77877E}" type="presOf" srcId="{5F1A3996-5FC9-4F15-869E-AB8D96C1B0A1}" destId="{9327C44D-A001-49DE-9B34-09EC09927244}" srcOrd="0" destOrd="5" presId="urn:microsoft.com/office/officeart/2005/8/layout/list1"/>
    <dgm:cxn modelId="{D70B295B-32C1-4190-9B65-F7541A6C3352}" type="presOf" srcId="{0BE624A5-9297-4010-A07F-3BCA7B651C57}" destId="{9327C44D-A001-49DE-9B34-09EC09927244}" srcOrd="0" destOrd="7" presId="urn:microsoft.com/office/officeart/2005/8/layout/list1"/>
    <dgm:cxn modelId="{B7AAA846-3EEB-46B4-9305-824FC82FD441}" type="presOf" srcId="{2483644C-2D5A-4CA6-9F3D-7365AD3F27CA}" destId="{9327C44D-A001-49DE-9B34-09EC09927244}" srcOrd="0" destOrd="0" presId="urn:microsoft.com/office/officeart/2005/8/layout/list1"/>
    <dgm:cxn modelId="{5A10B247-A91B-4454-B652-3AE9F6AE63FA}" type="presOf" srcId="{748E404B-3CD8-46D1-BE25-DCCD90702B7B}" destId="{95526EE5-3E59-458E-B4EE-8B9B7206AE6F}" srcOrd="0" destOrd="0" presId="urn:microsoft.com/office/officeart/2005/8/layout/list1"/>
    <dgm:cxn modelId="{EA4C1969-1578-426C-9344-EE5FB37D1EE2}" srcId="{F43100E9-8C5A-4905-B0A0-8969073A08E8}" destId="{E4BB70B5-E18D-4D05-BC84-458C3E52594F}" srcOrd="2" destOrd="0" parTransId="{0DF1741B-333B-45CE-9095-A6C7FC0EEBD6}" sibTransId="{D541AD49-9624-445C-997B-EDA5D89E059D}"/>
    <dgm:cxn modelId="{02F7DB49-FE33-4F64-B399-DDDCD7F6EF1E}" type="presOf" srcId="{0CB66981-6AC3-4904-8C43-A1D78EF5D4C6}" destId="{CE996988-0423-45F1-B1FA-5BD3CF604A48}" srcOrd="0" destOrd="0" presId="urn:microsoft.com/office/officeart/2005/8/layout/list1"/>
    <dgm:cxn modelId="{B5EBF16E-2C46-434A-A4A7-B20BA6B00E15}" type="presOf" srcId="{0CB66981-6AC3-4904-8C43-A1D78EF5D4C6}" destId="{02FFEEE6-52D5-49C6-9335-F79285A03A99}" srcOrd="1" destOrd="0" presId="urn:microsoft.com/office/officeart/2005/8/layout/list1"/>
    <dgm:cxn modelId="{985D1C50-080E-4DC8-9449-8701F1CFC0B2}" srcId="{12B569BD-1CAE-4B39-AAA7-644F4FBD3EDC}" destId="{30C7C926-707A-4716-A736-58D34696BC2D}" srcOrd="1" destOrd="0" parTransId="{CE788B3F-40C4-4499-BBF0-925E96EF78CF}" sibTransId="{CFA9C0B9-8779-4E87-B415-22012E104749}"/>
    <dgm:cxn modelId="{65049753-CDD6-4542-875A-DE419CA6CA24}" type="presOf" srcId="{4C8F56D2-A666-4AA3-AD2F-418F39811970}" destId="{9327C44D-A001-49DE-9B34-09EC09927244}" srcOrd="0" destOrd="9" presId="urn:microsoft.com/office/officeart/2005/8/layout/list1"/>
    <dgm:cxn modelId="{07FDF173-5C0D-4C71-B0E1-C1B45D42E30A}" type="presOf" srcId="{748E404B-3CD8-46D1-BE25-DCCD90702B7B}" destId="{D3DC5957-F91A-4013-A2E0-D58722978687}" srcOrd="1" destOrd="0" presId="urn:microsoft.com/office/officeart/2005/8/layout/list1"/>
    <dgm:cxn modelId="{DF93B175-80C7-4083-8EE1-322F7B3DCB6D}" srcId="{12B569BD-1CAE-4B39-AAA7-644F4FBD3EDC}" destId="{0CB66981-6AC3-4904-8C43-A1D78EF5D4C6}" srcOrd="2" destOrd="0" parTransId="{6CEAC63A-9C97-4B30-91BE-C5E3CA94C10E}" sibTransId="{C17F1BBE-77F1-4EFB-A632-DEFDE2837E4E}"/>
    <dgm:cxn modelId="{9B928F83-683F-4285-88B3-CE9C3B1A3A98}" type="presOf" srcId="{30C7C926-707A-4716-A736-58D34696BC2D}" destId="{6382C61D-EEB6-481A-ACDE-C50491BA3272}" srcOrd="0" destOrd="0" presId="urn:microsoft.com/office/officeart/2005/8/layout/list1"/>
    <dgm:cxn modelId="{D34A4884-C267-428D-81DE-C3BA029DB6F1}" srcId="{F43100E9-8C5A-4905-B0A0-8969073A08E8}" destId="{5F1A3996-5FC9-4F15-869E-AB8D96C1B0A1}" srcOrd="5" destOrd="0" parTransId="{FD56F222-88EF-42DE-89EA-61E89587356D}" sibTransId="{810C0A5F-EFEC-4DC1-A66B-DD5F668BC020}"/>
    <dgm:cxn modelId="{3DEC218A-B60B-4630-81F0-67DCD2380642}" srcId="{F43100E9-8C5A-4905-B0A0-8969073A08E8}" destId="{2483644C-2D5A-4CA6-9F3D-7365AD3F27CA}" srcOrd="0" destOrd="0" parTransId="{856C2081-4A0B-42AE-9F71-0D55E32925CB}" sibTransId="{1DA3C7EF-8DD1-4B0E-AEF5-1BA886D6B1B9}"/>
    <dgm:cxn modelId="{6C15738C-EF90-4729-8D5A-DE6AB3E5DD04}" type="presOf" srcId="{30C7C926-707A-4716-A736-58D34696BC2D}" destId="{11E517E5-C1C6-4D83-AEA1-2AA113E900A4}" srcOrd="1" destOrd="0" presId="urn:microsoft.com/office/officeart/2005/8/layout/list1"/>
    <dgm:cxn modelId="{F730F58C-9AC5-4363-BEF4-FA2EE725AC23}" srcId="{F43100E9-8C5A-4905-B0A0-8969073A08E8}" destId="{0BE624A5-9297-4010-A07F-3BCA7B651C57}" srcOrd="7" destOrd="0" parTransId="{46039D38-A783-4181-AF23-BE3DAF5C4D62}" sibTransId="{D3BBEE20-AD0A-47BC-B249-35F3E1982984}"/>
    <dgm:cxn modelId="{C10CDC9E-90EC-46E5-B6D7-A8D4C1AD274A}" srcId="{F43100E9-8C5A-4905-B0A0-8969073A08E8}" destId="{ED47947A-D6A8-4C4A-8413-59BA7CED6B43}" srcOrd="3" destOrd="0" parTransId="{5BD75D93-8000-4BD0-8FAB-70DF53337094}" sibTransId="{A98D53CB-5473-4D24-B0CC-D28A9A97E2D9}"/>
    <dgm:cxn modelId="{07792DB9-D05F-47B2-95A0-C8E78FCFCE39}" type="presOf" srcId="{2E3E6DD5-1851-48DD-B970-2FD27ACA479B}" destId="{9327C44D-A001-49DE-9B34-09EC09927244}" srcOrd="0" destOrd="4" presId="urn:microsoft.com/office/officeart/2005/8/layout/list1"/>
    <dgm:cxn modelId="{45092ACE-E47B-4624-9C0B-4719C96C0B47}" srcId="{12B569BD-1CAE-4B39-AAA7-644F4FBD3EDC}" destId="{F43100E9-8C5A-4905-B0A0-8969073A08E8}" srcOrd="0" destOrd="0" parTransId="{179082B8-B33E-4A49-B34E-C4777F63A29D}" sibTransId="{876C8BA6-C769-408C-AB45-C369F1E1C9DC}"/>
    <dgm:cxn modelId="{9922B4D2-DEA7-4B92-801D-C1A62485FBBA}" srcId="{F43100E9-8C5A-4905-B0A0-8969073A08E8}" destId="{16ADE070-C17F-430C-B2ED-37A06A66F328}" srcOrd="8" destOrd="0" parTransId="{03DC645F-2950-4B53-9674-E04A3180C67A}" sibTransId="{A54AB4F8-56B1-40F9-81C2-A963098CD1D1}"/>
    <dgm:cxn modelId="{CC5A85D5-86AF-4389-ACFA-DC66C46D5DDA}" srcId="{12B569BD-1CAE-4B39-AAA7-644F4FBD3EDC}" destId="{748E404B-3CD8-46D1-BE25-DCCD90702B7B}" srcOrd="3" destOrd="0" parTransId="{9ADF8B93-3188-4DCD-90AE-9199CF1C8EE7}" sibTransId="{0C12BA05-B2BE-42E0-9C35-B92A012CF803}"/>
    <dgm:cxn modelId="{2D77D7D9-736A-4002-8CC6-2ED299F4269F}" type="presOf" srcId="{D6F77AB7-E8A6-4BFC-B8E6-F7305CEED0A4}" destId="{9327C44D-A001-49DE-9B34-09EC09927244}" srcOrd="0" destOrd="6" presId="urn:microsoft.com/office/officeart/2005/8/layout/list1"/>
    <dgm:cxn modelId="{F41572DA-BC5F-4A61-9810-B4034BD1C82A}" type="presOf" srcId="{ED47947A-D6A8-4C4A-8413-59BA7CED6B43}" destId="{9327C44D-A001-49DE-9B34-09EC09927244}" srcOrd="0" destOrd="3" presId="urn:microsoft.com/office/officeart/2005/8/layout/list1"/>
    <dgm:cxn modelId="{8B2CD8DC-D75A-4CFB-9B38-FD89BC00C624}" srcId="{F43100E9-8C5A-4905-B0A0-8969073A08E8}" destId="{D6F77AB7-E8A6-4BFC-B8E6-F7305CEED0A4}" srcOrd="6" destOrd="0" parTransId="{2F4A07C9-1CB7-4CEC-9CB5-28FD3EBE61E1}" sibTransId="{7525F334-75D9-4364-A7C6-1CBCE7FEE1F2}"/>
    <dgm:cxn modelId="{6BDA34EB-8B2C-48EF-AEF0-FDD1FFA207A4}" type="presOf" srcId="{20D8AEAC-55D5-4FAD-BE55-7ED0F56E99CC}" destId="{9327C44D-A001-49DE-9B34-09EC09927244}" srcOrd="0" destOrd="1" presId="urn:microsoft.com/office/officeart/2005/8/layout/list1"/>
    <dgm:cxn modelId="{A4E732A3-74BA-4B35-83A1-DD64E7229A65}" type="presParOf" srcId="{D595028F-B878-465D-B545-EE3247800B8D}" destId="{3E91B3ED-E09E-4159-935F-725507B9BB9E}" srcOrd="0" destOrd="0" presId="urn:microsoft.com/office/officeart/2005/8/layout/list1"/>
    <dgm:cxn modelId="{FA5EA6A2-6841-4C43-80C6-D766E784E106}" type="presParOf" srcId="{3E91B3ED-E09E-4159-935F-725507B9BB9E}" destId="{3025F7BC-1257-4D7E-8EF0-1F16F8E8943B}" srcOrd="0" destOrd="0" presId="urn:microsoft.com/office/officeart/2005/8/layout/list1"/>
    <dgm:cxn modelId="{E5FA4DC2-5F17-49C0-9D36-EC9A68C50811}" type="presParOf" srcId="{3E91B3ED-E09E-4159-935F-725507B9BB9E}" destId="{4C8030AD-3A1F-4148-B426-7642C69A311F}" srcOrd="1" destOrd="0" presId="urn:microsoft.com/office/officeart/2005/8/layout/list1"/>
    <dgm:cxn modelId="{DC25360D-3D23-4348-BFAF-8A90309143AE}" type="presParOf" srcId="{D595028F-B878-465D-B545-EE3247800B8D}" destId="{40CC1E98-1892-4A69-816C-5115F3E6AE80}" srcOrd="1" destOrd="0" presId="urn:microsoft.com/office/officeart/2005/8/layout/list1"/>
    <dgm:cxn modelId="{6C4E7E2D-C659-4CF1-8C3F-A635E5A5A1BE}" type="presParOf" srcId="{D595028F-B878-465D-B545-EE3247800B8D}" destId="{9327C44D-A001-49DE-9B34-09EC09927244}" srcOrd="2" destOrd="0" presId="urn:microsoft.com/office/officeart/2005/8/layout/list1"/>
    <dgm:cxn modelId="{2B7E43A2-DFEB-445C-B1BB-199E08F0B7F6}" type="presParOf" srcId="{D595028F-B878-465D-B545-EE3247800B8D}" destId="{03C773DD-ED01-491B-8362-2B62B89BBF51}" srcOrd="3" destOrd="0" presId="urn:microsoft.com/office/officeart/2005/8/layout/list1"/>
    <dgm:cxn modelId="{DBA5405F-35D5-49D8-BFBB-F83C2CF5E283}" type="presParOf" srcId="{D595028F-B878-465D-B545-EE3247800B8D}" destId="{7F78CDB2-2286-40C2-8103-D002C605163C}" srcOrd="4" destOrd="0" presId="urn:microsoft.com/office/officeart/2005/8/layout/list1"/>
    <dgm:cxn modelId="{0DD9585B-8326-4CFC-A2DD-81CED635C825}" type="presParOf" srcId="{7F78CDB2-2286-40C2-8103-D002C605163C}" destId="{6382C61D-EEB6-481A-ACDE-C50491BA3272}" srcOrd="0" destOrd="0" presId="urn:microsoft.com/office/officeart/2005/8/layout/list1"/>
    <dgm:cxn modelId="{724945CA-8124-4B01-B689-DE4910BB6C40}" type="presParOf" srcId="{7F78CDB2-2286-40C2-8103-D002C605163C}" destId="{11E517E5-C1C6-4D83-AEA1-2AA113E900A4}" srcOrd="1" destOrd="0" presId="urn:microsoft.com/office/officeart/2005/8/layout/list1"/>
    <dgm:cxn modelId="{E60DDCFB-511D-4197-B031-D4EC7B41F041}" type="presParOf" srcId="{D595028F-B878-465D-B545-EE3247800B8D}" destId="{7126D241-B702-4946-B9C4-29651925242E}" srcOrd="5" destOrd="0" presId="urn:microsoft.com/office/officeart/2005/8/layout/list1"/>
    <dgm:cxn modelId="{4DE0685F-CE4A-453B-96CC-E976DDB06344}" type="presParOf" srcId="{D595028F-B878-465D-B545-EE3247800B8D}" destId="{31D9D086-519E-46BE-A77E-793AE0EA540E}" srcOrd="6" destOrd="0" presId="urn:microsoft.com/office/officeart/2005/8/layout/list1"/>
    <dgm:cxn modelId="{CF37FB17-CACB-496E-AD04-45311C4823AE}" type="presParOf" srcId="{D595028F-B878-465D-B545-EE3247800B8D}" destId="{48CB12E3-8ED5-4D56-BABF-63DC9F59D84A}" srcOrd="7" destOrd="0" presId="urn:microsoft.com/office/officeart/2005/8/layout/list1"/>
    <dgm:cxn modelId="{75C6C6E5-535C-4542-B7A8-1A4A38329421}" type="presParOf" srcId="{D595028F-B878-465D-B545-EE3247800B8D}" destId="{FDACE35A-FD31-45C7-870E-0774ADB6EC3B}" srcOrd="8" destOrd="0" presId="urn:microsoft.com/office/officeart/2005/8/layout/list1"/>
    <dgm:cxn modelId="{CEFBEEB4-A1A8-4440-8C41-4FB0FA9E385B}" type="presParOf" srcId="{FDACE35A-FD31-45C7-870E-0774ADB6EC3B}" destId="{CE996988-0423-45F1-B1FA-5BD3CF604A48}" srcOrd="0" destOrd="0" presId="urn:microsoft.com/office/officeart/2005/8/layout/list1"/>
    <dgm:cxn modelId="{CD1FA279-E3F4-4F52-8289-B8FD42886955}" type="presParOf" srcId="{FDACE35A-FD31-45C7-870E-0774ADB6EC3B}" destId="{02FFEEE6-52D5-49C6-9335-F79285A03A99}" srcOrd="1" destOrd="0" presId="urn:microsoft.com/office/officeart/2005/8/layout/list1"/>
    <dgm:cxn modelId="{4820327A-B303-479C-BA76-87B276F7B7A6}" type="presParOf" srcId="{D595028F-B878-465D-B545-EE3247800B8D}" destId="{80EEAA5F-EF8E-47D0-BD99-EB1B9DC5A507}" srcOrd="9" destOrd="0" presId="urn:microsoft.com/office/officeart/2005/8/layout/list1"/>
    <dgm:cxn modelId="{74DEF555-00C5-4314-85F2-79D149915661}" type="presParOf" srcId="{D595028F-B878-465D-B545-EE3247800B8D}" destId="{6D75CB1E-85F6-4041-B381-688B8F34992E}" srcOrd="10" destOrd="0" presId="urn:microsoft.com/office/officeart/2005/8/layout/list1"/>
    <dgm:cxn modelId="{E4083E0F-BFC2-4E06-92DD-771CA34C6E7E}" type="presParOf" srcId="{D595028F-B878-465D-B545-EE3247800B8D}" destId="{5A66C877-8BA6-4D94-8EB6-73DB8F4322F6}" srcOrd="11" destOrd="0" presId="urn:microsoft.com/office/officeart/2005/8/layout/list1"/>
    <dgm:cxn modelId="{22EA57D0-DBD9-406D-B8BA-809223C98558}" type="presParOf" srcId="{D595028F-B878-465D-B545-EE3247800B8D}" destId="{59176741-9CDC-46FB-9AA2-E0C880EBF535}" srcOrd="12" destOrd="0" presId="urn:microsoft.com/office/officeart/2005/8/layout/list1"/>
    <dgm:cxn modelId="{BBE098F3-0A4F-45D7-8321-BA2165A91F90}" type="presParOf" srcId="{59176741-9CDC-46FB-9AA2-E0C880EBF535}" destId="{95526EE5-3E59-458E-B4EE-8B9B7206AE6F}" srcOrd="0" destOrd="0" presId="urn:microsoft.com/office/officeart/2005/8/layout/list1"/>
    <dgm:cxn modelId="{CBA63B1B-139F-4CC8-AD52-307DDB680901}" type="presParOf" srcId="{59176741-9CDC-46FB-9AA2-E0C880EBF535}" destId="{D3DC5957-F91A-4013-A2E0-D58722978687}" srcOrd="1" destOrd="0" presId="urn:microsoft.com/office/officeart/2005/8/layout/list1"/>
    <dgm:cxn modelId="{2356EA2E-CEDB-4062-AAAC-960DC62B5180}" type="presParOf" srcId="{D595028F-B878-465D-B545-EE3247800B8D}" destId="{CD8734C9-3DDA-4D96-A6CF-883989B274FF}" srcOrd="13" destOrd="0" presId="urn:microsoft.com/office/officeart/2005/8/layout/list1"/>
    <dgm:cxn modelId="{0163ED6F-D006-4448-804F-FF0B13AD3727}" type="presParOf" srcId="{D595028F-B878-465D-B545-EE3247800B8D}" destId="{1B91D0C8-9EEC-4982-9BA9-306916EFEC42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AC014B9-2174-4CC1-B30B-FE659B1A3FE3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88B9A0F5-FA17-4C9F-A5D3-3D3E166459F3}">
      <dgm:prSet/>
      <dgm:spPr/>
      <dgm:t>
        <a:bodyPr/>
        <a:lstStyle/>
        <a:p>
          <a:r>
            <a:rPr lang="en-US" dirty="0"/>
            <a:t>First, the amount of interest I will have paid through my 10-year payment plan would be = $ 7,749.46</a:t>
          </a:r>
        </a:p>
      </dgm:t>
    </dgm:pt>
    <dgm:pt modelId="{6A150CA5-70AB-43F5-8599-DE702938B8D5}" type="parTrans" cxnId="{B53F6414-B9D8-45D0-8B43-6F47B6882882}">
      <dgm:prSet/>
      <dgm:spPr/>
      <dgm:t>
        <a:bodyPr/>
        <a:lstStyle/>
        <a:p>
          <a:endParaRPr lang="en-US"/>
        </a:p>
      </dgm:t>
    </dgm:pt>
    <dgm:pt modelId="{D491A3B3-F984-4D2E-AC58-6CB23544A4AA}" type="sibTrans" cxnId="{B53F6414-B9D8-45D0-8B43-6F47B6882882}">
      <dgm:prSet/>
      <dgm:spPr/>
      <dgm:t>
        <a:bodyPr/>
        <a:lstStyle/>
        <a:p>
          <a:endParaRPr lang="en-US"/>
        </a:p>
      </dgm:t>
    </dgm:pt>
    <dgm:pt modelId="{36A6AA92-FBA1-42D2-A9EA-AFBCF3525C0B}">
      <dgm:prSet/>
      <dgm:spPr/>
      <dgm:t>
        <a:bodyPr/>
        <a:lstStyle/>
        <a:p>
          <a:r>
            <a:rPr lang="en-US" dirty="0"/>
            <a:t>In order to calculate the future value of this loan, I take my original loan amount of  $32,737.86 and add the amount of interest through the 10 years</a:t>
          </a:r>
        </a:p>
      </dgm:t>
    </dgm:pt>
    <dgm:pt modelId="{B5B59FFF-4441-4CB1-BF98-025A62A057A4}" type="parTrans" cxnId="{5E94D32C-4BFD-4365-85E4-BE6459531959}">
      <dgm:prSet/>
      <dgm:spPr/>
      <dgm:t>
        <a:bodyPr/>
        <a:lstStyle/>
        <a:p>
          <a:endParaRPr lang="en-US"/>
        </a:p>
      </dgm:t>
    </dgm:pt>
    <dgm:pt modelId="{D71B2F31-2F5F-47CF-9725-A46A7DEBBCFE}" type="sibTrans" cxnId="{5E94D32C-4BFD-4365-85E4-BE6459531959}">
      <dgm:prSet/>
      <dgm:spPr/>
      <dgm:t>
        <a:bodyPr/>
        <a:lstStyle/>
        <a:p>
          <a:endParaRPr lang="en-US"/>
        </a:p>
      </dgm:t>
    </dgm:pt>
    <dgm:pt modelId="{D52208AA-1E06-4F7F-8EE9-A942ACCCB354}">
      <dgm:prSet/>
      <dgm:spPr/>
      <dgm:t>
        <a:bodyPr/>
        <a:lstStyle/>
        <a:p>
          <a:r>
            <a:rPr lang="en-US" dirty="0"/>
            <a:t>Total amount for future value is = $40,487.32</a:t>
          </a:r>
        </a:p>
      </dgm:t>
    </dgm:pt>
    <dgm:pt modelId="{71D4C167-E84C-4578-8E3B-BEA299E22ED0}" type="parTrans" cxnId="{19966A94-6EE2-413D-96C2-43DD64062F85}">
      <dgm:prSet/>
      <dgm:spPr/>
      <dgm:t>
        <a:bodyPr/>
        <a:lstStyle/>
        <a:p>
          <a:endParaRPr lang="en-US"/>
        </a:p>
      </dgm:t>
    </dgm:pt>
    <dgm:pt modelId="{2DF6DB0C-073A-45D4-A17E-AA7E8CAF77FC}" type="sibTrans" cxnId="{19966A94-6EE2-413D-96C2-43DD64062F85}">
      <dgm:prSet/>
      <dgm:spPr/>
      <dgm:t>
        <a:bodyPr/>
        <a:lstStyle/>
        <a:p>
          <a:endParaRPr lang="en-US"/>
        </a:p>
      </dgm:t>
    </dgm:pt>
    <dgm:pt modelId="{1D04FB98-C231-4235-B698-EA54FC5F5593}" type="pres">
      <dgm:prSet presAssocID="{1AC014B9-2174-4CC1-B30B-FE659B1A3FE3}" presName="vert0" presStyleCnt="0">
        <dgm:presLayoutVars>
          <dgm:dir/>
          <dgm:animOne val="branch"/>
          <dgm:animLvl val="lvl"/>
        </dgm:presLayoutVars>
      </dgm:prSet>
      <dgm:spPr/>
    </dgm:pt>
    <dgm:pt modelId="{726D8D07-652F-4BF0-98A9-0FFCF9B4863F}" type="pres">
      <dgm:prSet presAssocID="{88B9A0F5-FA17-4C9F-A5D3-3D3E166459F3}" presName="thickLine" presStyleLbl="alignNode1" presStyleIdx="0" presStyleCnt="3"/>
      <dgm:spPr/>
    </dgm:pt>
    <dgm:pt modelId="{F379BD72-E957-4F5E-A55B-D50D1EBFE89B}" type="pres">
      <dgm:prSet presAssocID="{88B9A0F5-FA17-4C9F-A5D3-3D3E166459F3}" presName="horz1" presStyleCnt="0"/>
      <dgm:spPr/>
    </dgm:pt>
    <dgm:pt modelId="{07497DAD-D9B5-4BE3-9115-3155263F0666}" type="pres">
      <dgm:prSet presAssocID="{88B9A0F5-FA17-4C9F-A5D3-3D3E166459F3}" presName="tx1" presStyleLbl="revTx" presStyleIdx="0" presStyleCnt="3"/>
      <dgm:spPr/>
    </dgm:pt>
    <dgm:pt modelId="{33D53282-CB94-4B4E-9745-69ABD320AE17}" type="pres">
      <dgm:prSet presAssocID="{88B9A0F5-FA17-4C9F-A5D3-3D3E166459F3}" presName="vert1" presStyleCnt="0"/>
      <dgm:spPr/>
    </dgm:pt>
    <dgm:pt modelId="{6A0EF781-E838-4979-9F4C-26DE0563845F}" type="pres">
      <dgm:prSet presAssocID="{36A6AA92-FBA1-42D2-A9EA-AFBCF3525C0B}" presName="thickLine" presStyleLbl="alignNode1" presStyleIdx="1" presStyleCnt="3"/>
      <dgm:spPr/>
    </dgm:pt>
    <dgm:pt modelId="{4BBF3A9E-BEF9-42C5-8D4E-3938EE71E3C2}" type="pres">
      <dgm:prSet presAssocID="{36A6AA92-FBA1-42D2-A9EA-AFBCF3525C0B}" presName="horz1" presStyleCnt="0"/>
      <dgm:spPr/>
    </dgm:pt>
    <dgm:pt modelId="{42B34464-D372-49A4-A831-A69690C0BB28}" type="pres">
      <dgm:prSet presAssocID="{36A6AA92-FBA1-42D2-A9EA-AFBCF3525C0B}" presName="tx1" presStyleLbl="revTx" presStyleIdx="1" presStyleCnt="3"/>
      <dgm:spPr/>
    </dgm:pt>
    <dgm:pt modelId="{755F876A-E919-4EED-AE7A-C38BEA15AAF0}" type="pres">
      <dgm:prSet presAssocID="{36A6AA92-FBA1-42D2-A9EA-AFBCF3525C0B}" presName="vert1" presStyleCnt="0"/>
      <dgm:spPr/>
    </dgm:pt>
    <dgm:pt modelId="{071A23C0-3449-4151-83AD-99157C5FB04C}" type="pres">
      <dgm:prSet presAssocID="{D52208AA-1E06-4F7F-8EE9-A942ACCCB354}" presName="thickLine" presStyleLbl="alignNode1" presStyleIdx="2" presStyleCnt="3"/>
      <dgm:spPr/>
    </dgm:pt>
    <dgm:pt modelId="{FA6523AD-75DF-4209-BD14-907CE5C1ECDC}" type="pres">
      <dgm:prSet presAssocID="{D52208AA-1E06-4F7F-8EE9-A942ACCCB354}" presName="horz1" presStyleCnt="0"/>
      <dgm:spPr/>
    </dgm:pt>
    <dgm:pt modelId="{229CAA5E-82F5-41A4-9889-E73E48225817}" type="pres">
      <dgm:prSet presAssocID="{D52208AA-1E06-4F7F-8EE9-A942ACCCB354}" presName="tx1" presStyleLbl="revTx" presStyleIdx="2" presStyleCnt="3"/>
      <dgm:spPr/>
    </dgm:pt>
    <dgm:pt modelId="{65DB5274-56B7-44BE-8263-3637722B080C}" type="pres">
      <dgm:prSet presAssocID="{D52208AA-1E06-4F7F-8EE9-A942ACCCB354}" presName="vert1" presStyleCnt="0"/>
      <dgm:spPr/>
    </dgm:pt>
  </dgm:ptLst>
  <dgm:cxnLst>
    <dgm:cxn modelId="{B53F6414-B9D8-45D0-8B43-6F47B6882882}" srcId="{1AC014B9-2174-4CC1-B30B-FE659B1A3FE3}" destId="{88B9A0F5-FA17-4C9F-A5D3-3D3E166459F3}" srcOrd="0" destOrd="0" parTransId="{6A150CA5-70AB-43F5-8599-DE702938B8D5}" sibTransId="{D491A3B3-F984-4D2E-AC58-6CB23544A4AA}"/>
    <dgm:cxn modelId="{84436A1B-E0E7-4184-9EAB-1FC17363F53E}" type="presOf" srcId="{D52208AA-1E06-4F7F-8EE9-A942ACCCB354}" destId="{229CAA5E-82F5-41A4-9889-E73E48225817}" srcOrd="0" destOrd="0" presId="urn:microsoft.com/office/officeart/2008/layout/LinedList"/>
    <dgm:cxn modelId="{FFE4A81D-C58E-4AB8-B172-B00DE63D8B42}" type="presOf" srcId="{1AC014B9-2174-4CC1-B30B-FE659B1A3FE3}" destId="{1D04FB98-C231-4235-B698-EA54FC5F5593}" srcOrd="0" destOrd="0" presId="urn:microsoft.com/office/officeart/2008/layout/LinedList"/>
    <dgm:cxn modelId="{5E94D32C-4BFD-4365-85E4-BE6459531959}" srcId="{1AC014B9-2174-4CC1-B30B-FE659B1A3FE3}" destId="{36A6AA92-FBA1-42D2-A9EA-AFBCF3525C0B}" srcOrd="1" destOrd="0" parTransId="{B5B59FFF-4441-4CB1-BF98-025A62A057A4}" sibTransId="{D71B2F31-2F5F-47CF-9725-A46A7DEBBCFE}"/>
    <dgm:cxn modelId="{19966A94-6EE2-413D-96C2-43DD64062F85}" srcId="{1AC014B9-2174-4CC1-B30B-FE659B1A3FE3}" destId="{D52208AA-1E06-4F7F-8EE9-A942ACCCB354}" srcOrd="2" destOrd="0" parTransId="{71D4C167-E84C-4578-8E3B-BEA299E22ED0}" sibTransId="{2DF6DB0C-073A-45D4-A17E-AA7E8CAF77FC}"/>
    <dgm:cxn modelId="{5C89A5BE-8124-4F75-8FCA-D64ECDA658DF}" type="presOf" srcId="{36A6AA92-FBA1-42D2-A9EA-AFBCF3525C0B}" destId="{42B34464-D372-49A4-A831-A69690C0BB28}" srcOrd="0" destOrd="0" presId="urn:microsoft.com/office/officeart/2008/layout/LinedList"/>
    <dgm:cxn modelId="{2A6625CA-6887-43FC-8AEF-4A1BBA8D4090}" type="presOf" srcId="{88B9A0F5-FA17-4C9F-A5D3-3D3E166459F3}" destId="{07497DAD-D9B5-4BE3-9115-3155263F0666}" srcOrd="0" destOrd="0" presId="urn:microsoft.com/office/officeart/2008/layout/LinedList"/>
    <dgm:cxn modelId="{0095E59D-678E-446E-A27A-E515BAE1F99A}" type="presParOf" srcId="{1D04FB98-C231-4235-B698-EA54FC5F5593}" destId="{726D8D07-652F-4BF0-98A9-0FFCF9B4863F}" srcOrd="0" destOrd="0" presId="urn:microsoft.com/office/officeart/2008/layout/LinedList"/>
    <dgm:cxn modelId="{57938131-2516-4F99-895E-CA4019F69D29}" type="presParOf" srcId="{1D04FB98-C231-4235-B698-EA54FC5F5593}" destId="{F379BD72-E957-4F5E-A55B-D50D1EBFE89B}" srcOrd="1" destOrd="0" presId="urn:microsoft.com/office/officeart/2008/layout/LinedList"/>
    <dgm:cxn modelId="{B8CCDFAA-A38E-44D7-A685-F107E9A385A6}" type="presParOf" srcId="{F379BD72-E957-4F5E-A55B-D50D1EBFE89B}" destId="{07497DAD-D9B5-4BE3-9115-3155263F0666}" srcOrd="0" destOrd="0" presId="urn:microsoft.com/office/officeart/2008/layout/LinedList"/>
    <dgm:cxn modelId="{D820489D-683F-4A7C-B27A-15E267D1CC09}" type="presParOf" srcId="{F379BD72-E957-4F5E-A55B-D50D1EBFE89B}" destId="{33D53282-CB94-4B4E-9745-69ABD320AE17}" srcOrd="1" destOrd="0" presId="urn:microsoft.com/office/officeart/2008/layout/LinedList"/>
    <dgm:cxn modelId="{180DFDF7-8F84-425E-868C-242BE88ED0D7}" type="presParOf" srcId="{1D04FB98-C231-4235-B698-EA54FC5F5593}" destId="{6A0EF781-E838-4979-9F4C-26DE0563845F}" srcOrd="2" destOrd="0" presId="urn:microsoft.com/office/officeart/2008/layout/LinedList"/>
    <dgm:cxn modelId="{E077B523-32D5-4C3B-A16E-5A76ECFB1115}" type="presParOf" srcId="{1D04FB98-C231-4235-B698-EA54FC5F5593}" destId="{4BBF3A9E-BEF9-42C5-8D4E-3938EE71E3C2}" srcOrd="3" destOrd="0" presId="urn:microsoft.com/office/officeart/2008/layout/LinedList"/>
    <dgm:cxn modelId="{F6F54D6B-CF2C-4097-8251-53214A40BEB0}" type="presParOf" srcId="{4BBF3A9E-BEF9-42C5-8D4E-3938EE71E3C2}" destId="{42B34464-D372-49A4-A831-A69690C0BB28}" srcOrd="0" destOrd="0" presId="urn:microsoft.com/office/officeart/2008/layout/LinedList"/>
    <dgm:cxn modelId="{D4AF0EA4-FD5A-4009-BBF9-FC80675FEEAC}" type="presParOf" srcId="{4BBF3A9E-BEF9-42C5-8D4E-3938EE71E3C2}" destId="{755F876A-E919-4EED-AE7A-C38BEA15AAF0}" srcOrd="1" destOrd="0" presId="urn:microsoft.com/office/officeart/2008/layout/LinedList"/>
    <dgm:cxn modelId="{C703BAF1-03E4-4429-854E-C218580D535D}" type="presParOf" srcId="{1D04FB98-C231-4235-B698-EA54FC5F5593}" destId="{071A23C0-3449-4151-83AD-99157C5FB04C}" srcOrd="4" destOrd="0" presId="urn:microsoft.com/office/officeart/2008/layout/LinedList"/>
    <dgm:cxn modelId="{8C104139-B201-425F-ACCF-13BFD7002E45}" type="presParOf" srcId="{1D04FB98-C231-4235-B698-EA54FC5F5593}" destId="{FA6523AD-75DF-4209-BD14-907CE5C1ECDC}" srcOrd="5" destOrd="0" presId="urn:microsoft.com/office/officeart/2008/layout/LinedList"/>
    <dgm:cxn modelId="{0C92DC14-C917-4B48-B119-2AEEEA028CBD}" type="presParOf" srcId="{FA6523AD-75DF-4209-BD14-907CE5C1ECDC}" destId="{229CAA5E-82F5-41A4-9889-E73E48225817}" srcOrd="0" destOrd="0" presId="urn:microsoft.com/office/officeart/2008/layout/LinedList"/>
    <dgm:cxn modelId="{01539532-461E-4541-AEE2-5E1F9423B5AA}" type="presParOf" srcId="{FA6523AD-75DF-4209-BD14-907CE5C1ECDC}" destId="{65DB5274-56B7-44BE-8263-3637722B080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42B01A-E232-4E8A-9A65-A79F3521CDFD}">
      <dsp:nvSpPr>
        <dsp:cNvPr id="0" name=""/>
        <dsp:cNvSpPr/>
      </dsp:nvSpPr>
      <dsp:spPr>
        <a:xfrm>
          <a:off x="0" y="309607"/>
          <a:ext cx="6263640" cy="2633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6128" tIns="354076" rIns="486128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Phone: $274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Car payment: $311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Truck payment: $400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Car/truck insurance: $121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Netflix: $17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Cable: $250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Internet: 150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Food: $300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Rent: $1,000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Student loan (to be added later)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Gas: $150</a:t>
          </a:r>
        </a:p>
      </dsp:txBody>
      <dsp:txXfrm>
        <a:off x="0" y="309607"/>
        <a:ext cx="6263640" cy="2633400"/>
      </dsp:txXfrm>
    </dsp:sp>
    <dsp:sp modelId="{5191E9A2-37B6-4323-AE96-B18DE6A33E74}">
      <dsp:nvSpPr>
        <dsp:cNvPr id="0" name=""/>
        <dsp:cNvSpPr/>
      </dsp:nvSpPr>
      <dsp:spPr>
        <a:xfrm>
          <a:off x="313182" y="29167"/>
          <a:ext cx="4384548" cy="5608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725" tIns="0" rIns="165725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My Monthly bills include</a:t>
          </a:r>
        </a:p>
      </dsp:txBody>
      <dsp:txXfrm>
        <a:off x="340562" y="56547"/>
        <a:ext cx="4329788" cy="506120"/>
      </dsp:txXfrm>
    </dsp:sp>
    <dsp:sp modelId="{5A6D078E-E9BB-4E17-ADF6-B2A7055D7641}">
      <dsp:nvSpPr>
        <dsp:cNvPr id="0" name=""/>
        <dsp:cNvSpPr/>
      </dsp:nvSpPr>
      <dsp:spPr>
        <a:xfrm>
          <a:off x="0" y="2923884"/>
          <a:ext cx="626364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12D25F-ADFA-4D5B-94E6-FFC00D26F2F5}">
      <dsp:nvSpPr>
        <dsp:cNvPr id="0" name=""/>
        <dsp:cNvSpPr/>
      </dsp:nvSpPr>
      <dsp:spPr>
        <a:xfrm>
          <a:off x="524799" y="2934816"/>
          <a:ext cx="2240986" cy="158717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725" tIns="0" rIns="165725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Total Expense: 2,973</a:t>
          </a:r>
        </a:p>
      </dsp:txBody>
      <dsp:txXfrm>
        <a:off x="532547" y="2942564"/>
        <a:ext cx="2225490" cy="143221"/>
      </dsp:txXfrm>
    </dsp:sp>
    <dsp:sp modelId="{3C8BC924-FD0D-4AF6-92A1-9DA4C0DFC47B}">
      <dsp:nvSpPr>
        <dsp:cNvPr id="0" name=""/>
        <dsp:cNvSpPr/>
      </dsp:nvSpPr>
      <dsp:spPr>
        <a:xfrm>
          <a:off x="0" y="3440620"/>
          <a:ext cx="6263640" cy="2034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6128" tIns="354076" rIns="486128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Expected Annual Salary - $74,000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Expected Monthly Salary - $6,000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Net pay at 25% tax rate – 6,000 – 664 = 5,336 Monthly take home after taxes 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700" kern="1200" dirty="0"/>
        </a:p>
      </dsp:txBody>
      <dsp:txXfrm>
        <a:off x="0" y="3440620"/>
        <a:ext cx="6263640" cy="2034900"/>
      </dsp:txXfrm>
    </dsp:sp>
    <dsp:sp modelId="{8762E7C9-DED0-417E-BFBF-E90C60A3A235}">
      <dsp:nvSpPr>
        <dsp:cNvPr id="0" name=""/>
        <dsp:cNvSpPr/>
      </dsp:nvSpPr>
      <dsp:spPr>
        <a:xfrm>
          <a:off x="313182" y="3085634"/>
          <a:ext cx="2767789" cy="215776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725" tIns="0" rIns="165725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Disposable income: 3,027</a:t>
          </a:r>
        </a:p>
      </dsp:txBody>
      <dsp:txXfrm>
        <a:off x="323715" y="3096167"/>
        <a:ext cx="2746723" cy="1947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27C44D-A001-49DE-9B34-09EC09927244}">
      <dsp:nvSpPr>
        <dsp:cNvPr id="0" name=""/>
        <dsp:cNvSpPr/>
      </dsp:nvSpPr>
      <dsp:spPr>
        <a:xfrm>
          <a:off x="0" y="379224"/>
          <a:ext cx="6263640" cy="2835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6128" tIns="312420" rIns="486128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1,816.01 – 0% interest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2,304.24 – 0% Interest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$2791.78 – 0% Interest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$1981.96 – 0% Interest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$3,500 – 0% Interest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$3,500 – 0% Interest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$2,123.21 – 0% Interest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$4,452.00 – 0% Interest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$2,068.66 – 0% Interest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$7,700 – 0% Interest</a:t>
          </a:r>
        </a:p>
      </dsp:txBody>
      <dsp:txXfrm>
        <a:off x="0" y="379224"/>
        <a:ext cx="6263640" cy="2835000"/>
      </dsp:txXfrm>
    </dsp:sp>
    <dsp:sp modelId="{4C8030AD-3A1F-4148-B426-7642C69A311F}">
      <dsp:nvSpPr>
        <dsp:cNvPr id="0" name=""/>
        <dsp:cNvSpPr/>
      </dsp:nvSpPr>
      <dsp:spPr>
        <a:xfrm>
          <a:off x="313182" y="157824"/>
          <a:ext cx="4384548" cy="4428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725" tIns="0" rIns="165725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I only have 1 student loan total they are as followed</a:t>
          </a:r>
        </a:p>
      </dsp:txBody>
      <dsp:txXfrm>
        <a:off x="334798" y="179440"/>
        <a:ext cx="4341316" cy="399568"/>
      </dsp:txXfrm>
    </dsp:sp>
    <dsp:sp modelId="{31D9D086-519E-46BE-A77E-793AE0EA540E}">
      <dsp:nvSpPr>
        <dsp:cNvPr id="0" name=""/>
        <dsp:cNvSpPr/>
      </dsp:nvSpPr>
      <dsp:spPr>
        <a:xfrm>
          <a:off x="0" y="3516624"/>
          <a:ext cx="626364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E517E5-C1C6-4D83-AEA1-2AA113E900A4}">
      <dsp:nvSpPr>
        <dsp:cNvPr id="0" name=""/>
        <dsp:cNvSpPr/>
      </dsp:nvSpPr>
      <dsp:spPr>
        <a:xfrm>
          <a:off x="313182" y="3295224"/>
          <a:ext cx="4384548" cy="4428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725" tIns="0" rIns="165725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Total Principal: $31,704.55 </a:t>
          </a:r>
        </a:p>
      </dsp:txBody>
      <dsp:txXfrm>
        <a:off x="334798" y="3316840"/>
        <a:ext cx="4341316" cy="399568"/>
      </dsp:txXfrm>
    </dsp:sp>
    <dsp:sp modelId="{6D75CB1E-85F6-4041-B381-688B8F34992E}">
      <dsp:nvSpPr>
        <dsp:cNvPr id="0" name=""/>
        <dsp:cNvSpPr/>
      </dsp:nvSpPr>
      <dsp:spPr>
        <a:xfrm>
          <a:off x="0" y="4197024"/>
          <a:ext cx="626364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FFEEE6-52D5-49C6-9335-F79285A03A99}">
      <dsp:nvSpPr>
        <dsp:cNvPr id="0" name=""/>
        <dsp:cNvSpPr/>
      </dsp:nvSpPr>
      <dsp:spPr>
        <a:xfrm>
          <a:off x="313182" y="3975624"/>
          <a:ext cx="4384548" cy="4428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725" tIns="0" rIns="165725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Accrued Interest: 1,033.31</a:t>
          </a:r>
        </a:p>
      </dsp:txBody>
      <dsp:txXfrm>
        <a:off x="334798" y="3997240"/>
        <a:ext cx="4341316" cy="399568"/>
      </dsp:txXfrm>
    </dsp:sp>
    <dsp:sp modelId="{1B91D0C8-9EEC-4982-9BA9-306916EFEC42}">
      <dsp:nvSpPr>
        <dsp:cNvPr id="0" name=""/>
        <dsp:cNvSpPr/>
      </dsp:nvSpPr>
      <dsp:spPr>
        <a:xfrm>
          <a:off x="0" y="4877423"/>
          <a:ext cx="626364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DC5957-F91A-4013-A2E0-D58722978687}">
      <dsp:nvSpPr>
        <dsp:cNvPr id="0" name=""/>
        <dsp:cNvSpPr/>
      </dsp:nvSpPr>
      <dsp:spPr>
        <a:xfrm>
          <a:off x="313182" y="4656024"/>
          <a:ext cx="4384548" cy="4428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725" tIns="0" rIns="165725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Total Balance at the end of 2021: $32,737.86</a:t>
          </a:r>
        </a:p>
      </dsp:txBody>
      <dsp:txXfrm>
        <a:off x="334798" y="4677640"/>
        <a:ext cx="4341316" cy="3995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6D8D07-652F-4BF0-98A9-0FFCF9B4863F}">
      <dsp:nvSpPr>
        <dsp:cNvPr id="0" name=""/>
        <dsp:cNvSpPr/>
      </dsp:nvSpPr>
      <dsp:spPr>
        <a:xfrm>
          <a:off x="0" y="2703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497DAD-D9B5-4BE3-9115-3155263F0666}">
      <dsp:nvSpPr>
        <dsp:cNvPr id="0" name=""/>
        <dsp:cNvSpPr/>
      </dsp:nvSpPr>
      <dsp:spPr>
        <a:xfrm>
          <a:off x="0" y="2703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First, the amount of interest I will have paid through my 10-year payment plan would be = $ 7,749.46</a:t>
          </a:r>
        </a:p>
      </dsp:txBody>
      <dsp:txXfrm>
        <a:off x="0" y="2703"/>
        <a:ext cx="6900512" cy="1843578"/>
      </dsp:txXfrm>
    </dsp:sp>
    <dsp:sp modelId="{6A0EF781-E838-4979-9F4C-26DE0563845F}">
      <dsp:nvSpPr>
        <dsp:cNvPr id="0" name=""/>
        <dsp:cNvSpPr/>
      </dsp:nvSpPr>
      <dsp:spPr>
        <a:xfrm>
          <a:off x="0" y="1846281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B34464-D372-49A4-A831-A69690C0BB28}">
      <dsp:nvSpPr>
        <dsp:cNvPr id="0" name=""/>
        <dsp:cNvSpPr/>
      </dsp:nvSpPr>
      <dsp:spPr>
        <a:xfrm>
          <a:off x="0" y="1846281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In order to calculate the future value of this loan, I take my original loan amount of  $32,737.86 and add the amount of interest through the 10 years</a:t>
          </a:r>
        </a:p>
      </dsp:txBody>
      <dsp:txXfrm>
        <a:off x="0" y="1846281"/>
        <a:ext cx="6900512" cy="1843578"/>
      </dsp:txXfrm>
    </dsp:sp>
    <dsp:sp modelId="{071A23C0-3449-4151-83AD-99157C5FB04C}">
      <dsp:nvSpPr>
        <dsp:cNvPr id="0" name=""/>
        <dsp:cNvSpPr/>
      </dsp:nvSpPr>
      <dsp:spPr>
        <a:xfrm>
          <a:off x="0" y="3689859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9CAA5E-82F5-41A4-9889-E73E48225817}">
      <dsp:nvSpPr>
        <dsp:cNvPr id="0" name=""/>
        <dsp:cNvSpPr/>
      </dsp:nvSpPr>
      <dsp:spPr>
        <a:xfrm>
          <a:off x="0" y="3689859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Total amount for future value is = $40,487.32</a:t>
          </a:r>
        </a:p>
      </dsp:txBody>
      <dsp:txXfrm>
        <a:off x="0" y="3689859"/>
        <a:ext cx="6900512" cy="18435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5968A1-43F8-4CAD-ACBB-1A5B940BFD00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FDB29C-6DA1-4F00-BCDB-ABF10469AF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488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Hello Everyone! – My name is Hope Custer &amp; this is my student loan project for this session.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DB29C-6DA1-4F00-BCDB-ABF10469AF0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548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 loans always seem to give everyone a fright when they think about it, it’s a high stress topic. This project was intended for us to really see what goes into paying back our student loans.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DB29C-6DA1-4F00-BCDB-ABF10469AF0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78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hypothesis for this project; will I be able to pay back my student loans every month? It’s very important that we prepare for our student loans now, instead of later down the road.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DB29C-6DA1-4F00-BCDB-ABF10469AF0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988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going through a few different websites, I wanted to chose a starting job from around me (which is the one located in Rochester) as well as New York City.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DB29C-6DA1-4F00-BCDB-ABF10469AF0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2667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Based on my expected monthly salary of a little over 5,000 after taxes are taken out, my total amount of bills can be seen above leaving me with a little under 3,000 each month to add to my savings.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DB29C-6DA1-4F00-BCDB-ABF10469AF0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1945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graduation at the end of 2021, this will leave my student loan balance at 32,737.86.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DB29C-6DA1-4F00-BCDB-ABF10469AF0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8690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we set out my loan payment to be paid within 10 years, this will leave me with a 363.46 monthly payment for about 120 months.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DB29C-6DA1-4F00-BCDB-ABF10469AF0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3930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we saw on the last slide, with my 10-year payment, I would pay a total of interest of 7,749.49. In order to calculate the future of my loan, I simply take the total amount of interest, and add it onto my loan. In the end it will total 40,487.32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DB29C-6DA1-4F00-BCDB-ABF10469AF0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158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we see above, I changed the number of years I would be paying back this loan. Originally, I have it set up for a 10-year payback method. Here I changed it from 9 years, to 7, and finally to 6. If you look, yes, my monthly payments increase but in the end, I will be paying a lot less in interest.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DB29C-6DA1-4F00-BCDB-ABF10469AF0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8708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would my optimal monthly payment be? I know that thinking of spending more money each month on a loan is scary, but in the end you save more money on interest. I chose a 7 year loan payback, for this project. At the end I save almost $700, If we go back to my hypothesis where I was wondering if I would be able to pay back my loan every month. I believe with this payback method I will be able to pay it back on time each month.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DB29C-6DA1-4F00-BCDB-ABF10469AF0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3783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you everyone, I hope you enjoyed my student loan presentation, stay safe and take care!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DB29C-6DA1-4F00-BCDB-ABF10469AF04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761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DCA9A-C872-4175-BF43-61E2D29E74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5DA905-53AF-4AF9-9093-D549BB133A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04C6DA-B43F-4355-A322-4B4FB6B1F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C618-7EB3-4EF3-B834-FF3085EA40A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1EBD8A-FA3A-4A0F-8B22-323C18CEB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C6CC44-21CD-4931-84E9-83B172954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D12A2-BD66-4570-BA30-6549B24F2D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472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31F01-D037-474C-94A0-6905D47EE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36EF84-FF82-43AC-8D93-8479B9638C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38FC26-707B-4899-A5D8-629F652B9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C618-7EB3-4EF3-B834-FF3085EA40A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15D76-0BFB-4A52-B711-CD75E1318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FE2226-65F6-41A3-9D5E-BEB2DF389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D12A2-BD66-4570-BA30-6549B24F2D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765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1515A-19E0-4BE6-99DC-F937A7178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357972-1481-4DA0-81E9-59F486A1E7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D4A7C9-5D86-4E87-9242-4FF54FE17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C618-7EB3-4EF3-B834-FF3085EA40A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9BE3D4-2C67-4185-952E-C3C09EDCB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8837AE-E07A-403A-8138-18386DBAB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D12A2-BD66-4570-BA30-6549B24F2D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168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A613A-B3D5-479B-9933-0477BD121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4A8C81-BB3C-4E0F-B18B-AB2CB8439C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96B1AC-A9B3-4FB5-98D1-8383F2E7F4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879FFA-B0F6-49E6-8E36-D919C2EA4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C618-7EB3-4EF3-B834-FF3085EA40A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DE618D-4CBE-4ABC-B3D8-47546A03D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452988-50EF-401F-B84B-7C678231E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D12A2-BD66-4570-BA30-6549B24F2D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023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8119E-68B7-4984-93F0-50A12D339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4F1A0A-D656-493F-9239-6A268A0073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B1C19A-9F47-4854-9450-1B3790F146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D69D41-E510-4D62-A560-0F71411933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C763CF-235B-4625-B04F-B704CA53AD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E89B4B-F2E3-4785-807A-267195CE0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C618-7EB3-4EF3-B834-FF3085EA40A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ABAE3C-4624-49E7-ADFA-5355AAEDF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D8649E-FCE6-4EB6-B7CF-1C38F6FB4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D12A2-BD66-4570-BA30-6549B24F2D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300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66443-F314-440D-9958-C5B7AEBE1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B3E196-15AE-4D0E-8779-35DB28E08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C618-7EB3-4EF3-B834-FF3085EA40A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7F692A-9468-471D-B3BB-244A59168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D2472D-7F3D-47D8-A9F5-6E30B1AF2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D12A2-BD66-4570-BA30-6549B24F2D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896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8EBDC7-5FC0-43BD-ACFE-5AAD52053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C618-7EB3-4EF3-B834-FF3085EA40A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39674E-69F7-47B1-B1D9-13FD76B24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88B159-F0F2-4888-BB64-8FC3C8DAD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D12A2-BD66-4570-BA30-6549B24F2D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103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2F5B8-6ABE-47FA-807C-16F77BEA3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7A2F3-90F5-424B-888E-351CD8611A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043E42-9244-4ACA-8836-A39AD91AC1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6C5F4A-5C91-4156-BAD8-0BA6BEDE0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C618-7EB3-4EF3-B834-FF3085EA40A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BA6E21-9915-493B-9A36-51ADDD61A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FB26BB-AD5C-4621-B798-75B595E7D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D12A2-BD66-4570-BA30-6549B24F2D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204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9FCC1-83F2-4A05-AAC6-49A3CECC9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FF8F5F-D462-4EAD-BFFD-C5D8419865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05A972-CD75-4933-951B-432A29049E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683585-3B91-40D2-B31B-30E52057B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C618-7EB3-4EF3-B834-FF3085EA40A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6F442F-D6EA-4A04-BB59-5FEF85610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FAB389-921E-4987-B4D2-AEA795071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D12A2-BD66-4570-BA30-6549B24F2D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288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4A477-F244-472B-A494-B5051912F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C09244-889B-4109-9990-AC0E1B7467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0473A6-AFE9-46B2-8FDB-A9C01B798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C618-7EB3-4EF3-B834-FF3085EA40A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6CED68-B344-499F-AF37-1543295F4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5FD1AB-B513-4747-8667-AD71E0BC6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D12A2-BD66-4570-BA30-6549B24F2D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684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6CD401-B541-484F-BB04-0D05EDB17B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E04D93-DDA8-4689-94B4-8FDCB29511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9737C6-60E1-4929-ACAD-50A5B6FD8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C618-7EB3-4EF3-B834-FF3085EA40A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CAC5A-01CC-44B9-9C65-A93BC9982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E4FFA-1EA7-410B-8D8F-25E94F995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D12A2-BD66-4570-BA30-6549B24F2D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690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A8BA30-A949-43AE-8150-0F8875982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2CF66F-0382-4E60-A322-DE3B77D80F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407770-41B9-4158-AD35-CF8E8C86B4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40C618-7EB3-4EF3-B834-FF3085EA40A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751163-DA65-4027-9F32-77386EBBBB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330BB3-A2CA-4801-8E55-81629E83FF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D12A2-BD66-4570-BA30-6549B24F2D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442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2.m4a"/><Relationship Id="rId7" Type="http://schemas.openxmlformats.org/officeDocument/2006/relationships/image" Target="../media/image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4a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hyperlink" Target="https://www.salary.com/research/salary/posting/hospital-administrator-salary/rochester-ny" TargetMode="External"/><Relationship Id="rId5" Type="http://schemas.openxmlformats.org/officeDocument/2006/relationships/hyperlink" Target="https://www.glassdoor.com/Salaries/new-york-city-healthcare-administration-salary-SRCH_IL.0,13_IM615_KO14,39.htm" TargetMode="Externa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2.png"/><Relationship Id="rId4" Type="http://schemas.openxmlformats.org/officeDocument/2006/relationships/notesSlide" Target="../notesSlides/notesSlide5.xml"/><Relationship Id="rId9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2.png"/><Relationship Id="rId4" Type="http://schemas.openxmlformats.org/officeDocument/2006/relationships/notesSlide" Target="../notesSlides/notesSlide6.xml"/><Relationship Id="rId9" Type="http://schemas.microsoft.com/office/2007/relationships/diagramDrawing" Target="../diagrams/drawing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3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10" Type="http://schemas.openxmlformats.org/officeDocument/2006/relationships/image" Target="../media/image2.png"/><Relationship Id="rId4" Type="http://schemas.openxmlformats.org/officeDocument/2006/relationships/notesSlide" Target="../notesSlides/notesSlide8.xml"/><Relationship Id="rId9" Type="http://schemas.microsoft.com/office/2007/relationships/diagramDrawing" Target="../diagrams/drawing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846B7-00ED-42E5-AD5F-FE49C73F4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2" y="3577456"/>
            <a:ext cx="10909640" cy="1687814"/>
          </a:xfrm>
        </p:spPr>
        <p:txBody>
          <a:bodyPr anchor="b">
            <a:normAutofit/>
          </a:bodyPr>
          <a:lstStyle/>
          <a:p>
            <a:r>
              <a:rPr lang="en-US" sz="5600" dirty="0"/>
              <a:t>Portfolio Project – College Mathematics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037AFF-F611-4C34-92AC-08573C7C06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881" y="5660607"/>
            <a:ext cx="10909643" cy="552659"/>
          </a:xfrm>
        </p:spPr>
        <p:txBody>
          <a:bodyPr anchor="t">
            <a:normAutofit/>
          </a:bodyPr>
          <a:lstStyle/>
          <a:p>
            <a:r>
              <a:rPr lang="en-US" dirty="0"/>
              <a:t>Hope Custer</a:t>
            </a:r>
          </a:p>
        </p:txBody>
      </p:sp>
      <p:pic>
        <p:nvPicPr>
          <p:cNvPr id="5" name="Video 4">
            <a:extLst>
              <a:ext uri="{FF2B5EF4-FFF2-40B4-BE49-F238E27FC236}">
                <a16:creationId xmlns:a16="http://schemas.microsoft.com/office/drawing/2014/main" id="{F4109A2A-3098-4295-9DA6-F63BB961F95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t="284" r="1" b="1"/>
          <a:stretch/>
        </p:blipFill>
        <p:spPr>
          <a:xfrm>
            <a:off x="3649423" y="591670"/>
            <a:ext cx="4888557" cy="2742004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15C837B9-2345-4FA6-880C-591C756CE94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846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884"/>
    </mc:Choice>
    <mc:Fallback>
      <p:transition spd="slow" advTm="68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01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mute="1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91" objId="5"/>
        <p14:stopEvt time="6884" objId="5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ACAE37-BFB9-4EBC-B3BF-D894F6461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Introduction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CEA7E5-03CA-490A-879C-62BD03C5A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dirty="0"/>
              <a:t>This project is designed to help us start our mindset on how we will repay our student loans once we have graduated from our program.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34F23C0A-45C3-4D69-9A92-6372F17076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697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940"/>
    </mc:Choice>
    <mc:Fallback>
      <p:transition spd="slow" advTm="149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D69E7-8A95-481D-B511-44538A7010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2" y="3577456"/>
            <a:ext cx="10909640" cy="1687814"/>
          </a:xfrm>
        </p:spPr>
        <p:txBody>
          <a:bodyPr anchor="b">
            <a:normAutofit/>
          </a:bodyPr>
          <a:lstStyle/>
          <a:p>
            <a:r>
              <a:rPr lang="en-US" sz="6600" dirty="0"/>
              <a:t>Hypothesis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470441-D739-450C-9B1B-5052A5830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881" y="5660607"/>
            <a:ext cx="10909643" cy="552659"/>
          </a:xfrm>
        </p:spPr>
        <p:txBody>
          <a:bodyPr anchor="t">
            <a:normAutofit/>
          </a:bodyPr>
          <a:lstStyle/>
          <a:p>
            <a:r>
              <a:rPr lang="en-US" dirty="0"/>
              <a:t>Will I be able to pay my student loan payments every month? </a:t>
            </a:r>
          </a:p>
        </p:txBody>
      </p:sp>
      <p:pic>
        <p:nvPicPr>
          <p:cNvPr id="15" name="Graphic 6" descr="Thought bubble">
            <a:extLst>
              <a:ext uri="{FF2B5EF4-FFF2-40B4-BE49-F238E27FC236}">
                <a16:creationId xmlns:a16="http://schemas.microsoft.com/office/drawing/2014/main" id="{5F01185A-4643-4A77-8997-D186F68ABA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22700" y="591670"/>
            <a:ext cx="2742004" cy="2742004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BCA52E3E-A69E-42B6-B3C8-444CC739DC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86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987"/>
    </mc:Choice>
    <mc:Fallback>
      <p:transition spd="slow" advTm="149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7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B63B7E-24D4-4005-AD73-6F56E7824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Expected Salary After Graduation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14A4D3-DFB7-4370-96B6-91E1C0E926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/>
              <a:t>Job: Healthcare Administration </a:t>
            </a:r>
          </a:p>
          <a:p>
            <a:pPr marL="0" indent="0">
              <a:buNone/>
            </a:pPr>
            <a:r>
              <a:rPr lang="en-US" dirty="0"/>
              <a:t>State: New York</a:t>
            </a:r>
          </a:p>
          <a:p>
            <a:pPr marL="0" indent="0">
              <a:buNone/>
            </a:pPr>
            <a:r>
              <a:rPr lang="en-US" dirty="0"/>
              <a:t>Sources:</a:t>
            </a:r>
          </a:p>
          <a:p>
            <a:r>
              <a:rPr lang="en-US" dirty="0">
                <a:hlinkClick r:id="rId5"/>
              </a:rPr>
              <a:t>https://www.glassdoor.com/Salaries/new-york-city-healthcare-administration-salary-SRCH_IL.0,13_IM615_KO14,39.htm</a:t>
            </a:r>
            <a:endParaRPr lang="en-US" dirty="0"/>
          </a:p>
          <a:p>
            <a:pPr lvl="1"/>
            <a:r>
              <a:rPr lang="en-US" dirty="0"/>
              <a:t>Estimated Starting Salary - $24/hour</a:t>
            </a:r>
          </a:p>
          <a:p>
            <a:r>
              <a:rPr lang="en-US" dirty="0">
                <a:hlinkClick r:id="rId6"/>
              </a:rPr>
              <a:t>https://www.salary.com/research/salary/posting/hospital-administrator-salary/rochester-ny</a:t>
            </a:r>
            <a:endParaRPr lang="en-US" dirty="0"/>
          </a:p>
          <a:p>
            <a:pPr lvl="1"/>
            <a:r>
              <a:rPr lang="en-US" dirty="0"/>
              <a:t>Estimated Starting Salary – about $26/hour</a:t>
            </a:r>
          </a:p>
          <a:p>
            <a:pPr lvl="1"/>
            <a:endParaRPr lang="en-US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E010981D-E2A8-49A2-BA1D-3BBA48DC09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9938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644"/>
    </mc:Choice>
    <mc:Fallback>
      <p:transition spd="slow" advTm="266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67957-E326-425D-A8D2-D5FE798D1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accent5"/>
                </a:solidFill>
              </a:rPr>
              <a:t>Budget based on your estimated salary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0F83921-22EE-497A-B916-14000BAEF0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2773821"/>
              </p:ext>
            </p:extLst>
          </p:nvPr>
        </p:nvGraphicFramePr>
        <p:xfrm>
          <a:off x="5093208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E3F6E074-01A0-4D2A-982B-4DBC229057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112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682"/>
    </mc:Choice>
    <mc:Fallback>
      <p:transition spd="slow" advTm="476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D7ADC-C5B2-4EBD-A1B6-618F668C4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67039" cy="5506358"/>
          </a:xfrm>
        </p:spPr>
        <p:txBody>
          <a:bodyPr>
            <a:normAutofit/>
          </a:bodyPr>
          <a:lstStyle/>
          <a:p>
            <a:r>
              <a:rPr lang="en-US" sz="4000" dirty="0"/>
              <a:t>Estimate the total amount of your student loans at graduation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E584267-CC26-453D-9EEF-3B11DC4281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4781328"/>
              </p:ext>
            </p:extLst>
          </p:nvPr>
        </p:nvGraphicFramePr>
        <p:xfrm>
          <a:off x="5285232" y="722376"/>
          <a:ext cx="6263640" cy="5413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D99E7280-ED4D-467E-AB73-95D1D3B79E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468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549"/>
    </mc:Choice>
    <mc:Fallback>
      <p:transition spd="slow" advTm="275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75032-4D9B-47C5-B54E-05518C3DB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Minimum Monthly Payments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78C17B-1704-4F8D-A39C-C39638A22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10512424" cy="823912"/>
          </a:xfrm>
        </p:spPr>
        <p:txBody>
          <a:bodyPr/>
          <a:lstStyle/>
          <a:p>
            <a:r>
              <a:rPr lang="en-US" dirty="0"/>
              <a:t>Before hand I did check on my loan service website, my loans have 0% interest until I graduate, after it is 6%, so I used 6% for my annual interest rate here.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3AA0E7-5786-4E4A-9741-FE7CF55129F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Loan Amount = $32,737.86</a:t>
            </a:r>
          </a:p>
          <a:p>
            <a:r>
              <a:rPr lang="en-US" dirty="0"/>
              <a:t>Annual Interest Rate = 6%</a:t>
            </a:r>
          </a:p>
          <a:p>
            <a:r>
              <a:rPr lang="en-US" dirty="0"/>
              <a:t>Loan period in years = 10 years</a:t>
            </a:r>
          </a:p>
          <a:p>
            <a:r>
              <a:rPr lang="en-US" dirty="0"/>
              <a:t>Number of payments per year = 12</a:t>
            </a:r>
          </a:p>
          <a:p>
            <a:r>
              <a:rPr lang="en-US" dirty="0"/>
              <a:t>Start date loan = 5/26/2021</a:t>
            </a:r>
          </a:p>
          <a:p>
            <a:r>
              <a:rPr lang="en-US" dirty="0"/>
              <a:t>Optional Extra Payments = 100$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6949A3-C5E6-4DAF-AC73-292F9B38A27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Scheduled payment = $363.46</a:t>
            </a:r>
          </a:p>
          <a:p>
            <a:r>
              <a:rPr lang="en-US" dirty="0"/>
              <a:t>Scheduled number of payments = 120</a:t>
            </a:r>
          </a:p>
          <a:p>
            <a:r>
              <a:rPr lang="en-US" dirty="0"/>
              <a:t>Actual number of payments =88</a:t>
            </a:r>
          </a:p>
          <a:p>
            <a:r>
              <a:rPr lang="en-US" dirty="0"/>
              <a:t>Total early payments = $8,700</a:t>
            </a:r>
          </a:p>
          <a:p>
            <a:r>
              <a:rPr lang="en-US" dirty="0"/>
              <a:t>Total interest = $7,749.46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82F28203-9EEF-4DD4-8C7C-CFD80F1D53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25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028"/>
    </mc:Choice>
    <mc:Fallback>
      <p:transition spd="slow" advTm="340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7BF8E-07A1-43CE-B2AF-63B70AA99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 dirty="0"/>
              <a:t>Total Cost (Future Value) / Amount of Interest Paid </a:t>
            </a:r>
          </a:p>
        </p:txBody>
      </p: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EDC0B6F5-A0B6-4B86-853D-42B92EF3A7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3943720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B0E216C3-A740-4133-9F27-70CD237E9B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319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190"/>
    </mc:Choice>
    <mc:Fallback>
      <p:transition spd="slow" advTm="341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FA456-F4DB-46A4-80A5-D4F8EA627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Ways that might reduce the amount of interest I pay – Changed 9,7,6 years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3C977E3-88EE-4D2F-80F7-DA413ECF62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153442"/>
              </p:ext>
            </p:extLst>
          </p:nvPr>
        </p:nvGraphicFramePr>
        <p:xfrm>
          <a:off x="838200" y="1690688"/>
          <a:ext cx="8394701" cy="15278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4732">
                  <a:extLst>
                    <a:ext uri="{9D8B030D-6E8A-4147-A177-3AD203B41FA5}">
                      <a16:colId xmlns:a16="http://schemas.microsoft.com/office/drawing/2014/main" val="1635480229"/>
                    </a:ext>
                  </a:extLst>
                </a:gridCol>
                <a:gridCol w="1278284">
                  <a:extLst>
                    <a:ext uri="{9D8B030D-6E8A-4147-A177-3AD203B41FA5}">
                      <a16:colId xmlns:a16="http://schemas.microsoft.com/office/drawing/2014/main" val="3982584998"/>
                    </a:ext>
                  </a:extLst>
                </a:gridCol>
                <a:gridCol w="1195609">
                  <a:extLst>
                    <a:ext uri="{9D8B030D-6E8A-4147-A177-3AD203B41FA5}">
                      <a16:colId xmlns:a16="http://schemas.microsoft.com/office/drawing/2014/main" val="1480377333"/>
                    </a:ext>
                  </a:extLst>
                </a:gridCol>
                <a:gridCol w="1195609">
                  <a:extLst>
                    <a:ext uri="{9D8B030D-6E8A-4147-A177-3AD203B41FA5}">
                      <a16:colId xmlns:a16="http://schemas.microsoft.com/office/drawing/2014/main" val="3690063745"/>
                    </a:ext>
                  </a:extLst>
                </a:gridCol>
                <a:gridCol w="1192429">
                  <a:extLst>
                    <a:ext uri="{9D8B030D-6E8A-4147-A177-3AD203B41FA5}">
                      <a16:colId xmlns:a16="http://schemas.microsoft.com/office/drawing/2014/main" val="30981127"/>
                    </a:ext>
                  </a:extLst>
                </a:gridCol>
                <a:gridCol w="1192429">
                  <a:extLst>
                    <a:ext uri="{9D8B030D-6E8A-4147-A177-3AD203B41FA5}">
                      <a16:colId xmlns:a16="http://schemas.microsoft.com/office/drawing/2014/main" val="3669362388"/>
                    </a:ext>
                  </a:extLst>
                </a:gridCol>
                <a:gridCol w="1195609">
                  <a:extLst>
                    <a:ext uri="{9D8B030D-6E8A-4147-A177-3AD203B41FA5}">
                      <a16:colId xmlns:a16="http://schemas.microsoft.com/office/drawing/2014/main" val="2641147948"/>
                    </a:ext>
                  </a:extLst>
                </a:gridCol>
              </a:tblGrid>
              <a:tr h="25527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ENTER VALUES</a:t>
                      </a:r>
                      <a:endParaRPr lang="en-US" sz="1100" b="1" i="0" u="none" strike="noStrike" dirty="0">
                        <a:solidFill>
                          <a:srgbClr val="404040"/>
                        </a:solidFill>
                        <a:effectLst/>
                        <a:latin typeface="Microsoft Sans Serif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1" i="0" u="none" strike="noStrike" dirty="0">
                        <a:solidFill>
                          <a:srgbClr val="404040"/>
                        </a:solidFill>
                        <a:effectLst/>
                        <a:latin typeface="Microsoft Sans Serif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LOAN SUMMARY</a:t>
                      </a:r>
                      <a:endParaRPr lang="en-US" sz="1100" b="1" i="0" u="none" strike="noStrike" dirty="0">
                        <a:solidFill>
                          <a:srgbClr val="404040"/>
                        </a:solidFill>
                        <a:effectLst/>
                        <a:latin typeface="Microsoft Sans Serif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1" i="0" u="none" strike="noStrike" dirty="0">
                        <a:solidFill>
                          <a:srgbClr val="404040"/>
                        </a:solidFill>
                        <a:effectLst/>
                        <a:latin typeface="Microsoft Sans Serif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97692813"/>
                  </a:ext>
                </a:extLst>
              </a:tr>
              <a:tr h="18097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Loan amount</a:t>
                      </a:r>
                      <a:endParaRPr lang="en-US" sz="1100" b="0" i="1" u="none" strike="noStrike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$32,737.86</a:t>
                      </a:r>
                      <a:endParaRPr lang="en-US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Scheduled payment</a:t>
                      </a:r>
                      <a:endParaRPr lang="en-US" sz="1100" b="0" i="1" u="none" strike="noStrike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$393.04</a:t>
                      </a:r>
                      <a:endParaRPr lang="en-US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67667094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Annual interest rate</a:t>
                      </a:r>
                      <a:endParaRPr lang="en-US" sz="1100" b="0" i="1" u="none" strike="noStrike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6.00%</a:t>
                      </a:r>
                      <a:endParaRPr lang="en-US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Scheduled number of payments</a:t>
                      </a:r>
                      <a:endParaRPr lang="en-US" sz="1100" b="0" i="1" u="none" strike="noStrike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108</a:t>
                      </a:r>
                      <a:endParaRPr lang="en-US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43004331"/>
                  </a:ext>
                </a:extLst>
              </a:tr>
              <a:tr h="18097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Loan period in years</a:t>
                      </a:r>
                      <a:endParaRPr lang="en-US" sz="1100" b="0" i="1" u="none" strike="noStrike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9</a:t>
                      </a:r>
                      <a:endParaRPr lang="en-US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Actual number of payments</a:t>
                      </a:r>
                      <a:endParaRPr lang="en-US" sz="1100" b="0" i="1" u="none" strike="noStrike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82</a:t>
                      </a:r>
                      <a:endParaRPr lang="en-US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64644106"/>
                  </a:ext>
                </a:extLst>
              </a:tr>
              <a:tr h="18097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Number of payments per year</a:t>
                      </a:r>
                      <a:endParaRPr lang="en-US" sz="1100" b="0" i="1" u="none" strike="noStrike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12</a:t>
                      </a:r>
                      <a:endParaRPr lang="en-US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Total early payments</a:t>
                      </a:r>
                      <a:endParaRPr lang="en-US" sz="1100" b="0" i="1" u="none" strike="noStrike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$8,045.90</a:t>
                      </a:r>
                      <a:endParaRPr lang="en-US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97660889"/>
                  </a:ext>
                </a:extLst>
              </a:tr>
              <a:tr h="18097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Start date of loan</a:t>
                      </a:r>
                      <a:endParaRPr lang="en-US" sz="1100" b="0" i="1" u="none" strike="noStrike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5/26/2021</a:t>
                      </a:r>
                      <a:endParaRPr lang="en-US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Total interest</a:t>
                      </a:r>
                      <a:endParaRPr lang="en-US" sz="1100" b="0" i="1" u="none" strike="noStrike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$7,146.69</a:t>
                      </a:r>
                      <a:endParaRPr lang="en-US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7173827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32572415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Optional extra payments</a:t>
                      </a:r>
                      <a:endParaRPr lang="en-US" sz="1100" b="0" i="1" u="none" strike="noStrike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$100.00</a:t>
                      </a:r>
                      <a:endParaRPr lang="en-US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LENDER NAME</a:t>
                      </a:r>
                      <a:endParaRPr lang="en-US" sz="1100" b="1" i="0" u="none" strike="noStrike" dirty="0">
                        <a:solidFill>
                          <a:srgbClr val="635C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Greatlakes Loan Service</a:t>
                      </a:r>
                      <a:endParaRPr lang="en-US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985202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7E39EC7-49FC-4B36-A798-8E5C3F8772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6100592"/>
              </p:ext>
            </p:extLst>
          </p:nvPr>
        </p:nvGraphicFramePr>
        <p:xfrm>
          <a:off x="838200" y="3218498"/>
          <a:ext cx="8394701" cy="15316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4732">
                  <a:extLst>
                    <a:ext uri="{9D8B030D-6E8A-4147-A177-3AD203B41FA5}">
                      <a16:colId xmlns:a16="http://schemas.microsoft.com/office/drawing/2014/main" val="2522431381"/>
                    </a:ext>
                  </a:extLst>
                </a:gridCol>
                <a:gridCol w="1278284">
                  <a:extLst>
                    <a:ext uri="{9D8B030D-6E8A-4147-A177-3AD203B41FA5}">
                      <a16:colId xmlns:a16="http://schemas.microsoft.com/office/drawing/2014/main" val="1799662378"/>
                    </a:ext>
                  </a:extLst>
                </a:gridCol>
                <a:gridCol w="1195609">
                  <a:extLst>
                    <a:ext uri="{9D8B030D-6E8A-4147-A177-3AD203B41FA5}">
                      <a16:colId xmlns:a16="http://schemas.microsoft.com/office/drawing/2014/main" val="1927115923"/>
                    </a:ext>
                  </a:extLst>
                </a:gridCol>
                <a:gridCol w="1195609">
                  <a:extLst>
                    <a:ext uri="{9D8B030D-6E8A-4147-A177-3AD203B41FA5}">
                      <a16:colId xmlns:a16="http://schemas.microsoft.com/office/drawing/2014/main" val="1515022904"/>
                    </a:ext>
                  </a:extLst>
                </a:gridCol>
                <a:gridCol w="1192429">
                  <a:extLst>
                    <a:ext uri="{9D8B030D-6E8A-4147-A177-3AD203B41FA5}">
                      <a16:colId xmlns:a16="http://schemas.microsoft.com/office/drawing/2014/main" val="1258855027"/>
                    </a:ext>
                  </a:extLst>
                </a:gridCol>
                <a:gridCol w="1192429">
                  <a:extLst>
                    <a:ext uri="{9D8B030D-6E8A-4147-A177-3AD203B41FA5}">
                      <a16:colId xmlns:a16="http://schemas.microsoft.com/office/drawing/2014/main" val="2828094770"/>
                    </a:ext>
                  </a:extLst>
                </a:gridCol>
                <a:gridCol w="1195609">
                  <a:extLst>
                    <a:ext uri="{9D8B030D-6E8A-4147-A177-3AD203B41FA5}">
                      <a16:colId xmlns:a16="http://schemas.microsoft.com/office/drawing/2014/main" val="2611869476"/>
                    </a:ext>
                  </a:extLst>
                </a:gridCol>
              </a:tblGrid>
              <a:tr h="25527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ENTER VALUES</a:t>
                      </a:r>
                      <a:endParaRPr lang="en-US" sz="1100" b="1" i="0" u="none" strike="noStrike" dirty="0">
                        <a:solidFill>
                          <a:srgbClr val="404040"/>
                        </a:solidFill>
                        <a:effectLst/>
                        <a:latin typeface="Microsoft Sans Serif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1" i="0" u="none" strike="noStrike" dirty="0">
                        <a:solidFill>
                          <a:srgbClr val="404040"/>
                        </a:solidFill>
                        <a:effectLst/>
                        <a:latin typeface="Microsoft Sans Serif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LOAN SUMMARY</a:t>
                      </a:r>
                      <a:endParaRPr lang="en-US" sz="1100" b="1" i="0" u="none" strike="noStrike" dirty="0">
                        <a:solidFill>
                          <a:srgbClr val="404040"/>
                        </a:solidFill>
                        <a:effectLst/>
                        <a:latin typeface="Microsoft Sans Serif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1" i="0" u="none" strike="noStrike" dirty="0">
                        <a:solidFill>
                          <a:srgbClr val="404040"/>
                        </a:solidFill>
                        <a:effectLst/>
                        <a:latin typeface="Microsoft Sans Serif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85739030"/>
                  </a:ext>
                </a:extLst>
              </a:tr>
              <a:tr h="18097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Loan amount</a:t>
                      </a:r>
                      <a:endParaRPr lang="en-US" sz="1100" b="0" i="1" u="none" strike="noStrike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$32,737.86</a:t>
                      </a:r>
                      <a:endParaRPr lang="en-US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Scheduled payment</a:t>
                      </a:r>
                      <a:endParaRPr lang="en-US" sz="1100" b="0" i="1" u="none" strike="noStrike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$478.25</a:t>
                      </a:r>
                      <a:endParaRPr lang="en-US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69074156"/>
                  </a:ext>
                </a:extLst>
              </a:tr>
              <a:tr h="18097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Annual interest rate</a:t>
                      </a:r>
                      <a:endParaRPr lang="en-US" sz="1100" b="0" i="1" u="none" strike="noStrike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6.00%</a:t>
                      </a:r>
                      <a:endParaRPr lang="en-US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Scheduled number of payments</a:t>
                      </a:r>
                      <a:endParaRPr lang="en-US" sz="1100" b="0" i="1" u="none" strike="noStrike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84</a:t>
                      </a:r>
                      <a:endParaRPr lang="en-US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00588082"/>
                  </a:ext>
                </a:extLst>
              </a:tr>
              <a:tr h="18097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Loan period in years</a:t>
                      </a:r>
                      <a:endParaRPr lang="en-US" sz="1100" b="0" i="1" u="none" strike="noStrike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7</a:t>
                      </a:r>
                      <a:endParaRPr lang="en-US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Actual number of payments</a:t>
                      </a:r>
                      <a:endParaRPr lang="en-US" sz="1100" b="0" i="1" u="none" strike="noStrike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67</a:t>
                      </a:r>
                      <a:endParaRPr lang="en-US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00042366"/>
                  </a:ext>
                </a:extLst>
              </a:tr>
              <a:tr h="18097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Number of payments per year</a:t>
                      </a:r>
                      <a:endParaRPr lang="en-US" sz="1100" b="0" i="1" u="none" strike="noStrike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12</a:t>
                      </a:r>
                      <a:endParaRPr lang="en-US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Total early payments</a:t>
                      </a:r>
                      <a:endParaRPr lang="en-US" sz="1100" b="0" i="1" u="none" strike="noStrike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$6,600.00</a:t>
                      </a:r>
                      <a:endParaRPr lang="en-US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57884771"/>
                  </a:ext>
                </a:extLst>
              </a:tr>
              <a:tr h="18097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Start date of loan</a:t>
                      </a:r>
                      <a:endParaRPr lang="en-US" sz="1100" b="0" i="1" u="none" strike="noStrike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5/26/2021</a:t>
                      </a:r>
                      <a:endParaRPr lang="en-US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Total interest</a:t>
                      </a:r>
                      <a:endParaRPr lang="en-US" sz="1100" b="0" i="1" u="none" strike="noStrike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$5,845.34</a:t>
                      </a:r>
                      <a:endParaRPr lang="en-US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8763150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67225712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Optional extra payments</a:t>
                      </a:r>
                      <a:endParaRPr lang="en-US" sz="1100" b="0" i="1" u="none" strike="noStrike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$100.00</a:t>
                      </a:r>
                      <a:endParaRPr lang="en-US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LENDER NAME</a:t>
                      </a:r>
                      <a:endParaRPr lang="en-US" sz="1100" b="1" i="0" u="none" strike="noStrike" dirty="0">
                        <a:solidFill>
                          <a:srgbClr val="635C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Greatlakes Loan Service</a:t>
                      </a:r>
                      <a:endParaRPr lang="en-US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369729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E9E4FC4-32C9-414A-B72D-00D08841B8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5186937"/>
              </p:ext>
            </p:extLst>
          </p:nvPr>
        </p:nvGraphicFramePr>
        <p:xfrm>
          <a:off x="838199" y="4746308"/>
          <a:ext cx="8394701" cy="15316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4732">
                  <a:extLst>
                    <a:ext uri="{9D8B030D-6E8A-4147-A177-3AD203B41FA5}">
                      <a16:colId xmlns:a16="http://schemas.microsoft.com/office/drawing/2014/main" val="4217253884"/>
                    </a:ext>
                  </a:extLst>
                </a:gridCol>
                <a:gridCol w="1278284">
                  <a:extLst>
                    <a:ext uri="{9D8B030D-6E8A-4147-A177-3AD203B41FA5}">
                      <a16:colId xmlns:a16="http://schemas.microsoft.com/office/drawing/2014/main" val="1481837639"/>
                    </a:ext>
                  </a:extLst>
                </a:gridCol>
                <a:gridCol w="1195609">
                  <a:extLst>
                    <a:ext uri="{9D8B030D-6E8A-4147-A177-3AD203B41FA5}">
                      <a16:colId xmlns:a16="http://schemas.microsoft.com/office/drawing/2014/main" val="3266675235"/>
                    </a:ext>
                  </a:extLst>
                </a:gridCol>
                <a:gridCol w="1195609">
                  <a:extLst>
                    <a:ext uri="{9D8B030D-6E8A-4147-A177-3AD203B41FA5}">
                      <a16:colId xmlns:a16="http://schemas.microsoft.com/office/drawing/2014/main" val="2803197527"/>
                    </a:ext>
                  </a:extLst>
                </a:gridCol>
                <a:gridCol w="1192429">
                  <a:extLst>
                    <a:ext uri="{9D8B030D-6E8A-4147-A177-3AD203B41FA5}">
                      <a16:colId xmlns:a16="http://schemas.microsoft.com/office/drawing/2014/main" val="697749163"/>
                    </a:ext>
                  </a:extLst>
                </a:gridCol>
                <a:gridCol w="1192429">
                  <a:extLst>
                    <a:ext uri="{9D8B030D-6E8A-4147-A177-3AD203B41FA5}">
                      <a16:colId xmlns:a16="http://schemas.microsoft.com/office/drawing/2014/main" val="3113335158"/>
                    </a:ext>
                  </a:extLst>
                </a:gridCol>
                <a:gridCol w="1195609">
                  <a:extLst>
                    <a:ext uri="{9D8B030D-6E8A-4147-A177-3AD203B41FA5}">
                      <a16:colId xmlns:a16="http://schemas.microsoft.com/office/drawing/2014/main" val="400657802"/>
                    </a:ext>
                  </a:extLst>
                </a:gridCol>
              </a:tblGrid>
              <a:tr h="25527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ENTER VALUES</a:t>
                      </a:r>
                      <a:endParaRPr lang="en-US" sz="1100" b="1" i="0" u="none" strike="noStrike" dirty="0">
                        <a:solidFill>
                          <a:srgbClr val="404040"/>
                        </a:solidFill>
                        <a:effectLst/>
                        <a:latin typeface="Microsoft Sans Serif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1" i="0" u="none" strike="noStrike" dirty="0">
                        <a:solidFill>
                          <a:srgbClr val="404040"/>
                        </a:solidFill>
                        <a:effectLst/>
                        <a:latin typeface="Microsoft Sans Serif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LOAN SUMMARY</a:t>
                      </a:r>
                      <a:endParaRPr lang="en-US" sz="1100" b="1" i="0" u="none" strike="noStrike" dirty="0">
                        <a:solidFill>
                          <a:srgbClr val="404040"/>
                        </a:solidFill>
                        <a:effectLst/>
                        <a:latin typeface="Microsoft Sans Serif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1" i="0" u="none" strike="noStrike" dirty="0">
                        <a:solidFill>
                          <a:srgbClr val="404040"/>
                        </a:solidFill>
                        <a:effectLst/>
                        <a:latin typeface="Microsoft Sans Serif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05887014"/>
                  </a:ext>
                </a:extLst>
              </a:tr>
              <a:tr h="18097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Loan amount</a:t>
                      </a:r>
                      <a:endParaRPr lang="en-US" sz="1100" b="0" i="1" u="none" strike="noStrike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$32,737.86</a:t>
                      </a:r>
                      <a:endParaRPr lang="en-US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Scheduled payment</a:t>
                      </a:r>
                      <a:endParaRPr lang="en-US" sz="1100" b="0" i="1" u="none" strike="noStrike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$542.56</a:t>
                      </a:r>
                      <a:endParaRPr lang="en-US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62278344"/>
                  </a:ext>
                </a:extLst>
              </a:tr>
              <a:tr h="18097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Annual interest rate</a:t>
                      </a:r>
                      <a:endParaRPr lang="en-US" sz="1100" b="0" i="1" u="none" strike="noStrike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6.00%</a:t>
                      </a:r>
                      <a:endParaRPr lang="en-US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Scheduled number of payments</a:t>
                      </a:r>
                      <a:endParaRPr lang="en-US" sz="1100" b="0" i="1" u="none" strike="noStrike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72</a:t>
                      </a:r>
                      <a:endParaRPr lang="en-US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50903413"/>
                  </a:ext>
                </a:extLst>
              </a:tr>
              <a:tr h="18097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Loan period in years</a:t>
                      </a:r>
                      <a:endParaRPr lang="en-US" sz="1100" b="0" i="1" u="none" strike="noStrike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6</a:t>
                      </a:r>
                      <a:endParaRPr lang="en-US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Actual number of payments</a:t>
                      </a:r>
                      <a:endParaRPr lang="en-US" sz="1100" b="0" i="1" u="none" strike="noStrike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60</a:t>
                      </a:r>
                      <a:endParaRPr lang="en-US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10363815"/>
                  </a:ext>
                </a:extLst>
              </a:tr>
              <a:tr h="18097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Number of payments per year</a:t>
                      </a:r>
                      <a:endParaRPr lang="en-US" sz="1100" b="0" i="1" u="none" strike="noStrike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12</a:t>
                      </a:r>
                      <a:endParaRPr lang="en-US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Total early payments</a:t>
                      </a:r>
                      <a:endParaRPr lang="en-US" sz="1100" b="0" i="1" u="none" strike="noStrike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$5,866.64</a:t>
                      </a:r>
                      <a:endParaRPr lang="en-US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73074470"/>
                  </a:ext>
                </a:extLst>
              </a:tr>
              <a:tr h="18097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Start date of loan</a:t>
                      </a:r>
                      <a:endParaRPr lang="en-US" sz="1100" b="0" i="1" u="none" strike="noStrike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5/26/2021</a:t>
                      </a:r>
                      <a:endParaRPr lang="en-US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Total interest</a:t>
                      </a:r>
                      <a:endParaRPr lang="en-US" sz="1100" b="0" i="1" u="none" strike="noStrike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$5,142.93</a:t>
                      </a:r>
                      <a:endParaRPr lang="en-US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8634264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09683439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Optional extra payments</a:t>
                      </a:r>
                      <a:endParaRPr lang="en-US" sz="1100" b="0" i="1" u="none" strike="noStrike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$100.00</a:t>
                      </a:r>
                      <a:endParaRPr lang="en-US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LENDER NAME</a:t>
                      </a:r>
                      <a:endParaRPr lang="en-US" sz="1100" b="1" i="0" u="none" strike="noStrike" dirty="0">
                        <a:solidFill>
                          <a:srgbClr val="635C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Greatlakes Loan Service</a:t>
                      </a:r>
                      <a:endParaRPr lang="en-US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639346"/>
                  </a:ext>
                </a:extLst>
              </a:tr>
            </a:tbl>
          </a:graphicData>
        </a:graphic>
      </p:graphicFrame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804EAD2E-F3F6-4AF8-A2BA-72E52A0AEE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240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11"/>
    </mc:Choice>
    <mc:Fallback>
      <p:transition spd="slow" advTm="300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58735A-5606-4A47-87AE-4B2E35DDE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What would be the optimal monthly payment?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DFD47E-8C01-47AB-92F0-9FD9A6D4D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The loan I have chosen would be; the 7-year loan.</a:t>
            </a:r>
          </a:p>
          <a:p>
            <a:pPr lvl="1"/>
            <a:r>
              <a:rPr lang="en-US" dirty="0"/>
              <a:t>After going through what I would receive monthly, after going through a detailed list of monthly bills as well, the 7 year pay back for the loan fits the best.</a:t>
            </a:r>
          </a:p>
          <a:p>
            <a:pPr lvl="1"/>
            <a:r>
              <a:rPr lang="en-US" dirty="0"/>
              <a:t>With choosing the 7-year loan I save almost $700 in the end from paying interest on my loans.</a:t>
            </a:r>
          </a:p>
          <a:p>
            <a:pPr lvl="1"/>
            <a:r>
              <a:rPr lang="en-US" dirty="0"/>
              <a:t>With choosing the 7-year loan, it is a comfortable time frame (I always can choose to change it if it becomes too much, or if I want to start paying more each month.)</a:t>
            </a:r>
          </a:p>
          <a:p>
            <a:pPr lvl="1"/>
            <a:r>
              <a:rPr lang="en-US" dirty="0"/>
              <a:t>If we go back to slide 1, my hypothesis is  “would I be able to pay my student loans each month” – I believe with the loan I have chosen, and what I bring in monthly, I will be able to pay my student loans every month.</a:t>
            </a:r>
          </a:p>
          <a:p>
            <a:pPr lvl="1"/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95DEC48-D511-4412-9C43-C022F9A449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474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401"/>
    </mc:Choice>
    <mc:Fallback>
      <p:transition spd="slow" advTm="484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0B3AD2-95D2-4B20-9F58-B308FA838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Thank you for watching, I hope you enjoyed my Student Loan Presentation!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550A2AE4-5282-4B6D-974E-4BD5E49B61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9156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12363"/>
    </mc:Choice>
    <mc:Fallback>
      <p:transition spd="slow" advTm="123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295</TotalTime>
  <Words>1349</Words>
  <Application>Microsoft Office PowerPoint</Application>
  <PresentationFormat>Widescreen</PresentationFormat>
  <Paragraphs>178</Paragraphs>
  <Slides>11</Slides>
  <Notes>11</Notes>
  <HiddenSlides>0</HiddenSlides>
  <MMClips>12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Microsoft Sans Serif</vt:lpstr>
      <vt:lpstr>Office Theme</vt:lpstr>
      <vt:lpstr>Portfolio Project – College Mathematics</vt:lpstr>
      <vt:lpstr>Introduction</vt:lpstr>
      <vt:lpstr>Hypothesis </vt:lpstr>
      <vt:lpstr>Expected Salary After Graduation</vt:lpstr>
      <vt:lpstr>Budget based on your estimated salary </vt:lpstr>
      <vt:lpstr>Estimate the total amount of your student loans at graduation</vt:lpstr>
      <vt:lpstr>Minimum Monthly Payments</vt:lpstr>
      <vt:lpstr>Total Cost (Future Value) / Amount of Interest Paid </vt:lpstr>
      <vt:lpstr>Ways that might reduce the amount of interest I pay – Changed 9,7,6 years</vt:lpstr>
      <vt:lpstr>What would be the optimal monthly payment?</vt:lpstr>
      <vt:lpstr>Thank you for watching, I hope you enjoyed my Student Loan Presentation!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Hope Custer</dc:creator>
  <cp:lastModifiedBy>Hope Custer</cp:lastModifiedBy>
  <cp:revision>21</cp:revision>
  <dcterms:created xsi:type="dcterms:W3CDTF">2021-05-19T10:21:46Z</dcterms:created>
  <dcterms:modified xsi:type="dcterms:W3CDTF">2021-06-17T13:09:18Z</dcterms:modified>
</cp:coreProperties>
</file>