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1F7455-6997-419A-B55A-B44E76533E84}" v="26" dt="2022-07-18T01:29:38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1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76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8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87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1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0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3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6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17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3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7/17/2022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1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  <a:pPr/>
              <a:t>7/17/2022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10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66" r:id="rId6"/>
    <p:sldLayoutId id="2147483762" r:id="rId7"/>
    <p:sldLayoutId id="2147483763" r:id="rId8"/>
    <p:sldLayoutId id="2147483764" r:id="rId9"/>
    <p:sldLayoutId id="2147483765" r:id="rId10"/>
    <p:sldLayoutId id="21474837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microsoft.com/office/2007/relationships/media" Target="../media/media2.m4a"/><Relationship Id="rId7" Type="http://schemas.openxmlformats.org/officeDocument/2006/relationships/image" Target="../media/image3.png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11" Type="http://schemas.openxmlformats.org/officeDocument/2006/relationships/hyperlink" Target="https://helpuandfun.blogspot.com/2016/11/digestive-system.html" TargetMode="Externa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jpeg"/><Relationship Id="rId4" Type="http://schemas.openxmlformats.org/officeDocument/2006/relationships/audio" Target="../media/media2.m4a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3.0/" TargetMode="External"/><Relationship Id="rId3" Type="http://schemas.microsoft.com/office/2007/relationships/media" Target="../media/media4.m4a"/><Relationship Id="rId7" Type="http://schemas.openxmlformats.org/officeDocument/2006/relationships/hyperlink" Target="http://news.mongabay.com/bioenergy/2008/10/6-environmental-research-studies-reveal.html" TargetMode="External"/><Relationship Id="rId12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gif"/><Relationship Id="rId11" Type="http://schemas.openxmlformats.org/officeDocument/2006/relationships/hyperlink" Target="https://creativecommons.org/licenses/by-nc-sa/3.0/" TargetMode="External"/><Relationship Id="rId5" Type="http://schemas.openxmlformats.org/officeDocument/2006/relationships/slideLayout" Target="../slideLayouts/slideLayout2.xml"/><Relationship Id="rId10" Type="http://schemas.openxmlformats.org/officeDocument/2006/relationships/hyperlink" Target="https://courses.lumenlearning.com/cuny-csi-ap-1/chapter/integumentary-levels-of-organization/" TargetMode="External"/><Relationship Id="rId4" Type="http://schemas.openxmlformats.org/officeDocument/2006/relationships/audio" Target="../media/media4.m4a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3.0/" TargetMode="External"/><Relationship Id="rId13" Type="http://schemas.openxmlformats.org/officeDocument/2006/relationships/hyperlink" Target="https://creativecommons.org/licenses/by-nc-sa/3.0/" TargetMode="External"/><Relationship Id="rId3" Type="http://schemas.microsoft.com/office/2007/relationships/media" Target="../media/media6.m4a"/><Relationship Id="rId7" Type="http://schemas.openxmlformats.org/officeDocument/2006/relationships/hyperlink" Target="https://www.wholelifechallenge.com/use-lifestyle-habits-boost-immune-system/" TargetMode="External"/><Relationship Id="rId12" Type="http://schemas.openxmlformats.org/officeDocument/2006/relationships/hyperlink" Target="https://humanbiology.pressbooks.com/chapter/organizing-concepts/" TargetMode="Externa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jpg"/><Relationship Id="rId11" Type="http://schemas.openxmlformats.org/officeDocument/2006/relationships/image" Target="../media/image10.jpg"/><Relationship Id="rId5" Type="http://schemas.openxmlformats.org/officeDocument/2006/relationships/slideLayout" Target="../slideLayouts/slideLayout2.xml"/><Relationship Id="rId10" Type="http://schemas.openxmlformats.org/officeDocument/2006/relationships/hyperlink" Target="https://open.maricopa.edu/medicalterminology/chapter/muscular-system/" TargetMode="External"/><Relationship Id="rId4" Type="http://schemas.openxmlformats.org/officeDocument/2006/relationships/audio" Target="../media/media6.m4a"/><Relationship Id="rId9" Type="http://schemas.openxmlformats.org/officeDocument/2006/relationships/image" Target="../media/image9.jpg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3.0/" TargetMode="External"/><Relationship Id="rId3" Type="http://schemas.microsoft.com/office/2007/relationships/media" Target="../media/media8.m4a"/><Relationship Id="rId7" Type="http://schemas.openxmlformats.org/officeDocument/2006/relationships/hyperlink" Target="https://wtcs.pressbooks.pub/pharmacology/chapter/4-2-ans-basics/sympathetic-and-parasympathetic-animation-ver-2/" TargetMode="External"/><Relationship Id="rId12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png"/><Relationship Id="rId11" Type="http://schemas.openxmlformats.org/officeDocument/2006/relationships/hyperlink" Target="https://creativecommons.org/licenses/by-sa/3.0/" TargetMode="External"/><Relationship Id="rId5" Type="http://schemas.openxmlformats.org/officeDocument/2006/relationships/slideLayout" Target="../slideLayouts/slideLayout2.xml"/><Relationship Id="rId10" Type="http://schemas.openxmlformats.org/officeDocument/2006/relationships/hyperlink" Target="https://commons.wikimedia.org/wiki/Category:Human_urinary_system" TargetMode="External"/><Relationship Id="rId4" Type="http://schemas.openxmlformats.org/officeDocument/2006/relationships/audio" Target="../media/media8.m4a"/><Relationship Id="rId9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://opentextbc.ca/anatomyandphysiology/chapter/25-2-gross-anatomy-of-urine-transport/" TargetMode="Externa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3.0/" TargetMode="External"/><Relationship Id="rId3" Type="http://schemas.microsoft.com/office/2007/relationships/media" Target="../media/media11.m4a"/><Relationship Id="rId7" Type="http://schemas.openxmlformats.org/officeDocument/2006/relationships/hyperlink" Target="https://pressbooks.bccampus.ca/dcbiol120312092nded/chapter/unit-4-the-respiratory-system/" TargetMode="External"/><Relationship Id="rId12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4.png"/><Relationship Id="rId11" Type="http://schemas.openxmlformats.org/officeDocument/2006/relationships/hyperlink" Target="https://creativecommons.org/licenses/by-sa/3.0/" TargetMode="External"/><Relationship Id="rId5" Type="http://schemas.openxmlformats.org/officeDocument/2006/relationships/slideLayout" Target="../slideLayouts/slideLayout2.xml"/><Relationship Id="rId10" Type="http://schemas.openxmlformats.org/officeDocument/2006/relationships/hyperlink" Target="https://open.oregonstate.education/aandp/chapter/introduction-3/" TargetMode="External"/><Relationship Id="rId4" Type="http://schemas.openxmlformats.org/officeDocument/2006/relationships/audio" Target="../media/media11.m4a"/><Relationship Id="rId9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555C6-2D44-4B76-A860-A8C3A5641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/>
              <a:t>Portfolio assignment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B83DBB-610E-45F1-A157-8BA333511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12 major body systems </a:t>
            </a:r>
          </a:p>
          <a:p>
            <a:r>
              <a:rPr lang="en-US" dirty="0"/>
              <a:t>Circulatory </a:t>
            </a:r>
          </a:p>
          <a:p>
            <a:r>
              <a:rPr lang="en-US" dirty="0"/>
              <a:t>Digestive </a:t>
            </a:r>
          </a:p>
          <a:p>
            <a:r>
              <a:rPr lang="en-US" dirty="0"/>
              <a:t>Endocrine</a:t>
            </a:r>
          </a:p>
          <a:p>
            <a:r>
              <a:rPr lang="en-US" dirty="0"/>
              <a:t>Integumentary </a:t>
            </a:r>
          </a:p>
          <a:p>
            <a:r>
              <a:rPr lang="en-US" dirty="0"/>
              <a:t>Lymphatic</a:t>
            </a:r>
          </a:p>
          <a:p>
            <a:r>
              <a:rPr lang="en-US" dirty="0"/>
              <a:t>Muscular</a:t>
            </a:r>
          </a:p>
          <a:p>
            <a:r>
              <a:rPr lang="en-US" dirty="0"/>
              <a:t>Nervous</a:t>
            </a:r>
          </a:p>
          <a:p>
            <a:r>
              <a:rPr lang="en-US" dirty="0"/>
              <a:t>Urinary </a:t>
            </a:r>
          </a:p>
          <a:p>
            <a:r>
              <a:rPr lang="en-US" dirty="0"/>
              <a:t>Reproductive systems ( male and female)</a:t>
            </a:r>
          </a:p>
          <a:p>
            <a:r>
              <a:rPr lang="en-US" dirty="0"/>
              <a:t>Respiratory </a:t>
            </a:r>
          </a:p>
          <a:p>
            <a:r>
              <a:rPr lang="en-US" dirty="0"/>
              <a:t>Skeletal systems </a:t>
            </a:r>
          </a:p>
          <a:p>
            <a:endParaRPr lang="en-US" dirty="0"/>
          </a:p>
        </p:txBody>
      </p:sp>
      <p:pic>
        <p:nvPicPr>
          <p:cNvPr id="4" name="Picture 3" descr="A person reaching for a paper on a table full of paper and sticky notes">
            <a:extLst>
              <a:ext uri="{FF2B5EF4-FFF2-40B4-BE49-F238E27FC236}">
                <a16:creationId xmlns:a16="http://schemas.microsoft.com/office/drawing/2014/main" id="{7A60E36D-49A4-3277-D520-D4507D6A11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66" r="11068" b="1"/>
          <a:stretch/>
        </p:blipFill>
        <p:spPr>
          <a:xfrm>
            <a:off x="7196471" y="2580962"/>
            <a:ext cx="3743478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3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C50CFE-7733-48F7-BE3F-6DEC2FD6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2" y="633046"/>
            <a:ext cx="4463623" cy="1314996"/>
          </a:xfrm>
        </p:spPr>
        <p:txBody>
          <a:bodyPr anchor="b">
            <a:normAutofit/>
          </a:bodyPr>
          <a:lstStyle/>
          <a:p>
            <a:r>
              <a:rPr lang="en-US" dirty="0"/>
              <a:t>Circulatory And Digestive systems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35A1DD8-F334-1F6E-7E54-68A11AD5E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252" y="2125737"/>
            <a:ext cx="4463623" cy="4044463"/>
          </a:xfrm>
        </p:spPr>
        <p:txBody>
          <a:bodyPr>
            <a:normAutofit/>
          </a:bodyPr>
          <a:lstStyle/>
          <a:p>
            <a:r>
              <a:rPr lang="en-US" dirty="0"/>
              <a:t>The circulatory system </a:t>
            </a:r>
          </a:p>
          <a:p>
            <a:pPr marL="0" indent="0">
              <a:buNone/>
            </a:pPr>
            <a:r>
              <a:rPr lang="en-US" dirty="0"/>
              <a:t>The digestive system</a:t>
            </a:r>
          </a:p>
          <a:p>
            <a:pPr marL="0" indent="0">
              <a:buNone/>
            </a:pPr>
            <a:r>
              <a:rPr lang="en-US" dirty="0"/>
              <a:t>                                      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Content Placeholder 4" descr="Doctor in clinic explaining report on tablet to family">
            <a:extLst>
              <a:ext uri="{FF2B5EF4-FFF2-40B4-BE49-F238E27FC236}">
                <a16:creationId xmlns:a16="http://schemas.microsoft.com/office/drawing/2014/main" id="{3E3C4012-5E39-4287-9FB5-89052F9D755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3" r="23246" b="-2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26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" name="circulatory system ">
            <a:hlinkClick r:id="" action="ppaction://media"/>
            <a:extLst>
              <a:ext uri="{FF2B5EF4-FFF2-40B4-BE49-F238E27FC236}">
                <a16:creationId xmlns:a16="http://schemas.microsoft.com/office/drawing/2014/main" id="{560A2939-1953-40F4-B93F-D00AA5B92D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0927" y="2219048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 Model 6" descr="Human heart">
                <a:extLst>
                  <a:ext uri="{FF2B5EF4-FFF2-40B4-BE49-F238E27FC236}">
                    <a16:creationId xmlns:a16="http://schemas.microsoft.com/office/drawing/2014/main" id="{B337F16B-7935-4421-8B3A-4780C39B96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8286465"/>
                  </p:ext>
                </p:extLst>
              </p:nvPr>
            </p:nvGraphicFramePr>
            <p:xfrm>
              <a:off x="36409" y="2570351"/>
              <a:ext cx="2580771" cy="4561584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580771" cy="4561584"/>
                    </a:xfrm>
                    <a:prstGeom prst="rect">
                      <a:avLst/>
                    </a:prstGeom>
                  </am3d:spPr>
                  <am3d:camera>
                    <am3d:pos x="0" y="0" z="6120631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48746" d="1000000"/>
                    <am3d:preTrans dx="86068" dy="-18000000" dz="171892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54186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 descr="Human heart">
                <a:extLst>
                  <a:ext uri="{FF2B5EF4-FFF2-40B4-BE49-F238E27FC236}">
                    <a16:creationId xmlns:a16="http://schemas.microsoft.com/office/drawing/2014/main" id="{B337F16B-7935-4421-8B3A-4780C39B96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409" y="2570351"/>
                <a:ext cx="2580771" cy="4561584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2788A814-B3FF-439F-BED0-E4A7EC0745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012346" y="3692747"/>
            <a:ext cx="3008133" cy="28992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438D56-EC66-4D6E-A4FB-36A664B26DFD}"/>
              </a:ext>
            </a:extLst>
          </p:cNvPr>
          <p:cNvSpPr txBox="1"/>
          <p:nvPr/>
        </p:nvSpPr>
        <p:spPr>
          <a:xfrm>
            <a:off x="3187049" y="6811248"/>
            <a:ext cx="9243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1" tooltip="https://helpuandfun.blogspot.com/2016/11/digestive-system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2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15" name="digestive system ">
            <a:hlinkClick r:id="" action="ppaction://media"/>
            <a:extLst>
              <a:ext uri="{FF2B5EF4-FFF2-40B4-BE49-F238E27FC236}">
                <a16:creationId xmlns:a16="http://schemas.microsoft.com/office/drawing/2014/main" id="{A97E4BBD-B8E7-4CC0-83D8-C31F42C969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1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59"/>
    </mc:Choice>
    <mc:Fallback>
      <p:transition spd="slow" advTm="117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75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E9F08-F442-4E80-9624-39F7EDF3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Endocrine System; Integumentary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E914A-25DA-4D32-8F49-348662EFA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Endocrine system                                                Integumentary System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8867CF9-62B3-4E7B-AFDD-D2CFDC3BD5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97634" y="2760418"/>
            <a:ext cx="3810000" cy="4010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E6A312-23B1-4F2B-9B5F-2C5405DCF33A}"/>
              </a:ext>
            </a:extLst>
          </p:cNvPr>
          <p:cNvSpPr txBox="1"/>
          <p:nvPr/>
        </p:nvSpPr>
        <p:spPr>
          <a:xfrm rot="5400000">
            <a:off x="3062068" y="5504351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://news.mongabay.com/bioenergy/2008/10/6-environmental-research-studies-reveal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/3.0/"/>
              </a:rPr>
              <a:t>CC BY</a:t>
            </a:r>
            <a:endParaRPr lang="en-US" sz="900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560DB7C7-74DA-4E96-9679-047B3B5F49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644640" y="2363372"/>
            <a:ext cx="4440702" cy="42215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7832D3-5CE6-4D7C-8B01-67F30067CF18}"/>
              </a:ext>
            </a:extLst>
          </p:cNvPr>
          <p:cNvSpPr txBox="1"/>
          <p:nvPr/>
        </p:nvSpPr>
        <p:spPr>
          <a:xfrm>
            <a:off x="6919491" y="6584964"/>
            <a:ext cx="32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0" tooltip="https://courses.lumenlearning.com/cuny-csi-ap-1/chapter/integumentary-levels-of-organization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1" tooltip="https://creativecommons.org/licenses/by-nc-sa/3.0/"/>
              </a:rPr>
              <a:t>CC BY-SA-NC</a:t>
            </a:r>
            <a:endParaRPr lang="en-US" sz="900" dirty="0"/>
          </a:p>
        </p:txBody>
      </p:sp>
      <p:pic>
        <p:nvPicPr>
          <p:cNvPr id="10" name="Endorine System">
            <a:hlinkClick r:id="" action="ppaction://media"/>
            <a:extLst>
              <a:ext uri="{FF2B5EF4-FFF2-40B4-BE49-F238E27FC236}">
                <a16:creationId xmlns:a16="http://schemas.microsoft.com/office/drawing/2014/main" id="{74645B77-F1C3-45F4-8717-EF5D95C1D2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3616" y="2189504"/>
            <a:ext cx="609600" cy="609600"/>
          </a:xfrm>
          <a:prstGeom prst="rect">
            <a:avLst/>
          </a:prstGeom>
        </p:spPr>
      </p:pic>
      <p:pic>
        <p:nvPicPr>
          <p:cNvPr id="11" name="Integumentary system ">
            <a:hlinkClick r:id="" action="ppaction://media"/>
            <a:extLst>
              <a:ext uri="{FF2B5EF4-FFF2-40B4-BE49-F238E27FC236}">
                <a16:creationId xmlns:a16="http://schemas.microsoft.com/office/drawing/2014/main" id="{DE665835-6C83-4C58-B7AB-A6D33931A7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51965" y="24556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5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5EE6-1F2D-4B8A-80E8-DD0FD8A6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Lymphatic system; muscular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7C702-3420-499F-9322-8EC993ED8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Lymphatic system                                               Muscular system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22B7F923-11FC-443B-84B9-0536DA7AB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72571" y="2425700"/>
            <a:ext cx="4286250" cy="4067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E5AA56-832F-4A79-9CC8-287BD80085FF}"/>
              </a:ext>
            </a:extLst>
          </p:cNvPr>
          <p:cNvSpPr txBox="1"/>
          <p:nvPr/>
        </p:nvSpPr>
        <p:spPr>
          <a:xfrm rot="5400000">
            <a:off x="3108853" y="4993032"/>
            <a:ext cx="3063875" cy="23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s://www.wholelifechallenge.com/use-lifestyle-habits-boost-immune-system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/3.0/"/>
              </a:rPr>
              <a:t>CC BY</a:t>
            </a:r>
            <a:endParaRPr lang="en-US" sz="900" dirty="0"/>
          </a:p>
        </p:txBody>
      </p:sp>
      <p:pic>
        <p:nvPicPr>
          <p:cNvPr id="11" name="Picture 10" descr="Diagram, schematic&#10;&#10;Description automatically generated">
            <a:extLst>
              <a:ext uri="{FF2B5EF4-FFF2-40B4-BE49-F238E27FC236}">
                <a16:creationId xmlns:a16="http://schemas.microsoft.com/office/drawing/2014/main" id="{BFB58E72-A4B3-486C-93DC-AA43B19E0B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629650" y="2400109"/>
            <a:ext cx="1981200" cy="43513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FFDCD4-B665-4535-AC7C-EBFAF45FA77E}"/>
              </a:ext>
            </a:extLst>
          </p:cNvPr>
          <p:cNvSpPr txBox="1"/>
          <p:nvPr/>
        </p:nvSpPr>
        <p:spPr>
          <a:xfrm>
            <a:off x="4621262" y="6858000"/>
            <a:ext cx="29494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0" tooltip="https://open.maricopa.edu/medicalterminology/chapter/muscular-system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/3.0/"/>
              </a:rPr>
              <a:t>CC BY</a:t>
            </a:r>
            <a:endParaRPr lang="en-US" sz="900"/>
          </a:p>
        </p:txBody>
      </p:sp>
      <p:pic>
        <p:nvPicPr>
          <p:cNvPr id="14" name="Picture 13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0511C101-9E32-457E-8CD0-D3B0AD2C7F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5714400" y="2084120"/>
            <a:ext cx="1522200" cy="43258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CF61AA-1218-4250-B9D0-9CB099375294}"/>
              </a:ext>
            </a:extLst>
          </p:cNvPr>
          <p:cNvSpPr txBox="1"/>
          <p:nvPr/>
        </p:nvSpPr>
        <p:spPr>
          <a:xfrm>
            <a:off x="5255400" y="619113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2" tooltip="https://humanbiology.pressbooks.com/chapter/organizing-concept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3" tooltip="https://creativecommons.org/licenses/by-nc-sa/3.0/"/>
              </a:rPr>
              <a:t>CC BY-SA-NC</a:t>
            </a:r>
            <a:endParaRPr lang="en-US" sz="900"/>
          </a:p>
        </p:txBody>
      </p:sp>
      <p:pic>
        <p:nvPicPr>
          <p:cNvPr id="16" name="lymphatic system">
            <a:hlinkClick r:id="" action="ppaction://media"/>
            <a:extLst>
              <a:ext uri="{FF2B5EF4-FFF2-40B4-BE49-F238E27FC236}">
                <a16:creationId xmlns:a16="http://schemas.microsoft.com/office/drawing/2014/main" id="{91B4C62E-A91A-4C59-994E-E9BFF07CE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11750" y="2819400"/>
            <a:ext cx="609600" cy="609600"/>
          </a:xfrm>
          <a:prstGeom prst="rect">
            <a:avLst/>
          </a:prstGeom>
        </p:spPr>
      </p:pic>
      <p:pic>
        <p:nvPicPr>
          <p:cNvPr id="17" name="muscular system ">
            <a:hlinkClick r:id="" action="ppaction://media"/>
            <a:extLst>
              <a:ext uri="{FF2B5EF4-FFF2-40B4-BE49-F238E27FC236}">
                <a16:creationId xmlns:a16="http://schemas.microsoft.com/office/drawing/2014/main" id="{CC3919E2-7EB1-497C-BABA-183C3A83F5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581900" y="281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4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22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C855-48F2-433C-A57F-3D400D69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Nervous system;   urinary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EE2FE-3E43-4D35-B68B-20D810719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095"/>
            <a:ext cx="10515600" cy="4351338"/>
          </a:xfrm>
        </p:spPr>
        <p:txBody>
          <a:bodyPr/>
          <a:lstStyle/>
          <a:p>
            <a:r>
              <a:rPr lang="en-US" dirty="0"/>
              <a:t>Nervous system                                                         urinary system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2179B3D-73F6-4ADE-B7EB-E4D0208F8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43003" y="2523019"/>
            <a:ext cx="4543347" cy="3788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B6B435-896C-47F1-A764-33912868438B}"/>
              </a:ext>
            </a:extLst>
          </p:cNvPr>
          <p:cNvSpPr txBox="1"/>
          <p:nvPr/>
        </p:nvSpPr>
        <p:spPr>
          <a:xfrm>
            <a:off x="543003" y="6492875"/>
            <a:ext cx="45433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tcs.pressbooks.pub/pharmacology/chapter/4-2-ans-basics/sympathetic-and-parasympathetic-animation-ver-2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/3.0/"/>
              </a:rPr>
              <a:t>CC BY</a:t>
            </a:r>
            <a:endParaRPr lang="en-US" sz="900"/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A9C43E3B-DCAA-4C6D-9EF0-9D39C9DCA7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658100" y="2523018"/>
            <a:ext cx="2990850" cy="34777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4186B0-58F4-4746-8D13-6E920C71D749}"/>
              </a:ext>
            </a:extLst>
          </p:cNvPr>
          <p:cNvSpPr txBox="1"/>
          <p:nvPr/>
        </p:nvSpPr>
        <p:spPr>
          <a:xfrm>
            <a:off x="8305800" y="3982764"/>
            <a:ext cx="1200150" cy="668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0" tooltip="https://commons.wikimedia.org/wiki/Category:Human_urinary_system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1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0" name="nervous system ">
            <a:hlinkClick r:id="" action="ppaction://media"/>
            <a:extLst>
              <a:ext uri="{FF2B5EF4-FFF2-40B4-BE49-F238E27FC236}">
                <a16:creationId xmlns:a16="http://schemas.microsoft.com/office/drawing/2014/main" id="{E65AB5D2-4F6A-4D56-9B87-7FEDF6B12F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10050" y="1732444"/>
            <a:ext cx="609600" cy="609600"/>
          </a:xfrm>
          <a:prstGeom prst="rect">
            <a:avLst/>
          </a:prstGeom>
        </p:spPr>
      </p:pic>
      <p:pic>
        <p:nvPicPr>
          <p:cNvPr id="11" name="urinary system">
            <a:hlinkClick r:id="" action="ppaction://media"/>
            <a:extLst>
              <a:ext uri="{FF2B5EF4-FFF2-40B4-BE49-F238E27FC236}">
                <a16:creationId xmlns:a16="http://schemas.microsoft.com/office/drawing/2014/main" id="{792DD8EE-3ED2-4BA2-AF1B-66370B5639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77500" y="17557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6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8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23" name="Oval 322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25" name="Rectangle 324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A19B25F6-D845-46F3-BA69-3D48CEF7E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6624" y="901769"/>
            <a:ext cx="4970256" cy="3855397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5FAC0226-4651-4BF7-AA72-6DB611F80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6624" y="901769"/>
            <a:ext cx="4970256" cy="385539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Freeform: Shape 330">
            <a:extLst>
              <a:ext uri="{FF2B5EF4-FFF2-40B4-BE49-F238E27FC236}">
                <a16:creationId xmlns:a16="http://schemas.microsoft.com/office/drawing/2014/main" id="{B8CCAA36-1E98-45B0-AAF9-D8807BA8E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33" name="Freeform: Shape 332">
            <a:extLst>
              <a:ext uri="{FF2B5EF4-FFF2-40B4-BE49-F238E27FC236}">
                <a16:creationId xmlns:a16="http://schemas.microsoft.com/office/drawing/2014/main" id="{783F456C-8972-439A-90A4-D7C52FA3A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35" name="Freeform: Shape 334">
            <a:extLst>
              <a:ext uri="{FF2B5EF4-FFF2-40B4-BE49-F238E27FC236}">
                <a16:creationId xmlns:a16="http://schemas.microsoft.com/office/drawing/2014/main" id="{0390AF2C-728C-4687-B7A2-3F9C788EC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9689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37" name="Freeform: Shape 336">
            <a:extLst>
              <a:ext uri="{FF2B5EF4-FFF2-40B4-BE49-F238E27FC236}">
                <a16:creationId xmlns:a16="http://schemas.microsoft.com/office/drawing/2014/main" id="{D1C510C0-DED1-4708-AA14-355E5AFF1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66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339" name="Rectangle 338">
            <a:extLst>
              <a:ext uri="{FF2B5EF4-FFF2-40B4-BE49-F238E27FC236}">
                <a16:creationId xmlns:a16="http://schemas.microsoft.com/office/drawing/2014/main" id="{558C4F41-C97D-4755-8F7C-8C0A8E182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9229" y="798986"/>
            <a:ext cx="4970256" cy="3855397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AA7A8-7561-4C79-9ED2-F63984ED4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003" y="1018596"/>
            <a:ext cx="4184101" cy="25778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500" b="1" cap="all" spc="1500">
                <a:ea typeface="Source Sans Pro SemiBold" panose="020B0603030403020204" pitchFamily="34" charset="0"/>
              </a:rPr>
              <a:t>Reproductive system both male and female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A4CD-2B4D-4C79-A783-66F6DED27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003" y="3688565"/>
            <a:ext cx="4184101" cy="80969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200" cap="all" spc="400"/>
              <a:t>Reproductive system both male and female </a:t>
            </a:r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A232F408-BBCD-48EE-ABF6-95201EF72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6115" y="345376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302D5D2F-11CF-47F1-B542-8ED3199DC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6115" y="3453761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5" name="Freeform: Shape 344">
            <a:extLst>
              <a:ext uri="{FF2B5EF4-FFF2-40B4-BE49-F238E27FC236}">
                <a16:creationId xmlns:a16="http://schemas.microsoft.com/office/drawing/2014/main" id="{79109165-7872-4D8A-A545-F48B3AF1D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83019" y="4738591"/>
            <a:ext cx="2208981" cy="211940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7" name="Freeform: Shape 346">
            <a:extLst>
              <a:ext uri="{FF2B5EF4-FFF2-40B4-BE49-F238E27FC236}">
                <a16:creationId xmlns:a16="http://schemas.microsoft.com/office/drawing/2014/main" id="{5438E66D-E34C-48D4-9F9D-021EBD568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83019" y="4738591"/>
            <a:ext cx="2208981" cy="211940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49" name="Graphic 185">
            <a:extLst>
              <a:ext uri="{FF2B5EF4-FFF2-40B4-BE49-F238E27FC236}">
                <a16:creationId xmlns:a16="http://schemas.microsoft.com/office/drawing/2014/main" id="{1BC9510C-172B-4086-A60F-7AF0FBF22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43487" y="5662437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C688A7FC-74D4-4003-9F5C-8C0A3F661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9443884A-0473-4494-95AC-A74292738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EA5C72FE-7FB1-4DA7-8CF8-45CA6AFB5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48A05A27-4E41-41AB-BB9E-977863EF7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E412BF9D-EAB2-42D7-B657-42D5D101B9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18EAA3E-CE18-45B1-8376-0F0D9681C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734275" y="1396897"/>
            <a:ext cx="5457725" cy="4590167"/>
          </a:xfrm>
          <a:prstGeom prst="rect">
            <a:avLst/>
          </a:prstGeom>
        </p:spPr>
      </p:pic>
      <p:sp>
        <p:nvSpPr>
          <p:cNvPr id="356" name="Graphic 212">
            <a:extLst>
              <a:ext uri="{FF2B5EF4-FFF2-40B4-BE49-F238E27FC236}">
                <a16:creationId xmlns:a16="http://schemas.microsoft.com/office/drawing/2014/main" id="{FEFCF180-A212-449F-8D07-5EC94B281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32063" y="2262962"/>
            <a:ext cx="622472" cy="622472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58" name="Graphic 212">
            <a:extLst>
              <a:ext uri="{FF2B5EF4-FFF2-40B4-BE49-F238E27FC236}">
                <a16:creationId xmlns:a16="http://schemas.microsoft.com/office/drawing/2014/main" id="{1400E1BC-11DC-49A0-856F-992F20EB4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32063" y="2262962"/>
            <a:ext cx="622472" cy="622472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D1FDB0-AC16-4993-8907-9023D8CDF2B0}"/>
              </a:ext>
            </a:extLst>
          </p:cNvPr>
          <p:cNvSpPr txBox="1"/>
          <p:nvPr/>
        </p:nvSpPr>
        <p:spPr>
          <a:xfrm>
            <a:off x="7279558" y="6456753"/>
            <a:ext cx="2377848" cy="20005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5" tooltip="http://opentextbc.ca/anatomyandphysiology/chapter/25-2-gross-anatomy-of-urine-transpor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 dirty="0">
              <a:solidFill>
                <a:srgbClr val="FFFFFF"/>
              </a:solidFill>
            </a:endParaRPr>
          </a:p>
        </p:txBody>
      </p:sp>
      <p:pic>
        <p:nvPicPr>
          <p:cNvPr id="8" name="reproduction system ">
            <a:hlinkClick r:id="" action="ppaction://media"/>
            <a:extLst>
              <a:ext uri="{FF2B5EF4-FFF2-40B4-BE49-F238E27FC236}">
                <a16:creationId xmlns:a16="http://schemas.microsoft.com/office/drawing/2014/main" id="{3CE960B4-4BA9-484A-AD4D-700F19D281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79558" y="12068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7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9FB14-A51B-40C8-8658-D01BFF67A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Respiratory system and The skeletal system 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8833E86-F049-4E98-8D40-F744F3A3E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0" y="2141537"/>
            <a:ext cx="635320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F6D6F6-85D0-44FB-BDB5-154E4F1F2370}"/>
              </a:ext>
            </a:extLst>
          </p:cNvPr>
          <p:cNvSpPr txBox="1"/>
          <p:nvPr/>
        </p:nvSpPr>
        <p:spPr>
          <a:xfrm>
            <a:off x="0" y="6492875"/>
            <a:ext cx="63532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pressbooks.bccampus.ca/dcbiol120312092nded/chapter/unit-4-the-respiratory-system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/3.0/"/>
              </a:rPr>
              <a:t>CC BY</a:t>
            </a:r>
            <a:endParaRPr lang="en-US" sz="90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8BA80483-D723-4257-B3F7-BB071B83F7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648450" y="1353312"/>
            <a:ext cx="5143500" cy="55046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82519C-11B4-4811-9FF4-8DEB756951C4}"/>
              </a:ext>
            </a:extLst>
          </p:cNvPr>
          <p:cNvSpPr txBox="1"/>
          <p:nvPr/>
        </p:nvSpPr>
        <p:spPr>
          <a:xfrm>
            <a:off x="6648450" y="6858000"/>
            <a:ext cx="5143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0" tooltip="https://open.oregonstate.education/aandp/chapter/introduction-3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1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0" name="Respiratory system ">
            <a:hlinkClick r:id="" action="ppaction://media"/>
            <a:extLst>
              <a:ext uri="{FF2B5EF4-FFF2-40B4-BE49-F238E27FC236}">
                <a16:creationId xmlns:a16="http://schemas.microsoft.com/office/drawing/2014/main" id="{3A14B77D-E9AA-423A-AA70-F1D309916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09725" y="1385888"/>
            <a:ext cx="609600" cy="609600"/>
          </a:xfrm>
          <a:prstGeom prst="rect">
            <a:avLst/>
          </a:prstGeom>
        </p:spPr>
      </p:pic>
      <p:pic>
        <p:nvPicPr>
          <p:cNvPr id="11" name="skelatal system " descr="the respiratory is how we breath. The skeletal system is how our body is connected together by the bones.">
            <a:hlinkClick r:id="" action="ppaction://media"/>
            <a:extLst>
              <a:ext uri="{FF2B5EF4-FFF2-40B4-BE49-F238E27FC236}">
                <a16:creationId xmlns:a16="http://schemas.microsoft.com/office/drawing/2014/main" id="{16D7122E-3DE2-440D-A590-44766443CC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77529" y="61141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3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2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unkyShapesVTI">
  <a:themeElements>
    <a:clrScheme name="Custom 15">
      <a:dk1>
        <a:sysClr val="windowText" lastClr="000000"/>
      </a:dk1>
      <a:lt1>
        <a:sysClr val="window" lastClr="FFFFFF"/>
      </a:lt1>
      <a:dk2>
        <a:srgbClr val="2D2D2D"/>
      </a:dk2>
      <a:lt2>
        <a:srgbClr val="F3FFF8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VTI" id="{A7F40C41-3FB2-45B0-B0D6-DFB7FDD9B7AD}" vid="{C49381A0-09CD-46EE-B141-E2CDD87ABFE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D5665959F2E4BAD7EC50B5213D445" ma:contentTypeVersion="7" ma:contentTypeDescription="Create a new document." ma:contentTypeScope="" ma:versionID="4a015dd3b99c93779e40b3526ea36be3">
  <xsd:schema xmlns:xsd="http://www.w3.org/2001/XMLSchema" xmlns:xs="http://www.w3.org/2001/XMLSchema" xmlns:p="http://schemas.microsoft.com/office/2006/metadata/properties" xmlns:ns3="5bcc2271-4bb8-4274-bf9e-cc144919b15c" xmlns:ns4="ba1ca4ba-35bb-4c41-a813-928462cab508" targetNamespace="http://schemas.microsoft.com/office/2006/metadata/properties" ma:root="true" ma:fieldsID="3dda7d95913def20e31b593d3dbecc92" ns3:_="" ns4:_="">
    <xsd:import namespace="5bcc2271-4bb8-4274-bf9e-cc144919b15c"/>
    <xsd:import namespace="ba1ca4ba-35bb-4c41-a813-928462cab50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cc2271-4bb8-4274-bf9e-cc144919b1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1ca4ba-35bb-4c41-a813-928462cab50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9A71083-D864-420D-9E54-7E9FD75678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cc2271-4bb8-4274-bf9e-cc144919b15c"/>
    <ds:schemaRef ds:uri="ba1ca4ba-35bb-4c41-a813-928462cab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63142E-7B9F-4F39-8DD9-BB839C3B3A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F54E20-2424-46C1-A190-10BF58F39A28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ba1ca4ba-35bb-4c41-a813-928462cab508"/>
    <ds:schemaRef ds:uri="http://www.w3.org/XML/1998/namespace"/>
    <ds:schemaRef ds:uri="http://purl.org/dc/elements/1.1/"/>
    <ds:schemaRef ds:uri="5bcc2271-4bb8-4274-bf9e-cc144919b15c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190</Words>
  <Application>Microsoft Office PowerPoint</Application>
  <PresentationFormat>Widescreen</PresentationFormat>
  <Paragraphs>37</Paragraphs>
  <Slides>7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Source Sans Pro</vt:lpstr>
      <vt:lpstr>FunkyShapesVTI</vt:lpstr>
      <vt:lpstr>Portfolio assignment </vt:lpstr>
      <vt:lpstr>Circulatory And Digestive systems</vt:lpstr>
      <vt:lpstr>Endocrine System; Integumentary System</vt:lpstr>
      <vt:lpstr>Lymphatic system; muscular system </vt:lpstr>
      <vt:lpstr>Nervous system;   urinary system </vt:lpstr>
      <vt:lpstr>Reproductive system both male and female </vt:lpstr>
      <vt:lpstr>Respiratory system and The skeletal system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assignment </dc:title>
  <dc:creator>on.smith.holly</dc:creator>
  <cp:lastModifiedBy>on.smith.holly</cp:lastModifiedBy>
  <cp:revision>2</cp:revision>
  <dcterms:created xsi:type="dcterms:W3CDTF">2022-07-17T22:24:20Z</dcterms:created>
  <dcterms:modified xsi:type="dcterms:W3CDTF">2022-07-18T01:32:26Z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0x010100E9BD5665959F2E4BAD7EC50B5213D445</vt:lpwstr>
  </property>
</Properties>
</file>