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855"/>
    <p:restoredTop sz="94628"/>
  </p:normalViewPr>
  <p:slideViewPr>
    <p:cSldViewPr snapToGrid="0" snapToObjects="1">
      <p:cViewPr varScale="1">
        <p:scale>
          <a:sx n="114" d="100"/>
          <a:sy n="114" d="100"/>
        </p:scale>
        <p:origin x="68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0856F-BE55-1B4B-9D3E-8268271107E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8814420-A131-2646-8911-C7920FD267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267A15B-DDA7-B343-9941-ABC37BD886D1}"/>
              </a:ext>
            </a:extLst>
          </p:cNvPr>
          <p:cNvSpPr>
            <a:spLocks noGrp="1"/>
          </p:cNvSpPr>
          <p:nvPr>
            <p:ph type="dt" sz="half" idx="10"/>
          </p:nvPr>
        </p:nvSpPr>
        <p:spPr/>
        <p:txBody>
          <a:bodyPr/>
          <a:lstStyle/>
          <a:p>
            <a:fld id="{CE6A0736-96D2-FA4E-B27F-C5D17A25E573}" type="datetimeFigureOut">
              <a:rPr lang="en-US" smtClean="0"/>
              <a:t>4/2/22</a:t>
            </a:fld>
            <a:endParaRPr lang="en-US"/>
          </a:p>
        </p:txBody>
      </p:sp>
      <p:sp>
        <p:nvSpPr>
          <p:cNvPr id="5" name="Footer Placeholder 4">
            <a:extLst>
              <a:ext uri="{FF2B5EF4-FFF2-40B4-BE49-F238E27FC236}">
                <a16:creationId xmlns:a16="http://schemas.microsoft.com/office/drawing/2014/main" id="{7D596301-930E-5D43-8CDF-5E0EA38EE7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665DCD-2580-9848-BC12-4C1E2B3ACAA0}"/>
              </a:ext>
            </a:extLst>
          </p:cNvPr>
          <p:cNvSpPr>
            <a:spLocks noGrp="1"/>
          </p:cNvSpPr>
          <p:nvPr>
            <p:ph type="sldNum" sz="quarter" idx="12"/>
          </p:nvPr>
        </p:nvSpPr>
        <p:spPr/>
        <p:txBody>
          <a:bodyPr/>
          <a:lstStyle/>
          <a:p>
            <a:fld id="{B03CAD58-166C-2C44-B541-96F67F858A40}" type="slidenum">
              <a:rPr lang="en-US" smtClean="0"/>
              <a:t>‹#›</a:t>
            </a:fld>
            <a:endParaRPr lang="en-US"/>
          </a:p>
        </p:txBody>
      </p:sp>
    </p:spTree>
    <p:extLst>
      <p:ext uri="{BB962C8B-B14F-4D97-AF65-F5344CB8AC3E}">
        <p14:creationId xmlns:p14="http://schemas.microsoft.com/office/powerpoint/2010/main" val="32378199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5E454-4790-A846-AC99-331BC01A1A3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4CBE819-498B-4D4E-8433-0D27A73697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65BF1C-6390-BB4F-920A-F0E469268EF6}"/>
              </a:ext>
            </a:extLst>
          </p:cNvPr>
          <p:cNvSpPr>
            <a:spLocks noGrp="1"/>
          </p:cNvSpPr>
          <p:nvPr>
            <p:ph type="dt" sz="half" idx="10"/>
          </p:nvPr>
        </p:nvSpPr>
        <p:spPr/>
        <p:txBody>
          <a:bodyPr/>
          <a:lstStyle/>
          <a:p>
            <a:fld id="{CE6A0736-96D2-FA4E-B27F-C5D17A25E573}" type="datetimeFigureOut">
              <a:rPr lang="en-US" smtClean="0"/>
              <a:t>4/2/22</a:t>
            </a:fld>
            <a:endParaRPr lang="en-US"/>
          </a:p>
        </p:txBody>
      </p:sp>
      <p:sp>
        <p:nvSpPr>
          <p:cNvPr id="5" name="Footer Placeholder 4">
            <a:extLst>
              <a:ext uri="{FF2B5EF4-FFF2-40B4-BE49-F238E27FC236}">
                <a16:creationId xmlns:a16="http://schemas.microsoft.com/office/drawing/2014/main" id="{EC971CDA-BB49-C046-A96C-9AEAFDB92A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DF8B3D-5141-AC4A-A90C-FD09092998AC}"/>
              </a:ext>
            </a:extLst>
          </p:cNvPr>
          <p:cNvSpPr>
            <a:spLocks noGrp="1"/>
          </p:cNvSpPr>
          <p:nvPr>
            <p:ph type="sldNum" sz="quarter" idx="12"/>
          </p:nvPr>
        </p:nvSpPr>
        <p:spPr/>
        <p:txBody>
          <a:bodyPr/>
          <a:lstStyle/>
          <a:p>
            <a:fld id="{B03CAD58-166C-2C44-B541-96F67F858A40}" type="slidenum">
              <a:rPr lang="en-US" smtClean="0"/>
              <a:t>‹#›</a:t>
            </a:fld>
            <a:endParaRPr lang="en-US"/>
          </a:p>
        </p:txBody>
      </p:sp>
    </p:spTree>
    <p:extLst>
      <p:ext uri="{BB962C8B-B14F-4D97-AF65-F5344CB8AC3E}">
        <p14:creationId xmlns:p14="http://schemas.microsoft.com/office/powerpoint/2010/main" val="8960577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95FAC-DEFE-6642-9EBB-E6B552BF5A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5070BEF-E03B-894D-860B-661520D78C0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A103C24-D30E-D643-B6C5-5F456EAB1D6D}"/>
              </a:ext>
            </a:extLst>
          </p:cNvPr>
          <p:cNvSpPr>
            <a:spLocks noGrp="1"/>
          </p:cNvSpPr>
          <p:nvPr>
            <p:ph type="dt" sz="half" idx="10"/>
          </p:nvPr>
        </p:nvSpPr>
        <p:spPr/>
        <p:txBody>
          <a:bodyPr/>
          <a:lstStyle/>
          <a:p>
            <a:fld id="{CE6A0736-96D2-FA4E-B27F-C5D17A25E573}" type="datetimeFigureOut">
              <a:rPr lang="en-US" smtClean="0"/>
              <a:t>4/2/22</a:t>
            </a:fld>
            <a:endParaRPr lang="en-US"/>
          </a:p>
        </p:txBody>
      </p:sp>
      <p:sp>
        <p:nvSpPr>
          <p:cNvPr id="5" name="Footer Placeholder 4">
            <a:extLst>
              <a:ext uri="{FF2B5EF4-FFF2-40B4-BE49-F238E27FC236}">
                <a16:creationId xmlns:a16="http://schemas.microsoft.com/office/drawing/2014/main" id="{9C1D9D0A-7A41-AF49-AF4B-45A8DBE314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D28566-1D7F-6649-90DD-9CEB31EB4C21}"/>
              </a:ext>
            </a:extLst>
          </p:cNvPr>
          <p:cNvSpPr>
            <a:spLocks noGrp="1"/>
          </p:cNvSpPr>
          <p:nvPr>
            <p:ph type="sldNum" sz="quarter" idx="12"/>
          </p:nvPr>
        </p:nvSpPr>
        <p:spPr/>
        <p:txBody>
          <a:bodyPr/>
          <a:lstStyle/>
          <a:p>
            <a:fld id="{B03CAD58-166C-2C44-B541-96F67F858A40}" type="slidenum">
              <a:rPr lang="en-US" smtClean="0"/>
              <a:t>‹#›</a:t>
            </a:fld>
            <a:endParaRPr lang="en-US"/>
          </a:p>
        </p:txBody>
      </p:sp>
    </p:spTree>
    <p:extLst>
      <p:ext uri="{BB962C8B-B14F-4D97-AF65-F5344CB8AC3E}">
        <p14:creationId xmlns:p14="http://schemas.microsoft.com/office/powerpoint/2010/main" val="3637043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AADF0-63DE-B946-B69E-EB36F01BAA0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69776F5-995D-124A-8A97-9A397DA6555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DB5659E-606E-4F45-99A9-C0FDBF2A088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56EC730-DD50-4F45-96E0-F9C5D74F52CC}"/>
              </a:ext>
            </a:extLst>
          </p:cNvPr>
          <p:cNvSpPr>
            <a:spLocks noGrp="1"/>
          </p:cNvSpPr>
          <p:nvPr>
            <p:ph type="dt" sz="half" idx="10"/>
          </p:nvPr>
        </p:nvSpPr>
        <p:spPr/>
        <p:txBody>
          <a:bodyPr/>
          <a:lstStyle/>
          <a:p>
            <a:fld id="{CE6A0736-96D2-FA4E-B27F-C5D17A25E573}" type="datetimeFigureOut">
              <a:rPr lang="en-US" smtClean="0"/>
              <a:t>4/2/22</a:t>
            </a:fld>
            <a:endParaRPr lang="en-US"/>
          </a:p>
        </p:txBody>
      </p:sp>
      <p:sp>
        <p:nvSpPr>
          <p:cNvPr id="6" name="Footer Placeholder 5">
            <a:extLst>
              <a:ext uri="{FF2B5EF4-FFF2-40B4-BE49-F238E27FC236}">
                <a16:creationId xmlns:a16="http://schemas.microsoft.com/office/drawing/2014/main" id="{0C25D17E-9D7A-4345-B103-49D6DC74AFC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8E3683-B87A-124A-A076-E25E7D6AEEA8}"/>
              </a:ext>
            </a:extLst>
          </p:cNvPr>
          <p:cNvSpPr>
            <a:spLocks noGrp="1"/>
          </p:cNvSpPr>
          <p:nvPr>
            <p:ph type="sldNum" sz="quarter" idx="12"/>
          </p:nvPr>
        </p:nvSpPr>
        <p:spPr/>
        <p:txBody>
          <a:bodyPr/>
          <a:lstStyle/>
          <a:p>
            <a:fld id="{B03CAD58-166C-2C44-B541-96F67F858A40}" type="slidenum">
              <a:rPr lang="en-US" smtClean="0"/>
              <a:t>‹#›</a:t>
            </a:fld>
            <a:endParaRPr lang="en-US"/>
          </a:p>
        </p:txBody>
      </p:sp>
    </p:spTree>
    <p:extLst>
      <p:ext uri="{BB962C8B-B14F-4D97-AF65-F5344CB8AC3E}">
        <p14:creationId xmlns:p14="http://schemas.microsoft.com/office/powerpoint/2010/main" val="438686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94926-ED25-AC46-842E-33ED949788C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B8F2795-6DDB-DD41-88FF-82C6F6CCFCB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73615D-8743-934B-BB84-D5A304689CB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F77CE73-2C40-E44A-9E7A-2446CB1FF45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E96C815-8A4C-D044-A279-D597426C952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1D45F20-CD63-CB47-A945-AB088496FB0C}"/>
              </a:ext>
            </a:extLst>
          </p:cNvPr>
          <p:cNvSpPr>
            <a:spLocks noGrp="1"/>
          </p:cNvSpPr>
          <p:nvPr>
            <p:ph type="dt" sz="half" idx="10"/>
          </p:nvPr>
        </p:nvSpPr>
        <p:spPr/>
        <p:txBody>
          <a:bodyPr/>
          <a:lstStyle/>
          <a:p>
            <a:fld id="{CE6A0736-96D2-FA4E-B27F-C5D17A25E573}" type="datetimeFigureOut">
              <a:rPr lang="en-US" smtClean="0"/>
              <a:t>4/2/22</a:t>
            </a:fld>
            <a:endParaRPr lang="en-US"/>
          </a:p>
        </p:txBody>
      </p:sp>
      <p:sp>
        <p:nvSpPr>
          <p:cNvPr id="8" name="Footer Placeholder 7">
            <a:extLst>
              <a:ext uri="{FF2B5EF4-FFF2-40B4-BE49-F238E27FC236}">
                <a16:creationId xmlns:a16="http://schemas.microsoft.com/office/drawing/2014/main" id="{449CC296-C1AC-DB46-855C-DFCD88196F7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B61DAB6-C8BB-9D45-A562-2012C9FAD9EF}"/>
              </a:ext>
            </a:extLst>
          </p:cNvPr>
          <p:cNvSpPr>
            <a:spLocks noGrp="1"/>
          </p:cNvSpPr>
          <p:nvPr>
            <p:ph type="sldNum" sz="quarter" idx="12"/>
          </p:nvPr>
        </p:nvSpPr>
        <p:spPr/>
        <p:txBody>
          <a:bodyPr/>
          <a:lstStyle/>
          <a:p>
            <a:fld id="{B03CAD58-166C-2C44-B541-96F67F858A40}" type="slidenum">
              <a:rPr lang="en-US" smtClean="0"/>
              <a:t>‹#›</a:t>
            </a:fld>
            <a:endParaRPr lang="en-US"/>
          </a:p>
        </p:txBody>
      </p:sp>
    </p:spTree>
    <p:extLst>
      <p:ext uri="{BB962C8B-B14F-4D97-AF65-F5344CB8AC3E}">
        <p14:creationId xmlns:p14="http://schemas.microsoft.com/office/powerpoint/2010/main" val="5246890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FBEDB-3F4E-1149-93CF-F374159F1D6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B60AD8C-D493-8843-8BC8-65AACBE1D42B}"/>
              </a:ext>
            </a:extLst>
          </p:cNvPr>
          <p:cNvSpPr>
            <a:spLocks noGrp="1"/>
          </p:cNvSpPr>
          <p:nvPr>
            <p:ph type="dt" sz="half" idx="10"/>
          </p:nvPr>
        </p:nvSpPr>
        <p:spPr/>
        <p:txBody>
          <a:bodyPr/>
          <a:lstStyle/>
          <a:p>
            <a:fld id="{CE6A0736-96D2-FA4E-B27F-C5D17A25E573}" type="datetimeFigureOut">
              <a:rPr lang="en-US" smtClean="0"/>
              <a:t>4/2/22</a:t>
            </a:fld>
            <a:endParaRPr lang="en-US"/>
          </a:p>
        </p:txBody>
      </p:sp>
      <p:sp>
        <p:nvSpPr>
          <p:cNvPr id="4" name="Footer Placeholder 3">
            <a:extLst>
              <a:ext uri="{FF2B5EF4-FFF2-40B4-BE49-F238E27FC236}">
                <a16:creationId xmlns:a16="http://schemas.microsoft.com/office/drawing/2014/main" id="{84DCC2CE-1C25-A945-B9AC-39BD5733398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439C955-EEA0-844F-9FB9-64685C927374}"/>
              </a:ext>
            </a:extLst>
          </p:cNvPr>
          <p:cNvSpPr>
            <a:spLocks noGrp="1"/>
          </p:cNvSpPr>
          <p:nvPr>
            <p:ph type="sldNum" sz="quarter" idx="12"/>
          </p:nvPr>
        </p:nvSpPr>
        <p:spPr/>
        <p:txBody>
          <a:bodyPr/>
          <a:lstStyle/>
          <a:p>
            <a:fld id="{B03CAD58-166C-2C44-B541-96F67F858A40}" type="slidenum">
              <a:rPr lang="en-US" smtClean="0"/>
              <a:t>‹#›</a:t>
            </a:fld>
            <a:endParaRPr lang="en-US"/>
          </a:p>
        </p:txBody>
      </p:sp>
    </p:spTree>
    <p:extLst>
      <p:ext uri="{BB962C8B-B14F-4D97-AF65-F5344CB8AC3E}">
        <p14:creationId xmlns:p14="http://schemas.microsoft.com/office/powerpoint/2010/main" val="14301327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C24A79D-09FB-BF48-AB44-2446D4E8F7C5}"/>
              </a:ext>
            </a:extLst>
          </p:cNvPr>
          <p:cNvSpPr>
            <a:spLocks noGrp="1"/>
          </p:cNvSpPr>
          <p:nvPr>
            <p:ph type="dt" sz="half" idx="10"/>
          </p:nvPr>
        </p:nvSpPr>
        <p:spPr/>
        <p:txBody>
          <a:bodyPr/>
          <a:lstStyle/>
          <a:p>
            <a:fld id="{CE6A0736-96D2-FA4E-B27F-C5D17A25E573}" type="datetimeFigureOut">
              <a:rPr lang="en-US" smtClean="0"/>
              <a:t>4/2/22</a:t>
            </a:fld>
            <a:endParaRPr lang="en-US"/>
          </a:p>
        </p:txBody>
      </p:sp>
      <p:sp>
        <p:nvSpPr>
          <p:cNvPr id="3" name="Footer Placeholder 2">
            <a:extLst>
              <a:ext uri="{FF2B5EF4-FFF2-40B4-BE49-F238E27FC236}">
                <a16:creationId xmlns:a16="http://schemas.microsoft.com/office/drawing/2014/main" id="{2FCE9C34-DE7D-D249-8DBD-F311B94D355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C48D310-896E-ED40-A4D3-CDED22AB3035}"/>
              </a:ext>
            </a:extLst>
          </p:cNvPr>
          <p:cNvSpPr>
            <a:spLocks noGrp="1"/>
          </p:cNvSpPr>
          <p:nvPr>
            <p:ph type="sldNum" sz="quarter" idx="12"/>
          </p:nvPr>
        </p:nvSpPr>
        <p:spPr/>
        <p:txBody>
          <a:bodyPr/>
          <a:lstStyle/>
          <a:p>
            <a:fld id="{B03CAD58-166C-2C44-B541-96F67F858A40}" type="slidenum">
              <a:rPr lang="en-US" smtClean="0"/>
              <a:t>‹#›</a:t>
            </a:fld>
            <a:endParaRPr lang="en-US"/>
          </a:p>
        </p:txBody>
      </p:sp>
    </p:spTree>
    <p:extLst>
      <p:ext uri="{BB962C8B-B14F-4D97-AF65-F5344CB8AC3E}">
        <p14:creationId xmlns:p14="http://schemas.microsoft.com/office/powerpoint/2010/main" val="1541935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46CE9-AF76-6A4A-852D-48E236B03C9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2A32E90-4D66-D545-8AEB-C77CB2059E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D33E953-9A1A-D348-86D4-39DBB6353F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EE42C3-1026-4048-9E77-254A29351FA9}"/>
              </a:ext>
            </a:extLst>
          </p:cNvPr>
          <p:cNvSpPr>
            <a:spLocks noGrp="1"/>
          </p:cNvSpPr>
          <p:nvPr>
            <p:ph type="dt" sz="half" idx="10"/>
          </p:nvPr>
        </p:nvSpPr>
        <p:spPr/>
        <p:txBody>
          <a:bodyPr/>
          <a:lstStyle/>
          <a:p>
            <a:fld id="{CE6A0736-96D2-FA4E-B27F-C5D17A25E573}" type="datetimeFigureOut">
              <a:rPr lang="en-US" smtClean="0"/>
              <a:t>4/2/22</a:t>
            </a:fld>
            <a:endParaRPr lang="en-US"/>
          </a:p>
        </p:txBody>
      </p:sp>
      <p:sp>
        <p:nvSpPr>
          <p:cNvPr id="6" name="Footer Placeholder 5">
            <a:extLst>
              <a:ext uri="{FF2B5EF4-FFF2-40B4-BE49-F238E27FC236}">
                <a16:creationId xmlns:a16="http://schemas.microsoft.com/office/drawing/2014/main" id="{AEFDD433-E036-E24B-9B18-01B360D742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B43956-CC22-5F4A-B17F-74C4E76F3AD4}"/>
              </a:ext>
            </a:extLst>
          </p:cNvPr>
          <p:cNvSpPr>
            <a:spLocks noGrp="1"/>
          </p:cNvSpPr>
          <p:nvPr>
            <p:ph type="sldNum" sz="quarter" idx="12"/>
          </p:nvPr>
        </p:nvSpPr>
        <p:spPr/>
        <p:txBody>
          <a:bodyPr/>
          <a:lstStyle/>
          <a:p>
            <a:fld id="{B03CAD58-166C-2C44-B541-96F67F858A40}" type="slidenum">
              <a:rPr lang="en-US" smtClean="0"/>
              <a:t>‹#›</a:t>
            </a:fld>
            <a:endParaRPr lang="en-US"/>
          </a:p>
        </p:txBody>
      </p:sp>
    </p:spTree>
    <p:extLst>
      <p:ext uri="{BB962C8B-B14F-4D97-AF65-F5344CB8AC3E}">
        <p14:creationId xmlns:p14="http://schemas.microsoft.com/office/powerpoint/2010/main" val="3926344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B1494-5A5F-3847-B1ED-6C343849BF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AB26AD4-C3A7-E945-BD53-26080B53952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8C88A7D-FD2E-A546-9185-4E483D4E42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4E73CD-64FE-1648-94C5-4D2ED5C39775}"/>
              </a:ext>
            </a:extLst>
          </p:cNvPr>
          <p:cNvSpPr>
            <a:spLocks noGrp="1"/>
          </p:cNvSpPr>
          <p:nvPr>
            <p:ph type="dt" sz="half" idx="10"/>
          </p:nvPr>
        </p:nvSpPr>
        <p:spPr/>
        <p:txBody>
          <a:bodyPr/>
          <a:lstStyle/>
          <a:p>
            <a:fld id="{CE6A0736-96D2-FA4E-B27F-C5D17A25E573}" type="datetimeFigureOut">
              <a:rPr lang="en-US" smtClean="0"/>
              <a:t>4/2/22</a:t>
            </a:fld>
            <a:endParaRPr lang="en-US"/>
          </a:p>
        </p:txBody>
      </p:sp>
      <p:sp>
        <p:nvSpPr>
          <p:cNvPr id="6" name="Footer Placeholder 5">
            <a:extLst>
              <a:ext uri="{FF2B5EF4-FFF2-40B4-BE49-F238E27FC236}">
                <a16:creationId xmlns:a16="http://schemas.microsoft.com/office/drawing/2014/main" id="{25DA2A80-FDE3-EA4B-8DC2-D29DE41AF9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97CC20-315D-A24F-9406-98506950D4BF}"/>
              </a:ext>
            </a:extLst>
          </p:cNvPr>
          <p:cNvSpPr>
            <a:spLocks noGrp="1"/>
          </p:cNvSpPr>
          <p:nvPr>
            <p:ph type="sldNum" sz="quarter" idx="12"/>
          </p:nvPr>
        </p:nvSpPr>
        <p:spPr/>
        <p:txBody>
          <a:bodyPr/>
          <a:lstStyle/>
          <a:p>
            <a:fld id="{B03CAD58-166C-2C44-B541-96F67F858A40}" type="slidenum">
              <a:rPr lang="en-US" smtClean="0"/>
              <a:t>‹#›</a:t>
            </a:fld>
            <a:endParaRPr lang="en-US"/>
          </a:p>
        </p:txBody>
      </p:sp>
    </p:spTree>
    <p:extLst>
      <p:ext uri="{BB962C8B-B14F-4D97-AF65-F5344CB8AC3E}">
        <p14:creationId xmlns:p14="http://schemas.microsoft.com/office/powerpoint/2010/main" val="9312322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90AD2-9198-DB45-870D-7D5C7204D7E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AFF8AB5-14E6-AC4E-9208-0E7FD4E158C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24BB4C-CC31-964B-AE7E-98B76D565780}"/>
              </a:ext>
            </a:extLst>
          </p:cNvPr>
          <p:cNvSpPr>
            <a:spLocks noGrp="1"/>
          </p:cNvSpPr>
          <p:nvPr>
            <p:ph type="dt" sz="half" idx="10"/>
          </p:nvPr>
        </p:nvSpPr>
        <p:spPr/>
        <p:txBody>
          <a:bodyPr/>
          <a:lstStyle/>
          <a:p>
            <a:fld id="{CE6A0736-96D2-FA4E-B27F-C5D17A25E573}" type="datetimeFigureOut">
              <a:rPr lang="en-US" smtClean="0"/>
              <a:t>4/2/22</a:t>
            </a:fld>
            <a:endParaRPr lang="en-US"/>
          </a:p>
        </p:txBody>
      </p:sp>
      <p:sp>
        <p:nvSpPr>
          <p:cNvPr id="5" name="Footer Placeholder 4">
            <a:extLst>
              <a:ext uri="{FF2B5EF4-FFF2-40B4-BE49-F238E27FC236}">
                <a16:creationId xmlns:a16="http://schemas.microsoft.com/office/drawing/2014/main" id="{440DEB4B-C1C4-134B-87C6-1C681B41D7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69E83D-3CF0-B544-A3A5-9C6ABA5F3C65}"/>
              </a:ext>
            </a:extLst>
          </p:cNvPr>
          <p:cNvSpPr>
            <a:spLocks noGrp="1"/>
          </p:cNvSpPr>
          <p:nvPr>
            <p:ph type="sldNum" sz="quarter" idx="12"/>
          </p:nvPr>
        </p:nvSpPr>
        <p:spPr/>
        <p:txBody>
          <a:bodyPr/>
          <a:lstStyle/>
          <a:p>
            <a:fld id="{B03CAD58-166C-2C44-B541-96F67F858A40}" type="slidenum">
              <a:rPr lang="en-US" smtClean="0"/>
              <a:t>‹#›</a:t>
            </a:fld>
            <a:endParaRPr lang="en-US"/>
          </a:p>
        </p:txBody>
      </p:sp>
    </p:spTree>
    <p:extLst>
      <p:ext uri="{BB962C8B-B14F-4D97-AF65-F5344CB8AC3E}">
        <p14:creationId xmlns:p14="http://schemas.microsoft.com/office/powerpoint/2010/main" val="22349319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3686633-4A20-F54B-94AA-022B710C19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2D81A8C-E9C9-364C-A9A2-5997FA25202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4E331A-7829-9C42-9768-AD6158075B3C}"/>
              </a:ext>
            </a:extLst>
          </p:cNvPr>
          <p:cNvSpPr>
            <a:spLocks noGrp="1"/>
          </p:cNvSpPr>
          <p:nvPr>
            <p:ph type="dt" sz="half" idx="10"/>
          </p:nvPr>
        </p:nvSpPr>
        <p:spPr/>
        <p:txBody>
          <a:bodyPr/>
          <a:lstStyle/>
          <a:p>
            <a:fld id="{CE6A0736-96D2-FA4E-B27F-C5D17A25E573}" type="datetimeFigureOut">
              <a:rPr lang="en-US" smtClean="0"/>
              <a:t>4/2/22</a:t>
            </a:fld>
            <a:endParaRPr lang="en-US"/>
          </a:p>
        </p:txBody>
      </p:sp>
      <p:sp>
        <p:nvSpPr>
          <p:cNvPr id="5" name="Footer Placeholder 4">
            <a:extLst>
              <a:ext uri="{FF2B5EF4-FFF2-40B4-BE49-F238E27FC236}">
                <a16:creationId xmlns:a16="http://schemas.microsoft.com/office/drawing/2014/main" id="{1B83741A-C875-7F41-9444-85AEBB1F7F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B97F07-AEE5-C64F-BFAF-B5C139A1E424}"/>
              </a:ext>
            </a:extLst>
          </p:cNvPr>
          <p:cNvSpPr>
            <a:spLocks noGrp="1"/>
          </p:cNvSpPr>
          <p:nvPr>
            <p:ph type="sldNum" sz="quarter" idx="12"/>
          </p:nvPr>
        </p:nvSpPr>
        <p:spPr/>
        <p:txBody>
          <a:bodyPr/>
          <a:lstStyle/>
          <a:p>
            <a:fld id="{B03CAD58-166C-2C44-B541-96F67F858A40}" type="slidenum">
              <a:rPr lang="en-US" smtClean="0"/>
              <a:t>‹#›</a:t>
            </a:fld>
            <a:endParaRPr lang="en-US"/>
          </a:p>
        </p:txBody>
      </p:sp>
    </p:spTree>
    <p:extLst>
      <p:ext uri="{BB962C8B-B14F-4D97-AF65-F5344CB8AC3E}">
        <p14:creationId xmlns:p14="http://schemas.microsoft.com/office/powerpoint/2010/main" val="23699970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EE4A700-FA9D-FA4C-8B0C-5BC2280FEB6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EA597DD-DE24-EA42-9C7D-FDA0F79EBC2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7037E8-2FA2-DC45-A1E9-0C13F6DDD6A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6A0736-96D2-FA4E-B27F-C5D17A25E573}" type="datetimeFigureOut">
              <a:rPr lang="en-US" smtClean="0"/>
              <a:t>4/2/22</a:t>
            </a:fld>
            <a:endParaRPr lang="en-US"/>
          </a:p>
        </p:txBody>
      </p:sp>
      <p:sp>
        <p:nvSpPr>
          <p:cNvPr id="5" name="Footer Placeholder 4">
            <a:extLst>
              <a:ext uri="{FF2B5EF4-FFF2-40B4-BE49-F238E27FC236}">
                <a16:creationId xmlns:a16="http://schemas.microsoft.com/office/drawing/2014/main" id="{A50205EA-B9CB-454C-BD5A-A6F68A49F5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475B9D0-8254-6C48-A4F8-1E0C58F2B7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3CAD58-166C-2C44-B541-96F67F858A40}" type="slidenum">
              <a:rPr lang="en-US" smtClean="0"/>
              <a:t>‹#›</a:t>
            </a:fld>
            <a:endParaRPr lang="en-US"/>
          </a:p>
        </p:txBody>
      </p:sp>
    </p:spTree>
    <p:extLst>
      <p:ext uri="{BB962C8B-B14F-4D97-AF65-F5344CB8AC3E}">
        <p14:creationId xmlns:p14="http://schemas.microsoft.com/office/powerpoint/2010/main" val="30548769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2.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2.pn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2.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2.pn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2.pn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2.png"/><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2.pn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2.png"/><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2.pn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2.pn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8537B233-9CDD-4A90-AABB-A8963DEE4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66E01E5D-8820-9848-A071-0E2D4FFF12CE}"/>
              </a:ext>
            </a:extLst>
          </p:cNvPr>
          <p:cNvSpPr>
            <a:spLocks noGrp="1"/>
          </p:cNvSpPr>
          <p:nvPr>
            <p:ph type="ctrTitle"/>
          </p:nvPr>
        </p:nvSpPr>
        <p:spPr>
          <a:xfrm>
            <a:off x="841248" y="1066285"/>
            <a:ext cx="4724530" cy="2975876"/>
          </a:xfrm>
        </p:spPr>
        <p:txBody>
          <a:bodyPr anchor="b">
            <a:normAutofit/>
          </a:bodyPr>
          <a:lstStyle/>
          <a:p>
            <a:r>
              <a:rPr lang="en-US" dirty="0"/>
              <a:t>Social Structures and Interactions</a:t>
            </a:r>
          </a:p>
        </p:txBody>
      </p:sp>
      <p:sp>
        <p:nvSpPr>
          <p:cNvPr id="3" name="Subtitle 2">
            <a:extLst>
              <a:ext uri="{FF2B5EF4-FFF2-40B4-BE49-F238E27FC236}">
                <a16:creationId xmlns:a16="http://schemas.microsoft.com/office/drawing/2014/main" id="{2131E428-BF6B-8B45-A994-82FCE6EC7ABA}"/>
              </a:ext>
            </a:extLst>
          </p:cNvPr>
          <p:cNvSpPr>
            <a:spLocks noGrp="1"/>
          </p:cNvSpPr>
          <p:nvPr>
            <p:ph type="subTitle" idx="1"/>
          </p:nvPr>
        </p:nvSpPr>
        <p:spPr>
          <a:xfrm>
            <a:off x="841248" y="4195986"/>
            <a:ext cx="4724529" cy="1692066"/>
          </a:xfrm>
        </p:spPr>
        <p:txBody>
          <a:bodyPr anchor="t">
            <a:normAutofit/>
          </a:bodyPr>
          <a:lstStyle/>
          <a:p>
            <a:r>
              <a:rPr lang="en-US" sz="2000" dirty="0"/>
              <a:t>By: Shelby Patterson</a:t>
            </a:r>
          </a:p>
        </p:txBody>
      </p:sp>
      <p:cxnSp>
        <p:nvCxnSpPr>
          <p:cNvPr id="28" name="Straight Connector 18">
            <a:extLst>
              <a:ext uri="{FF2B5EF4-FFF2-40B4-BE49-F238E27FC236}">
                <a16:creationId xmlns:a16="http://schemas.microsoft.com/office/drawing/2014/main" id="{040575EE-C594-4566-BC00-663004E52A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50123" y="1417320"/>
            <a:ext cx="0" cy="402336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Picture 4" descr="A picture containing diagram&#10;&#10;Description automatically generated">
            <a:extLst>
              <a:ext uri="{FF2B5EF4-FFF2-40B4-BE49-F238E27FC236}">
                <a16:creationId xmlns:a16="http://schemas.microsoft.com/office/drawing/2014/main" id="{8928498A-CCCB-D04A-808E-9796024834DD}"/>
              </a:ext>
            </a:extLst>
          </p:cNvPr>
          <p:cNvPicPr>
            <a:picLocks noChangeAspect="1"/>
          </p:cNvPicPr>
          <p:nvPr/>
        </p:nvPicPr>
        <p:blipFill rotWithShape="1">
          <a:blip r:embed="rId4"/>
          <a:srcRect l="2870" r="1230" b="-2"/>
          <a:stretch/>
        </p:blipFill>
        <p:spPr>
          <a:xfrm>
            <a:off x="6626224" y="1119073"/>
            <a:ext cx="5077769" cy="4619854"/>
          </a:xfrm>
          <a:prstGeom prst="rect">
            <a:avLst/>
          </a:prstGeom>
        </p:spPr>
      </p:pic>
      <p:pic>
        <p:nvPicPr>
          <p:cNvPr id="6" name="Audio Recording Apr 2, 2022 at 6:25:03 PM" descr="Audio Recording Apr 2, 2022 at 6:25:03 PM">
            <a:hlinkClick r:id="" action="ppaction://media"/>
            <a:extLst>
              <a:ext uri="{FF2B5EF4-FFF2-40B4-BE49-F238E27FC236}">
                <a16:creationId xmlns:a16="http://schemas.microsoft.com/office/drawing/2014/main" id="{10020818-33DB-4545-9A26-8DB94AF7D31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8448" y="5966626"/>
            <a:ext cx="812800" cy="812800"/>
          </a:xfrm>
          <a:prstGeom prst="rect">
            <a:avLst/>
          </a:prstGeom>
        </p:spPr>
      </p:pic>
    </p:spTree>
    <p:extLst>
      <p:ext uri="{BB962C8B-B14F-4D97-AF65-F5344CB8AC3E}">
        <p14:creationId xmlns:p14="http://schemas.microsoft.com/office/powerpoint/2010/main" val="318662838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72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9">
            <a:extLst>
              <a:ext uri="{FF2B5EF4-FFF2-40B4-BE49-F238E27FC236}">
                <a16:creationId xmlns:a16="http://schemas.microsoft.com/office/drawing/2014/main" id="{FF9B822F-893E-44C8-963C-64F50ACECB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BF87945-A001-489F-9D9B-7D9435F0B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639" y="347471"/>
            <a:ext cx="11100816" cy="180136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87E575-8118-5B44-B2F2-45939AB77503}"/>
              </a:ext>
            </a:extLst>
          </p:cNvPr>
          <p:cNvSpPr>
            <a:spLocks noGrp="1"/>
          </p:cNvSpPr>
          <p:nvPr>
            <p:ph type="title"/>
          </p:nvPr>
        </p:nvSpPr>
        <p:spPr>
          <a:xfrm>
            <a:off x="838200" y="585216"/>
            <a:ext cx="10515600" cy="1325563"/>
          </a:xfrm>
        </p:spPr>
        <p:txBody>
          <a:bodyPr>
            <a:normAutofit/>
          </a:bodyPr>
          <a:lstStyle/>
          <a:p>
            <a:r>
              <a:rPr lang="en-US" dirty="0">
                <a:solidFill>
                  <a:schemeClr val="bg1"/>
                </a:solidFill>
              </a:rPr>
              <a:t>Introduction</a:t>
            </a:r>
          </a:p>
        </p:txBody>
      </p:sp>
      <p:pic>
        <p:nvPicPr>
          <p:cNvPr id="5" name="Picture 4">
            <a:extLst>
              <a:ext uri="{FF2B5EF4-FFF2-40B4-BE49-F238E27FC236}">
                <a16:creationId xmlns:a16="http://schemas.microsoft.com/office/drawing/2014/main" id="{2E5D1A4C-7F4D-2540-87F0-52718F491CAD}"/>
              </a:ext>
            </a:extLst>
          </p:cNvPr>
          <p:cNvPicPr>
            <a:picLocks noChangeAspect="1"/>
          </p:cNvPicPr>
          <p:nvPr/>
        </p:nvPicPr>
        <p:blipFill rotWithShape="1">
          <a:blip r:embed="rId4"/>
          <a:srcRect l="4162" r="-3" b="-3"/>
          <a:stretch/>
        </p:blipFill>
        <p:spPr>
          <a:xfrm>
            <a:off x="841248" y="2516777"/>
            <a:ext cx="6236208" cy="3660185"/>
          </a:xfrm>
          <a:prstGeom prst="rect">
            <a:avLst/>
          </a:prstGeom>
        </p:spPr>
      </p:pic>
      <p:sp>
        <p:nvSpPr>
          <p:cNvPr id="3" name="Content Placeholder 2">
            <a:extLst>
              <a:ext uri="{FF2B5EF4-FFF2-40B4-BE49-F238E27FC236}">
                <a16:creationId xmlns:a16="http://schemas.microsoft.com/office/drawing/2014/main" id="{DE3ADC75-94D2-684B-96B2-6A1504295940}"/>
              </a:ext>
            </a:extLst>
          </p:cNvPr>
          <p:cNvSpPr>
            <a:spLocks noGrp="1"/>
          </p:cNvSpPr>
          <p:nvPr>
            <p:ph idx="1"/>
          </p:nvPr>
        </p:nvSpPr>
        <p:spPr>
          <a:xfrm>
            <a:off x="7546848" y="2516777"/>
            <a:ext cx="3803904" cy="3660185"/>
          </a:xfrm>
        </p:spPr>
        <p:txBody>
          <a:bodyPr anchor="ctr">
            <a:normAutofit fontScale="92500" lnSpcReduction="10000"/>
          </a:bodyPr>
          <a:lstStyle/>
          <a:p>
            <a:r>
              <a:rPr lang="en-US" sz="2200" dirty="0"/>
              <a:t>Socialization is strongly associated with inclusion; as a result, to feel included in a community, one must believe in, organize, and practice the culture of the society in which they find themselves.</a:t>
            </a:r>
          </a:p>
          <a:p>
            <a:r>
              <a:rPr lang="en-US" sz="2200" dirty="0">
                <a:effectLst/>
              </a:rPr>
              <a:t> In this PowerPoint</a:t>
            </a:r>
            <a:r>
              <a:rPr lang="en-US" sz="2200" dirty="0"/>
              <a:t>, we will talk about how socialization can affect our organization in different aspects and how it plays a factor in our personal and professional lives.</a:t>
            </a:r>
          </a:p>
        </p:txBody>
      </p:sp>
      <p:pic>
        <p:nvPicPr>
          <p:cNvPr id="6" name="Audio Recording Apr 2, 2022 at 6:25:50 PM" descr="Audio Recording Apr 2, 2022 at 6:25:50 PM">
            <a:hlinkClick r:id="" action="ppaction://media"/>
            <a:extLst>
              <a:ext uri="{FF2B5EF4-FFF2-40B4-BE49-F238E27FC236}">
                <a16:creationId xmlns:a16="http://schemas.microsoft.com/office/drawing/2014/main" id="{726A1FF6-0585-E740-B27F-4B0EE74FD4B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5400" y="5979319"/>
            <a:ext cx="812800" cy="812800"/>
          </a:xfrm>
          <a:prstGeom prst="rect">
            <a:avLst/>
          </a:prstGeom>
        </p:spPr>
      </p:pic>
    </p:spTree>
    <p:extLst>
      <p:ext uri="{BB962C8B-B14F-4D97-AF65-F5344CB8AC3E}">
        <p14:creationId xmlns:p14="http://schemas.microsoft.com/office/powerpoint/2010/main" val="978976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49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 name="Rectangle 47">
            <a:extLst>
              <a:ext uri="{FF2B5EF4-FFF2-40B4-BE49-F238E27FC236}">
                <a16:creationId xmlns:a16="http://schemas.microsoft.com/office/drawing/2014/main" id="{CEB41C5C-0F34-4DDA-9D7C-5E717F35F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384" y="303591"/>
            <a:ext cx="4334256" cy="5896743"/>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E21D4C-197B-3540-B9FD-D3C4C1354400}"/>
              </a:ext>
            </a:extLst>
          </p:cNvPr>
          <p:cNvSpPr>
            <a:spLocks noGrp="1"/>
          </p:cNvSpPr>
          <p:nvPr>
            <p:ph type="title"/>
          </p:nvPr>
        </p:nvSpPr>
        <p:spPr>
          <a:xfrm>
            <a:off x="594360" y="640263"/>
            <a:ext cx="3822192" cy="1344975"/>
          </a:xfrm>
        </p:spPr>
        <p:txBody>
          <a:bodyPr vert="horz" lIns="91440" tIns="45720" rIns="91440" bIns="45720" rtlCol="0" anchor="ctr">
            <a:normAutofit/>
          </a:bodyPr>
          <a:lstStyle/>
          <a:p>
            <a:r>
              <a:rPr lang="en-US" sz="3100" kern="1200" dirty="0">
                <a:solidFill>
                  <a:schemeClr val="bg1"/>
                </a:solidFill>
                <a:latin typeface="+mj-lt"/>
                <a:ea typeface="+mj-ea"/>
                <a:cs typeface="+mj-cs"/>
              </a:rPr>
              <a:t>How does family affect your organization?</a:t>
            </a:r>
          </a:p>
        </p:txBody>
      </p:sp>
      <p:cxnSp>
        <p:nvCxnSpPr>
          <p:cNvPr id="55" name="Straight Connector 49">
            <a:extLst>
              <a:ext uri="{FF2B5EF4-FFF2-40B4-BE49-F238E27FC236}">
                <a16:creationId xmlns:a16="http://schemas.microsoft.com/office/drawing/2014/main" id="{57E1E5E6-F385-4E9C-B201-BA5BDE5CAD5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4088" y="2050687"/>
            <a:ext cx="3685032" cy="0"/>
          </a:xfrm>
          <a:prstGeom prst="line">
            <a:avLst/>
          </a:prstGeom>
          <a:ln w="22225">
            <a:solidFill>
              <a:srgbClr val="E7E6E6"/>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28A4A330-9E59-9B45-B98B-60ED053C42FA}"/>
              </a:ext>
            </a:extLst>
          </p:cNvPr>
          <p:cNvSpPr txBox="1"/>
          <p:nvPr/>
        </p:nvSpPr>
        <p:spPr>
          <a:xfrm>
            <a:off x="593610" y="2121763"/>
            <a:ext cx="3822192" cy="3773010"/>
          </a:xfrm>
          <a:prstGeom prst="rect">
            <a:avLst/>
          </a:prstGeom>
        </p:spPr>
        <p:txBody>
          <a:bodyPr vert="horz" lIns="91440" tIns="45720" rIns="91440" bIns="45720" rtlCol="0">
            <a:noAutofit/>
          </a:bodyPr>
          <a:lstStyle/>
          <a:p>
            <a:pPr>
              <a:lnSpc>
                <a:spcPct val="90000"/>
              </a:lnSpc>
              <a:spcAft>
                <a:spcPts val="600"/>
              </a:spcAft>
            </a:pPr>
            <a:r>
              <a:rPr lang="en-US" sz="2600" dirty="0">
                <a:solidFill>
                  <a:schemeClr val="bg1"/>
                </a:solidFill>
              </a:rPr>
              <a:t>Family can be considered the basic socialization unit. It greatly influences one's organization since it nurtures one from birth. Those living together share social and cultural practices and often get aligned to a particular political position.</a:t>
            </a:r>
            <a:r>
              <a:rPr lang="en-US" sz="2600" dirty="0">
                <a:solidFill>
                  <a:schemeClr val="bg1"/>
                </a:solidFill>
                <a:effectLst/>
              </a:rPr>
              <a:t> </a:t>
            </a:r>
            <a:endParaRPr lang="en-US" sz="2600" dirty="0">
              <a:solidFill>
                <a:schemeClr val="bg1"/>
              </a:solidFill>
            </a:endParaRPr>
          </a:p>
        </p:txBody>
      </p:sp>
      <p:pic>
        <p:nvPicPr>
          <p:cNvPr id="5" name="Content Placeholder 4">
            <a:extLst>
              <a:ext uri="{FF2B5EF4-FFF2-40B4-BE49-F238E27FC236}">
                <a16:creationId xmlns:a16="http://schemas.microsoft.com/office/drawing/2014/main" id="{D9B6EC44-44AA-D845-94BA-042567BF8074}"/>
              </a:ext>
            </a:extLst>
          </p:cNvPr>
          <p:cNvPicPr>
            <a:picLocks noGrp="1" noChangeAspect="1"/>
          </p:cNvPicPr>
          <p:nvPr>
            <p:ph idx="1"/>
          </p:nvPr>
        </p:nvPicPr>
        <p:blipFill rotWithShape="1">
          <a:blip r:embed="rId4"/>
          <a:srcRect l="10587" r="8788" b="1"/>
          <a:stretch/>
        </p:blipFill>
        <p:spPr>
          <a:xfrm>
            <a:off x="5110716" y="1080823"/>
            <a:ext cx="6596652" cy="4540904"/>
          </a:xfrm>
          <a:prstGeom prst="rect">
            <a:avLst/>
          </a:prstGeom>
        </p:spPr>
      </p:pic>
      <p:pic>
        <p:nvPicPr>
          <p:cNvPr id="7" name="Audio Recording Apr 2, 2022 at 6:26:24 PM" descr="Audio Recording Apr 2, 2022 at 6:26:24 PM">
            <a:hlinkClick r:id="" action="ppaction://media"/>
            <a:extLst>
              <a:ext uri="{FF2B5EF4-FFF2-40B4-BE49-F238E27FC236}">
                <a16:creationId xmlns:a16="http://schemas.microsoft.com/office/drawing/2014/main" id="{A5969366-6053-3D48-8A08-C711A10566E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0" y="5965848"/>
            <a:ext cx="812800" cy="812800"/>
          </a:xfrm>
          <a:prstGeom prst="rect">
            <a:avLst/>
          </a:prstGeom>
        </p:spPr>
      </p:pic>
    </p:spTree>
    <p:extLst>
      <p:ext uri="{BB962C8B-B14F-4D97-AF65-F5344CB8AC3E}">
        <p14:creationId xmlns:p14="http://schemas.microsoft.com/office/powerpoint/2010/main" val="582423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57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1">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3E6085">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87493B3-155C-2443-AED8-87EC5C50DC89}"/>
              </a:ext>
            </a:extLst>
          </p:cNvPr>
          <p:cNvSpPr>
            <a:spLocks noGrp="1"/>
          </p:cNvSpPr>
          <p:nvPr>
            <p:ph type="title"/>
          </p:nvPr>
        </p:nvSpPr>
        <p:spPr>
          <a:xfrm>
            <a:off x="524256" y="4767072"/>
            <a:ext cx="6594189" cy="1625210"/>
          </a:xfrm>
        </p:spPr>
        <p:txBody>
          <a:bodyPr>
            <a:normAutofit/>
          </a:bodyPr>
          <a:lstStyle/>
          <a:p>
            <a:pPr algn="r"/>
            <a:r>
              <a:rPr lang="en-US">
                <a:solidFill>
                  <a:srgbClr val="FFFFFF"/>
                </a:solidFill>
              </a:rPr>
              <a:t>How does school affect our organization?</a:t>
            </a:r>
          </a:p>
        </p:txBody>
      </p:sp>
      <p:pic>
        <p:nvPicPr>
          <p:cNvPr id="5" name="Content Placeholder 4" descr="Logo&#10;&#10;Description automatically generated">
            <a:extLst>
              <a:ext uri="{FF2B5EF4-FFF2-40B4-BE49-F238E27FC236}">
                <a16:creationId xmlns:a16="http://schemas.microsoft.com/office/drawing/2014/main" id="{17924E48-BCD7-BA41-B566-397C6A8796BD}"/>
              </a:ext>
            </a:extLst>
          </p:cNvPr>
          <p:cNvPicPr>
            <a:picLocks noChangeAspect="1"/>
          </p:cNvPicPr>
          <p:nvPr/>
        </p:nvPicPr>
        <p:blipFill rotWithShape="1">
          <a:blip r:embed="rId4"/>
          <a:srcRect t="1814" r="1" b="6546"/>
          <a:stretch/>
        </p:blipFill>
        <p:spPr>
          <a:xfrm>
            <a:off x="327547" y="321733"/>
            <a:ext cx="7058306" cy="4107392"/>
          </a:xfrm>
          <a:prstGeom prst="rect">
            <a:avLst/>
          </a:prstGeom>
        </p:spPr>
      </p:pic>
      <p:sp>
        <p:nvSpPr>
          <p:cNvPr id="17" name="Rectangle 13">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ontent Placeholder 8">
            <a:extLst>
              <a:ext uri="{FF2B5EF4-FFF2-40B4-BE49-F238E27FC236}">
                <a16:creationId xmlns:a16="http://schemas.microsoft.com/office/drawing/2014/main" id="{2FEAC4B0-DD3D-CD97-EAE8-45757FAC1930}"/>
              </a:ext>
            </a:extLst>
          </p:cNvPr>
          <p:cNvSpPr>
            <a:spLocks noGrp="1"/>
          </p:cNvSpPr>
          <p:nvPr>
            <p:ph idx="1"/>
          </p:nvPr>
        </p:nvSpPr>
        <p:spPr>
          <a:xfrm>
            <a:off x="8029319" y="917725"/>
            <a:ext cx="3424739" cy="4852362"/>
          </a:xfrm>
        </p:spPr>
        <p:txBody>
          <a:bodyPr anchor="ctr">
            <a:normAutofit lnSpcReduction="10000"/>
          </a:bodyPr>
          <a:lstStyle/>
          <a:p>
            <a:pPr marL="0" indent="0">
              <a:buNone/>
            </a:pPr>
            <a:r>
              <a:rPr lang="en-US" dirty="0"/>
              <a:t>School brings together different people from different places for learning. With different interactions from different people. In schools, people learn new forms of organization and political ideologies, which has a significant influence on a person.</a:t>
            </a:r>
          </a:p>
        </p:txBody>
      </p:sp>
      <p:pic>
        <p:nvPicPr>
          <p:cNvPr id="6" name="Audio Recording Apr 2, 2022 at 6:26:57 PM" descr="Audio Recording Apr 2, 2022 at 6:26:57 PM">
            <a:hlinkClick r:id="" action="ppaction://media"/>
            <a:extLst>
              <a:ext uri="{FF2B5EF4-FFF2-40B4-BE49-F238E27FC236}">
                <a16:creationId xmlns:a16="http://schemas.microsoft.com/office/drawing/2014/main" id="{13D97043-3D90-1743-8DC3-5DF9AA8690D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9501" y="5985882"/>
            <a:ext cx="812800" cy="812800"/>
          </a:xfrm>
          <a:prstGeom prst="rect">
            <a:avLst/>
          </a:prstGeom>
        </p:spPr>
      </p:pic>
    </p:spTree>
    <p:extLst>
      <p:ext uri="{BB962C8B-B14F-4D97-AF65-F5344CB8AC3E}">
        <p14:creationId xmlns:p14="http://schemas.microsoft.com/office/powerpoint/2010/main" val="3521729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86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Down Arrow 7">
            <a:extLst>
              <a:ext uri="{FF2B5EF4-FFF2-40B4-BE49-F238E27FC236}">
                <a16:creationId xmlns:a16="http://schemas.microsoft.com/office/drawing/2014/main" id="{73DE2CFE-42F2-48F0-8706-5264E012B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288521" y="381403"/>
            <a:ext cx="2200313" cy="3342508"/>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3F850C4-0160-EB40-BB30-3CC455EDDD00}"/>
              </a:ext>
            </a:extLst>
          </p:cNvPr>
          <p:cNvSpPr>
            <a:spLocks noGrp="1"/>
          </p:cNvSpPr>
          <p:nvPr>
            <p:ph type="title"/>
          </p:nvPr>
        </p:nvSpPr>
        <p:spPr>
          <a:xfrm>
            <a:off x="966952" y="1204108"/>
            <a:ext cx="2669406" cy="1781175"/>
          </a:xfrm>
        </p:spPr>
        <p:txBody>
          <a:bodyPr>
            <a:normAutofit/>
          </a:bodyPr>
          <a:lstStyle/>
          <a:p>
            <a:r>
              <a:rPr lang="en-US" sz="3000">
                <a:solidFill>
                  <a:srgbClr val="FFFFFF"/>
                </a:solidFill>
              </a:rPr>
              <a:t>How does media affect our organization?</a:t>
            </a:r>
          </a:p>
        </p:txBody>
      </p:sp>
      <p:sp>
        <p:nvSpPr>
          <p:cNvPr id="22" name="Content Placeholder 8">
            <a:extLst>
              <a:ext uri="{FF2B5EF4-FFF2-40B4-BE49-F238E27FC236}">
                <a16:creationId xmlns:a16="http://schemas.microsoft.com/office/drawing/2014/main" id="{F03F1650-21C5-07F6-04C5-FA9407C4C68C}"/>
              </a:ext>
            </a:extLst>
          </p:cNvPr>
          <p:cNvSpPr>
            <a:spLocks noGrp="1"/>
          </p:cNvSpPr>
          <p:nvPr>
            <p:ph idx="1"/>
          </p:nvPr>
        </p:nvSpPr>
        <p:spPr>
          <a:xfrm>
            <a:off x="966951" y="3355130"/>
            <a:ext cx="2669407" cy="2427333"/>
          </a:xfrm>
        </p:spPr>
        <p:txBody>
          <a:bodyPr>
            <a:noAutofit/>
          </a:bodyPr>
          <a:lstStyle/>
          <a:p>
            <a:pPr marL="0" indent="0">
              <a:buNone/>
            </a:pPr>
            <a:r>
              <a:rPr lang="en-US" sz="1800" dirty="0"/>
              <a:t>The media is mass communication means. Through media, socialization is achieved through communication of various information, including organization politics and legal information that would impact a person.</a:t>
            </a:r>
          </a:p>
        </p:txBody>
      </p:sp>
      <p:pic>
        <p:nvPicPr>
          <p:cNvPr id="5" name="Content Placeholder 4" descr="A close-up of several street signs&#10;&#10;Description automatically generated with medium confidence">
            <a:extLst>
              <a:ext uri="{FF2B5EF4-FFF2-40B4-BE49-F238E27FC236}">
                <a16:creationId xmlns:a16="http://schemas.microsoft.com/office/drawing/2014/main" id="{C48754B8-9343-5D44-91E0-7ECD1D26B976}"/>
              </a:ext>
            </a:extLst>
          </p:cNvPr>
          <p:cNvPicPr>
            <a:picLocks noChangeAspect="1"/>
          </p:cNvPicPr>
          <p:nvPr/>
        </p:nvPicPr>
        <p:blipFill>
          <a:blip r:embed="rId4"/>
          <a:stretch>
            <a:fillRect/>
          </a:stretch>
        </p:blipFill>
        <p:spPr>
          <a:xfrm>
            <a:off x="4839412" y="952500"/>
            <a:ext cx="6549102" cy="4829963"/>
          </a:xfrm>
          <a:prstGeom prst="rect">
            <a:avLst/>
          </a:prstGeom>
        </p:spPr>
      </p:pic>
      <p:pic>
        <p:nvPicPr>
          <p:cNvPr id="6" name="Audio Recording Apr 2, 2022 at 6:27:43 PM" descr="Audio Recording Apr 2, 2022 at 6:27:43 PM">
            <a:hlinkClick r:id="" action="ppaction://media"/>
            <a:extLst>
              <a:ext uri="{FF2B5EF4-FFF2-40B4-BE49-F238E27FC236}">
                <a16:creationId xmlns:a16="http://schemas.microsoft.com/office/drawing/2014/main" id="{858F23D2-D464-C240-BB93-9F4915A3FD9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3009" y="6045200"/>
            <a:ext cx="812800" cy="812800"/>
          </a:xfrm>
          <a:prstGeom prst="rect">
            <a:avLst/>
          </a:prstGeom>
        </p:spPr>
      </p:pic>
    </p:spTree>
    <p:extLst>
      <p:ext uri="{BB962C8B-B14F-4D97-AF65-F5344CB8AC3E}">
        <p14:creationId xmlns:p14="http://schemas.microsoft.com/office/powerpoint/2010/main" val="2606248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45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5" name="Content Placeholder 4" descr="A group of people in a circle&#10;&#10;Description automatically generated with low confidence">
            <a:extLst>
              <a:ext uri="{FF2B5EF4-FFF2-40B4-BE49-F238E27FC236}">
                <a16:creationId xmlns:a16="http://schemas.microsoft.com/office/drawing/2014/main" id="{849DEC39-284F-F84C-AF24-761618E71ECE}"/>
              </a:ext>
            </a:extLst>
          </p:cNvPr>
          <p:cNvPicPr>
            <a:picLocks noChangeAspect="1"/>
          </p:cNvPicPr>
          <p:nvPr/>
        </p:nvPicPr>
        <p:blipFill rotWithShape="1">
          <a:blip r:embed="rId4"/>
          <a:srcRect l="2674"/>
          <a:stretch/>
        </p:blipFill>
        <p:spPr>
          <a:xfrm>
            <a:off x="20" y="10"/>
            <a:ext cx="7009876" cy="6857990"/>
          </a:xfrm>
          <a:custGeom>
            <a:avLst/>
            <a:gdLst/>
            <a:ahLst/>
            <a:cxnLst/>
            <a:rect l="l" t="t" r="r" b="b"/>
            <a:pathLst>
              <a:path w="7009896" h="6858000">
                <a:moveTo>
                  <a:pt x="0" y="0"/>
                </a:moveTo>
                <a:lnTo>
                  <a:pt x="7009896" y="0"/>
                </a:lnTo>
                <a:lnTo>
                  <a:pt x="7009896" y="1"/>
                </a:lnTo>
                <a:lnTo>
                  <a:pt x="6295211" y="1"/>
                </a:lnTo>
                <a:lnTo>
                  <a:pt x="6195255" y="380651"/>
                </a:lnTo>
                <a:cubicBezTo>
                  <a:pt x="5677600" y="2559611"/>
                  <a:pt x="5966601" y="4758249"/>
                  <a:pt x="6880029" y="6647018"/>
                </a:cubicBezTo>
                <a:lnTo>
                  <a:pt x="6988280" y="6858000"/>
                </a:lnTo>
                <a:lnTo>
                  <a:pt x="0" y="6858000"/>
                </a:lnTo>
                <a:close/>
              </a:path>
            </a:pathLst>
          </a:custGeom>
        </p:spPr>
      </p:pic>
      <p:sp>
        <p:nvSpPr>
          <p:cNvPr id="23" name="Freeform: Shape 22">
            <a:extLst>
              <a:ext uri="{FF2B5EF4-FFF2-40B4-BE49-F238E27FC236}">
                <a16:creationId xmlns:a16="http://schemas.microsoft.com/office/drawing/2014/main" id="{5FDF4720-5445-47BE-89FE-E40D1AE6F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11927" y="-1"/>
            <a:ext cx="6480073" cy="6858002"/>
          </a:xfrm>
          <a:custGeom>
            <a:avLst/>
            <a:gdLst>
              <a:gd name="connsiteX0" fmla="*/ 6130244 w 6480073"/>
              <a:gd name="connsiteY0" fmla="*/ 0 h 6858002"/>
              <a:gd name="connsiteX1" fmla="*/ 6212951 w 6480073"/>
              <a:gd name="connsiteY1" fmla="*/ 314584 h 6858002"/>
              <a:gd name="connsiteX2" fmla="*/ 5540779 w 6480073"/>
              <a:gd name="connsiteY2" fmla="*/ 6756649 h 6858002"/>
              <a:gd name="connsiteX3" fmla="*/ 5489971 w 6480073"/>
              <a:gd name="connsiteY3" fmla="*/ 6858002 h 6858002"/>
              <a:gd name="connsiteX4" fmla="*/ 0 w 6480073"/>
              <a:gd name="connsiteY4" fmla="*/ 6858002 h 6858002"/>
              <a:gd name="connsiteX5" fmla="*/ 0 w 6480073"/>
              <a:gd name="connsiteY5" fmla="*/ 0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073" h="6858002">
                <a:moveTo>
                  <a:pt x="6130244" y="0"/>
                </a:moveTo>
                <a:lnTo>
                  <a:pt x="6212951" y="314584"/>
                </a:lnTo>
                <a:cubicBezTo>
                  <a:pt x="6745828" y="2551616"/>
                  <a:pt x="6460994" y="4808873"/>
                  <a:pt x="5540779" y="6756649"/>
                </a:cubicBezTo>
                <a:lnTo>
                  <a:pt x="5489971" y="6858002"/>
                </a:lnTo>
                <a:lnTo>
                  <a:pt x="0" y="6858002"/>
                </a:lnTo>
                <a:lnTo>
                  <a:pt x="0"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5" name="Freeform: Shape 24">
            <a:extLst>
              <a:ext uri="{FF2B5EF4-FFF2-40B4-BE49-F238E27FC236}">
                <a16:creationId xmlns:a16="http://schemas.microsoft.com/office/drawing/2014/main" id="{AC8710B4-A815-4082-9E4F-F13A000709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42784" y="0"/>
            <a:ext cx="6249216" cy="6858001"/>
          </a:xfrm>
          <a:custGeom>
            <a:avLst/>
            <a:gdLst>
              <a:gd name="connsiteX0" fmla="*/ 0 w 6249216"/>
              <a:gd name="connsiteY0" fmla="*/ 0 h 6858001"/>
              <a:gd name="connsiteX1" fmla="*/ 5893742 w 6249216"/>
              <a:gd name="connsiteY1" fmla="*/ 1 h 6858001"/>
              <a:gd name="connsiteX2" fmla="*/ 5993697 w 6249216"/>
              <a:gd name="connsiteY2" fmla="*/ 380651 h 6858001"/>
              <a:gd name="connsiteX3" fmla="*/ 5308924 w 6249216"/>
              <a:gd name="connsiteY3" fmla="*/ 6647018 h 6858001"/>
              <a:gd name="connsiteX4" fmla="*/ 5200672 w 6249216"/>
              <a:gd name="connsiteY4" fmla="*/ 6858001 h 6858001"/>
              <a:gd name="connsiteX5" fmla="*/ 1 w 6249216"/>
              <a:gd name="connsiteY5"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49216" h="6858001">
                <a:moveTo>
                  <a:pt x="0" y="0"/>
                </a:moveTo>
                <a:lnTo>
                  <a:pt x="5893742" y="1"/>
                </a:lnTo>
                <a:lnTo>
                  <a:pt x="5993697" y="380651"/>
                </a:lnTo>
                <a:cubicBezTo>
                  <a:pt x="6511353" y="2559611"/>
                  <a:pt x="6222352" y="4758249"/>
                  <a:pt x="5308924" y="6647018"/>
                </a:cubicBezTo>
                <a:lnTo>
                  <a:pt x="5200672" y="6858001"/>
                </a:lnTo>
                <a:lnTo>
                  <a:pt x="1" y="685800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1EA32C1-85E4-C54B-BDB2-D897F2957E80}"/>
              </a:ext>
            </a:extLst>
          </p:cNvPr>
          <p:cNvSpPr>
            <a:spLocks noGrp="1"/>
          </p:cNvSpPr>
          <p:nvPr>
            <p:ph type="title"/>
          </p:nvPr>
        </p:nvSpPr>
        <p:spPr>
          <a:xfrm>
            <a:off x="6801436" y="1396289"/>
            <a:ext cx="4819952" cy="1325563"/>
          </a:xfrm>
        </p:spPr>
        <p:txBody>
          <a:bodyPr vert="horz" lIns="91440" tIns="45720" rIns="91440" bIns="45720" rtlCol="0">
            <a:normAutofit/>
          </a:bodyPr>
          <a:lstStyle/>
          <a:p>
            <a:r>
              <a:rPr lang="en-US" sz="3700" kern="1200" dirty="0">
                <a:latin typeface="+mj-lt"/>
                <a:ea typeface="+mj-ea"/>
                <a:cs typeface="+mj-cs"/>
              </a:rPr>
              <a:t>How do our peer groups affect our organization?</a:t>
            </a:r>
          </a:p>
        </p:txBody>
      </p:sp>
      <p:sp>
        <p:nvSpPr>
          <p:cNvPr id="20" name="Content Placeholder 19">
            <a:extLst>
              <a:ext uri="{FF2B5EF4-FFF2-40B4-BE49-F238E27FC236}">
                <a16:creationId xmlns:a16="http://schemas.microsoft.com/office/drawing/2014/main" id="{7AE03538-2A91-0D17-C6C4-72232B04EAD9}"/>
              </a:ext>
            </a:extLst>
          </p:cNvPr>
          <p:cNvSpPr>
            <a:spLocks noGrp="1"/>
          </p:cNvSpPr>
          <p:nvPr>
            <p:ph idx="1"/>
          </p:nvPr>
        </p:nvSpPr>
        <p:spPr>
          <a:xfrm>
            <a:off x="6801435" y="2871982"/>
            <a:ext cx="4819951" cy="3181684"/>
          </a:xfrm>
        </p:spPr>
        <p:txBody>
          <a:bodyPr anchor="t">
            <a:normAutofit lnSpcReduction="10000"/>
          </a:bodyPr>
          <a:lstStyle/>
          <a:p>
            <a:pPr marL="0" indent="0">
              <a:buNone/>
            </a:pPr>
            <a:r>
              <a:rPr lang="en-US" dirty="0"/>
              <a:t>Peer groups are normally people of the same age range. In most instances tend to interact with one another. This will lead to them sharing different beliefs, cultural practices, and habits that would influence their organization's political ideology.</a:t>
            </a:r>
            <a:r>
              <a:rPr lang="en-US" sz="1800" dirty="0">
                <a:effectLst/>
              </a:rPr>
              <a:t> </a:t>
            </a:r>
            <a:endParaRPr lang="en-US" sz="1800" dirty="0"/>
          </a:p>
        </p:txBody>
      </p:sp>
      <p:pic>
        <p:nvPicPr>
          <p:cNvPr id="6" name="Audio Recording Apr 2, 2022 at 6:30:07 PM" descr="Audio Recording Apr 2, 2022 at 6:30:07 PM">
            <a:hlinkClick r:id="" action="ppaction://media"/>
            <a:extLst>
              <a:ext uri="{FF2B5EF4-FFF2-40B4-BE49-F238E27FC236}">
                <a16:creationId xmlns:a16="http://schemas.microsoft.com/office/drawing/2014/main" id="{8E73F875-7D40-4344-B674-BEE31F9B0B6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3252" y="6053666"/>
            <a:ext cx="812800" cy="812800"/>
          </a:xfrm>
          <a:prstGeom prst="rect">
            <a:avLst/>
          </a:prstGeom>
        </p:spPr>
      </p:pic>
    </p:spTree>
    <p:extLst>
      <p:ext uri="{BB962C8B-B14F-4D97-AF65-F5344CB8AC3E}">
        <p14:creationId xmlns:p14="http://schemas.microsoft.com/office/powerpoint/2010/main" val="405117710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28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138EC-73C0-B849-8DB9-E26FABC4AFE8}"/>
              </a:ext>
            </a:extLst>
          </p:cNvPr>
          <p:cNvSpPr>
            <a:spLocks noGrp="1"/>
          </p:cNvSpPr>
          <p:nvPr>
            <p:ph type="title"/>
          </p:nvPr>
        </p:nvSpPr>
        <p:spPr>
          <a:xfrm>
            <a:off x="762001" y="803325"/>
            <a:ext cx="5314536" cy="1325563"/>
          </a:xfrm>
          <a:prstGeom prst="ellipse">
            <a:avLst/>
          </a:prstGeom>
        </p:spPr>
        <p:txBody>
          <a:bodyPr vert="horz" lIns="91440" tIns="45720" rIns="91440" bIns="45720" rtlCol="0">
            <a:normAutofit/>
          </a:bodyPr>
          <a:lstStyle/>
          <a:p>
            <a:r>
              <a:rPr lang="en-US" sz="2800" kern="1200">
                <a:latin typeface="+mj-lt"/>
                <a:ea typeface="+mj-ea"/>
                <a:cs typeface="+mj-cs"/>
              </a:rPr>
              <a:t>How does the workplace affect our organization?</a:t>
            </a:r>
          </a:p>
        </p:txBody>
      </p:sp>
      <p:sp>
        <p:nvSpPr>
          <p:cNvPr id="14" name="Content Placeholder 8">
            <a:extLst>
              <a:ext uri="{FF2B5EF4-FFF2-40B4-BE49-F238E27FC236}">
                <a16:creationId xmlns:a16="http://schemas.microsoft.com/office/drawing/2014/main" id="{97F8570A-006E-8876-DA7E-7658718B4C09}"/>
              </a:ext>
            </a:extLst>
          </p:cNvPr>
          <p:cNvSpPr>
            <a:spLocks noGrp="1"/>
          </p:cNvSpPr>
          <p:nvPr>
            <p:ph idx="1"/>
          </p:nvPr>
        </p:nvSpPr>
        <p:spPr>
          <a:xfrm>
            <a:off x="762000" y="2279018"/>
            <a:ext cx="5314543" cy="3375920"/>
          </a:xfrm>
        </p:spPr>
        <p:txBody>
          <a:bodyPr anchor="t">
            <a:normAutofit fontScale="92500"/>
          </a:bodyPr>
          <a:lstStyle/>
          <a:p>
            <a:pPr marL="0" indent="0">
              <a:buNone/>
            </a:pPr>
            <a:r>
              <a:rPr lang="en-US" dirty="0"/>
              <a:t>The workplace is another place where people from different backgrounds come together to work. Socialization in the workplace is inevitable and usually encouraged, leading to people mostly sharing different ideologies and perceptions, which would legally influence their organization's initial view.</a:t>
            </a:r>
          </a:p>
        </p:txBody>
      </p:sp>
      <p:sp>
        <p:nvSpPr>
          <p:cNvPr id="15" name="Freeform: Shape 11">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Content Placeholder 4" descr="A picture containing indoor, floor, area, furniture&#10;&#10;Description automatically generated">
            <a:extLst>
              <a:ext uri="{FF2B5EF4-FFF2-40B4-BE49-F238E27FC236}">
                <a16:creationId xmlns:a16="http://schemas.microsoft.com/office/drawing/2014/main" id="{4AC129F6-C31B-9342-9AC9-8F57FF317731}"/>
              </a:ext>
            </a:extLst>
          </p:cNvPr>
          <p:cNvPicPr>
            <a:picLocks noChangeAspect="1"/>
          </p:cNvPicPr>
          <p:nvPr/>
        </p:nvPicPr>
        <p:blipFill rotWithShape="1">
          <a:blip r:embed="rId4"/>
          <a:srcRect l="22824" r="23045"/>
          <a:stretch/>
        </p:blipFill>
        <p:spPr>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pic>
        <p:nvPicPr>
          <p:cNvPr id="6" name="Audio Recording Apr 2, 2022 at 6:30:39 PM" descr="Audio Recording Apr 2, 2022 at 6:30:39 PM">
            <a:hlinkClick r:id="" action="ppaction://media"/>
            <a:extLst>
              <a:ext uri="{FF2B5EF4-FFF2-40B4-BE49-F238E27FC236}">
                <a16:creationId xmlns:a16="http://schemas.microsoft.com/office/drawing/2014/main" id="{12AEF6F2-F667-414D-8993-AFE6DF75699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0" y="6045200"/>
            <a:ext cx="812800" cy="812800"/>
          </a:xfrm>
          <a:prstGeom prst="rect">
            <a:avLst/>
          </a:prstGeom>
        </p:spPr>
      </p:pic>
    </p:spTree>
    <p:extLst>
      <p:ext uri="{BB962C8B-B14F-4D97-AF65-F5344CB8AC3E}">
        <p14:creationId xmlns:p14="http://schemas.microsoft.com/office/powerpoint/2010/main" val="325514047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48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3">
            <a:extLst>
              <a:ext uri="{FF2B5EF4-FFF2-40B4-BE49-F238E27FC236}">
                <a16:creationId xmlns:a16="http://schemas.microsoft.com/office/drawing/2014/main" id="{80DF40B2-80F7-4E71-B46C-284163F36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B2D45D-6608-4E43-9BEC-0EBEB2104079}"/>
              </a:ext>
            </a:extLst>
          </p:cNvPr>
          <p:cNvSpPr>
            <a:spLocks noGrp="1"/>
          </p:cNvSpPr>
          <p:nvPr>
            <p:ph type="title"/>
          </p:nvPr>
        </p:nvSpPr>
        <p:spPr>
          <a:xfrm>
            <a:off x="838199" y="548464"/>
            <a:ext cx="3807187" cy="2228074"/>
          </a:xfrm>
        </p:spPr>
        <p:txBody>
          <a:bodyPr>
            <a:normAutofit/>
          </a:bodyPr>
          <a:lstStyle/>
          <a:p>
            <a:r>
              <a:rPr lang="en-US" sz="4000"/>
              <a:t>How does religion affect our organization?</a:t>
            </a:r>
          </a:p>
        </p:txBody>
      </p:sp>
      <p:sp>
        <p:nvSpPr>
          <p:cNvPr id="9" name="Content Placeholder 8">
            <a:extLst>
              <a:ext uri="{FF2B5EF4-FFF2-40B4-BE49-F238E27FC236}">
                <a16:creationId xmlns:a16="http://schemas.microsoft.com/office/drawing/2014/main" id="{E1BE95C9-A4B2-70DD-BCFA-E7BB6CABFDDA}"/>
              </a:ext>
            </a:extLst>
          </p:cNvPr>
          <p:cNvSpPr>
            <a:spLocks noGrp="1"/>
          </p:cNvSpPr>
          <p:nvPr>
            <p:ph idx="1"/>
          </p:nvPr>
        </p:nvSpPr>
        <p:spPr>
          <a:xfrm>
            <a:off x="838201" y="2962279"/>
            <a:ext cx="3799425" cy="3143241"/>
          </a:xfrm>
        </p:spPr>
        <p:txBody>
          <a:bodyPr>
            <a:normAutofit fontScale="85000" lnSpcReduction="10000"/>
          </a:bodyPr>
          <a:lstStyle/>
          <a:p>
            <a:pPr marL="0" indent="0">
              <a:buNone/>
            </a:pPr>
            <a:r>
              <a:rPr lang="en-US" dirty="0"/>
              <a:t>Religion is a movement of a group of people with a particular belief. Religion is one of the most influential movements on people as people tend to organize themselves, practice culture, and have political perspectives that are only supported by their religion.</a:t>
            </a:r>
          </a:p>
        </p:txBody>
      </p:sp>
      <p:pic>
        <p:nvPicPr>
          <p:cNvPr id="5" name="Content Placeholder 4" descr="Diagram&#10;&#10;Description automatically generated with medium confidence">
            <a:extLst>
              <a:ext uri="{FF2B5EF4-FFF2-40B4-BE49-F238E27FC236}">
                <a16:creationId xmlns:a16="http://schemas.microsoft.com/office/drawing/2014/main" id="{78685295-47C5-DF4D-99FB-D9F91C141662}"/>
              </a:ext>
            </a:extLst>
          </p:cNvPr>
          <p:cNvPicPr>
            <a:picLocks noChangeAspect="1"/>
          </p:cNvPicPr>
          <p:nvPr/>
        </p:nvPicPr>
        <p:blipFill rotWithShape="1">
          <a:blip r:embed="rId4"/>
          <a:srcRect b="4506"/>
          <a:stretch/>
        </p:blipFill>
        <p:spPr>
          <a:xfrm>
            <a:off x="5010386" y="10"/>
            <a:ext cx="7181613" cy="6857990"/>
          </a:xfrm>
          <a:prstGeom prst="rect">
            <a:avLst/>
          </a:prstGeom>
          <a:effectLst/>
        </p:spPr>
      </p:pic>
      <p:pic>
        <p:nvPicPr>
          <p:cNvPr id="6" name="Audio Recording Apr 2, 2022 at 6:31:07 PM" descr="Audio Recording Apr 2, 2022 at 6:31:07 PM">
            <a:hlinkClick r:id="" action="ppaction://media"/>
            <a:extLst>
              <a:ext uri="{FF2B5EF4-FFF2-40B4-BE49-F238E27FC236}">
                <a16:creationId xmlns:a16="http://schemas.microsoft.com/office/drawing/2014/main" id="{F480677F-08DC-764B-8357-97A70635CFC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049" y="6105520"/>
            <a:ext cx="812800" cy="812800"/>
          </a:xfrm>
          <a:prstGeom prst="rect">
            <a:avLst/>
          </a:prstGeom>
        </p:spPr>
      </p:pic>
    </p:spTree>
    <p:extLst>
      <p:ext uri="{BB962C8B-B14F-4D97-AF65-F5344CB8AC3E}">
        <p14:creationId xmlns:p14="http://schemas.microsoft.com/office/powerpoint/2010/main" val="1053393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12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2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icture containing person&#10;&#10;Description automatically generated">
            <a:extLst>
              <a:ext uri="{FF2B5EF4-FFF2-40B4-BE49-F238E27FC236}">
                <a16:creationId xmlns:a16="http://schemas.microsoft.com/office/drawing/2014/main" id="{CAFC52AF-C430-3A47-9E0C-4D778171E64C}"/>
              </a:ext>
            </a:extLst>
          </p:cNvPr>
          <p:cNvPicPr>
            <a:picLocks noChangeAspect="1"/>
          </p:cNvPicPr>
          <p:nvPr/>
        </p:nvPicPr>
        <p:blipFill rotWithShape="1">
          <a:blip r:embed="rId4"/>
          <a:srcRect r="15755" b="2"/>
          <a:stretch/>
        </p:blipFill>
        <p:spPr>
          <a:xfrm>
            <a:off x="2522356" y="10"/>
            <a:ext cx="9669642" cy="6857990"/>
          </a:xfrm>
          <a:prstGeom prst="rect">
            <a:avLst/>
          </a:prstGeom>
        </p:spPr>
      </p:pic>
      <p:sp>
        <p:nvSpPr>
          <p:cNvPr id="33" name="Rectangle 2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1760AF-7516-B84E-9943-2A724E5C773D}"/>
              </a:ext>
            </a:extLst>
          </p:cNvPr>
          <p:cNvSpPr>
            <a:spLocks noGrp="1"/>
          </p:cNvSpPr>
          <p:nvPr>
            <p:ph type="title"/>
          </p:nvPr>
        </p:nvSpPr>
        <p:spPr>
          <a:xfrm>
            <a:off x="838200" y="365125"/>
            <a:ext cx="3822189" cy="1899912"/>
          </a:xfrm>
        </p:spPr>
        <p:txBody>
          <a:bodyPr>
            <a:normAutofit/>
          </a:bodyPr>
          <a:lstStyle/>
          <a:p>
            <a:r>
              <a:rPr lang="en-US" sz="3100"/>
              <a:t>How does deviance play a part in our personal/professional lives?</a:t>
            </a:r>
          </a:p>
        </p:txBody>
      </p:sp>
      <p:sp>
        <p:nvSpPr>
          <p:cNvPr id="9" name="Content Placeholder 8">
            <a:extLst>
              <a:ext uri="{FF2B5EF4-FFF2-40B4-BE49-F238E27FC236}">
                <a16:creationId xmlns:a16="http://schemas.microsoft.com/office/drawing/2014/main" id="{7B616A0A-E774-C95B-9C38-AA83B275FFC9}"/>
              </a:ext>
            </a:extLst>
          </p:cNvPr>
          <p:cNvSpPr>
            <a:spLocks noGrp="1"/>
          </p:cNvSpPr>
          <p:nvPr>
            <p:ph idx="1"/>
          </p:nvPr>
        </p:nvSpPr>
        <p:spPr>
          <a:xfrm>
            <a:off x="838200" y="2434201"/>
            <a:ext cx="3822189" cy="3742762"/>
          </a:xfrm>
        </p:spPr>
        <p:txBody>
          <a:bodyPr>
            <a:normAutofit fontScale="92500" lnSpcReduction="10000"/>
          </a:bodyPr>
          <a:lstStyle/>
          <a:p>
            <a:pPr marL="0" indent="0">
              <a:buNone/>
            </a:pPr>
            <a:r>
              <a:rPr lang="en-US" dirty="0"/>
              <a:t>Deviance is when one rejects or violates the social norms that have been placed or are required to be followed. Deviance plays a major role in personal life as it helps a person stand up against measures that can be considered discriminative or unfair.</a:t>
            </a:r>
            <a:endParaRPr lang="en-US" sz="2000" dirty="0"/>
          </a:p>
        </p:txBody>
      </p:sp>
      <p:pic>
        <p:nvPicPr>
          <p:cNvPr id="6" name="Audio Recording Apr 2, 2022 at 6:32:32 PM" descr="Audio Recording Apr 2, 2022 at 6:32:32 PM">
            <a:hlinkClick r:id="" action="ppaction://media"/>
            <a:extLst>
              <a:ext uri="{FF2B5EF4-FFF2-40B4-BE49-F238E27FC236}">
                <a16:creationId xmlns:a16="http://schemas.microsoft.com/office/drawing/2014/main" id="{4049F308-5F11-E44A-AD21-DC536B9B304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3503" y="6045200"/>
            <a:ext cx="812800" cy="812800"/>
          </a:xfrm>
          <a:prstGeom prst="rect">
            <a:avLst/>
          </a:prstGeom>
        </p:spPr>
      </p:pic>
    </p:spTree>
    <p:extLst>
      <p:ext uri="{BB962C8B-B14F-4D97-AF65-F5344CB8AC3E}">
        <p14:creationId xmlns:p14="http://schemas.microsoft.com/office/powerpoint/2010/main" val="2707030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47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0792D4F-247E-46FE-85FC-881DEFA41D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3F76A3C9-24DF-7147-9AC4-CCAAC6379DFF}"/>
              </a:ext>
            </a:extLst>
          </p:cNvPr>
          <p:cNvSpPr>
            <a:spLocks noGrp="1"/>
          </p:cNvSpPr>
          <p:nvPr>
            <p:ph type="title"/>
          </p:nvPr>
        </p:nvSpPr>
        <p:spPr>
          <a:xfrm>
            <a:off x="841248" y="475488"/>
            <a:ext cx="10515600" cy="1197864"/>
          </a:xfrm>
        </p:spPr>
        <p:txBody>
          <a:bodyPr>
            <a:normAutofit/>
          </a:bodyPr>
          <a:lstStyle/>
          <a:p>
            <a:r>
              <a:rPr lang="en-US" sz="2800"/>
              <a:t>What social factors contribute to the current social inequalities? How can we create social change within our own company/community?</a:t>
            </a:r>
          </a:p>
        </p:txBody>
      </p:sp>
      <p:cxnSp>
        <p:nvCxnSpPr>
          <p:cNvPr id="14" name="Straight Connector 13">
            <a:extLst>
              <a:ext uri="{FF2B5EF4-FFF2-40B4-BE49-F238E27FC236}">
                <a16:creationId xmlns:a16="http://schemas.microsoft.com/office/drawing/2014/main" id="{CE272F12-AF86-441A-BC1B-C014BBBF85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475488" y="585216"/>
            <a:ext cx="0" cy="914400"/>
          </a:xfrm>
          <a:prstGeom prst="line">
            <a:avLst/>
          </a:prstGeom>
          <a:ln w="1905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pic>
        <p:nvPicPr>
          <p:cNvPr id="5" name="Content Placeholder 4" descr="A picture containing sky, water, outdoor, clouds&#10;&#10;Description automatically generated">
            <a:extLst>
              <a:ext uri="{FF2B5EF4-FFF2-40B4-BE49-F238E27FC236}">
                <a16:creationId xmlns:a16="http://schemas.microsoft.com/office/drawing/2014/main" id="{F663227D-0D06-5744-9F58-F461BF26D366}"/>
              </a:ext>
            </a:extLst>
          </p:cNvPr>
          <p:cNvPicPr>
            <a:picLocks noChangeAspect="1"/>
          </p:cNvPicPr>
          <p:nvPr/>
        </p:nvPicPr>
        <p:blipFill>
          <a:blip r:embed="rId4"/>
          <a:stretch>
            <a:fillRect/>
          </a:stretch>
        </p:blipFill>
        <p:spPr>
          <a:xfrm>
            <a:off x="832104" y="2018496"/>
            <a:ext cx="6217920" cy="4137743"/>
          </a:xfrm>
          <a:prstGeom prst="rect">
            <a:avLst/>
          </a:prstGeom>
        </p:spPr>
      </p:pic>
      <p:sp>
        <p:nvSpPr>
          <p:cNvPr id="9" name="Content Placeholder 8">
            <a:extLst>
              <a:ext uri="{FF2B5EF4-FFF2-40B4-BE49-F238E27FC236}">
                <a16:creationId xmlns:a16="http://schemas.microsoft.com/office/drawing/2014/main" id="{9F6E72E9-460D-F3EF-0F4F-24DDAFF14809}"/>
              </a:ext>
            </a:extLst>
          </p:cNvPr>
          <p:cNvSpPr>
            <a:spLocks noGrp="1"/>
          </p:cNvSpPr>
          <p:nvPr>
            <p:ph idx="1"/>
          </p:nvPr>
        </p:nvSpPr>
        <p:spPr>
          <a:xfrm>
            <a:off x="7534656" y="2002536"/>
            <a:ext cx="3822192" cy="4169664"/>
          </a:xfrm>
        </p:spPr>
        <p:txBody>
          <a:bodyPr anchor="t">
            <a:normAutofit fontScale="85000" lnSpcReduction="20000"/>
          </a:bodyPr>
          <a:lstStyle/>
          <a:p>
            <a:pPr marL="0" indent="0">
              <a:buNone/>
            </a:pPr>
            <a:r>
              <a:rPr lang="en-US" dirty="0"/>
              <a:t>Social factors contributing to current social inequalities include educational attainment and power occupations. There are various ways to create social change within the business and company. People can decide to work towards a common cause. Businesses should implement and promote ethical practices by collaborating with non-profit organizations to help community development.</a:t>
            </a:r>
            <a:endParaRPr lang="en-US" sz="2200" dirty="0"/>
          </a:p>
        </p:txBody>
      </p:sp>
      <p:pic>
        <p:nvPicPr>
          <p:cNvPr id="6" name="Audio Recording Apr 2, 2022 at 6:33:18 PM" descr="Audio Recording Apr 2, 2022 at 6:33:18 PM">
            <a:hlinkClick r:id="" action="ppaction://media"/>
            <a:extLst>
              <a:ext uri="{FF2B5EF4-FFF2-40B4-BE49-F238E27FC236}">
                <a16:creationId xmlns:a16="http://schemas.microsoft.com/office/drawing/2014/main" id="{45061072-3E47-6240-8309-33E84CEA44A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0" y="6045199"/>
            <a:ext cx="812800" cy="812800"/>
          </a:xfrm>
          <a:prstGeom prst="rect">
            <a:avLst/>
          </a:prstGeom>
        </p:spPr>
      </p:pic>
    </p:spTree>
    <p:extLst>
      <p:ext uri="{BB962C8B-B14F-4D97-AF65-F5344CB8AC3E}">
        <p14:creationId xmlns:p14="http://schemas.microsoft.com/office/powerpoint/2010/main" val="313070572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56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A81E7530-396C-45F0-92F4-A885648D16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icture containing person, sport, dancer&#10;&#10;Description automatically generated">
            <a:extLst>
              <a:ext uri="{FF2B5EF4-FFF2-40B4-BE49-F238E27FC236}">
                <a16:creationId xmlns:a16="http://schemas.microsoft.com/office/drawing/2014/main" id="{1F674D50-3FF9-684D-86DC-131EB597A7DE}"/>
              </a:ext>
            </a:extLst>
          </p:cNvPr>
          <p:cNvPicPr>
            <a:picLocks noChangeAspect="1"/>
          </p:cNvPicPr>
          <p:nvPr/>
        </p:nvPicPr>
        <p:blipFill rotWithShape="1">
          <a:blip r:embed="rId4"/>
          <a:srcRect t="11340" r="1" b="1"/>
          <a:stretch/>
        </p:blipFill>
        <p:spPr>
          <a:xfrm>
            <a:off x="603671" y="-1"/>
            <a:ext cx="11588329" cy="6857999"/>
          </a:xfrm>
          <a:prstGeom prst="rect">
            <a:avLst/>
          </a:prstGeom>
        </p:spPr>
      </p:pic>
      <p:sp>
        <p:nvSpPr>
          <p:cNvPr id="23" name="Rectangle 22">
            <a:extLst>
              <a:ext uri="{FF2B5EF4-FFF2-40B4-BE49-F238E27FC236}">
                <a16:creationId xmlns:a16="http://schemas.microsoft.com/office/drawing/2014/main" id="{7316481C-0A49-4796-812B-0D64F063B7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419898" cy="6858000"/>
          </a:xfrm>
          <a:prstGeom prst="rect">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493360-1C48-B140-8A5C-19E699FF3DF8}"/>
              </a:ext>
            </a:extLst>
          </p:cNvPr>
          <p:cNvSpPr>
            <a:spLocks noGrp="1"/>
          </p:cNvSpPr>
          <p:nvPr>
            <p:ph type="title"/>
          </p:nvPr>
        </p:nvSpPr>
        <p:spPr>
          <a:xfrm>
            <a:off x="1166649" y="721805"/>
            <a:ext cx="3874686" cy="2147520"/>
          </a:xfrm>
        </p:spPr>
        <p:txBody>
          <a:bodyPr>
            <a:normAutofit/>
          </a:bodyPr>
          <a:lstStyle/>
          <a:p>
            <a:r>
              <a:rPr lang="en-US">
                <a:solidFill>
                  <a:schemeClr val="bg1"/>
                </a:solidFill>
              </a:rPr>
              <a:t>Conclusion</a:t>
            </a:r>
          </a:p>
        </p:txBody>
      </p:sp>
      <p:sp>
        <p:nvSpPr>
          <p:cNvPr id="48" name="Rectangle 24">
            <a:extLst>
              <a:ext uri="{FF2B5EF4-FFF2-40B4-BE49-F238E27FC236}">
                <a16:creationId xmlns:a16="http://schemas.microsoft.com/office/drawing/2014/main" id="{A5271697-90F1-4A23-8EF2-0179F2EAF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606972" cy="32339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a:extLst>
              <a:ext uri="{FF2B5EF4-FFF2-40B4-BE49-F238E27FC236}">
                <a16:creationId xmlns:a16="http://schemas.microsoft.com/office/drawing/2014/main" id="{81DE8B58-F373-409E-A253-4380A66091D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8720" y="73152"/>
            <a:ext cx="1178966" cy="232963"/>
            <a:chOff x="1188720" y="73152"/>
            <a:chExt cx="1178966" cy="232963"/>
          </a:xfrm>
        </p:grpSpPr>
        <p:sp>
          <p:nvSpPr>
            <p:cNvPr id="28" name="Rectangle 64">
              <a:extLst>
                <a:ext uri="{FF2B5EF4-FFF2-40B4-BE49-F238E27FC236}">
                  <a16:creationId xmlns:a16="http://schemas.microsoft.com/office/drawing/2014/main" id="{F5ACE265-D22D-48CC-99DE-EB81AE9229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88541"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66">
              <a:extLst>
                <a:ext uri="{FF2B5EF4-FFF2-40B4-BE49-F238E27FC236}">
                  <a16:creationId xmlns:a16="http://schemas.microsoft.com/office/drawing/2014/main" id="{6FE80EEA-F4ED-4436-8861-0BEAAEFE76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88541"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64">
              <a:extLst>
                <a:ext uri="{FF2B5EF4-FFF2-40B4-BE49-F238E27FC236}">
                  <a16:creationId xmlns:a16="http://schemas.microsoft.com/office/drawing/2014/main" id="{C3642BC8-86E8-47D0-8846-3E4D49E4B4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3586"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66">
              <a:extLst>
                <a:ext uri="{FF2B5EF4-FFF2-40B4-BE49-F238E27FC236}">
                  <a16:creationId xmlns:a16="http://schemas.microsoft.com/office/drawing/2014/main" id="{82D35214-3634-4180-BF0E-45B6145161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3586"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4">
              <a:extLst>
                <a:ext uri="{FF2B5EF4-FFF2-40B4-BE49-F238E27FC236}">
                  <a16:creationId xmlns:a16="http://schemas.microsoft.com/office/drawing/2014/main" id="{15BE89E6-3D1C-42B5-A950-E72889F8BB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38631"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6">
              <a:extLst>
                <a:ext uri="{FF2B5EF4-FFF2-40B4-BE49-F238E27FC236}">
                  <a16:creationId xmlns:a16="http://schemas.microsoft.com/office/drawing/2014/main" id="{473771CC-5097-4E08-9606-24B0BC9A0D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38631"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64">
              <a:extLst>
                <a:ext uri="{FF2B5EF4-FFF2-40B4-BE49-F238E27FC236}">
                  <a16:creationId xmlns:a16="http://schemas.microsoft.com/office/drawing/2014/main" id="{BE872634-00DA-47BD-880D-5C05FFADCC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3675"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66">
              <a:extLst>
                <a:ext uri="{FF2B5EF4-FFF2-40B4-BE49-F238E27FC236}">
                  <a16:creationId xmlns:a16="http://schemas.microsoft.com/office/drawing/2014/main" id="{4F151F5C-DE9B-460E-BC51-471F4A8A5A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3675"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64">
              <a:extLst>
                <a:ext uri="{FF2B5EF4-FFF2-40B4-BE49-F238E27FC236}">
                  <a16:creationId xmlns:a16="http://schemas.microsoft.com/office/drawing/2014/main" id="{34557B8A-4D2F-4D0D-B746-59EA85318C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8720"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66">
              <a:extLst>
                <a:ext uri="{FF2B5EF4-FFF2-40B4-BE49-F238E27FC236}">
                  <a16:creationId xmlns:a16="http://schemas.microsoft.com/office/drawing/2014/main" id="{C764CD8E-E409-4E9B-8E87-746DDE36DA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8720"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64">
              <a:extLst>
                <a:ext uri="{FF2B5EF4-FFF2-40B4-BE49-F238E27FC236}">
                  <a16:creationId xmlns:a16="http://schemas.microsoft.com/office/drawing/2014/main" id="{8E27A01D-2F01-4286-9453-3FBF6E8485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13318"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66">
              <a:extLst>
                <a:ext uri="{FF2B5EF4-FFF2-40B4-BE49-F238E27FC236}">
                  <a16:creationId xmlns:a16="http://schemas.microsoft.com/office/drawing/2014/main" id="{460487A5-12EB-422E-9588-8FF06FAF73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13318"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64">
              <a:extLst>
                <a:ext uri="{FF2B5EF4-FFF2-40B4-BE49-F238E27FC236}">
                  <a16:creationId xmlns:a16="http://schemas.microsoft.com/office/drawing/2014/main" id="{7D522D20-C9F7-4B34-9066-4B43ADAABD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188363"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66">
              <a:extLst>
                <a:ext uri="{FF2B5EF4-FFF2-40B4-BE49-F238E27FC236}">
                  <a16:creationId xmlns:a16="http://schemas.microsoft.com/office/drawing/2014/main" id="{97B04F2C-295B-447A-8941-0AD4F55516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188363"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64">
              <a:extLst>
                <a:ext uri="{FF2B5EF4-FFF2-40B4-BE49-F238E27FC236}">
                  <a16:creationId xmlns:a16="http://schemas.microsoft.com/office/drawing/2014/main" id="{17D7FF91-B366-4534-B9B4-5710926EE7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63408"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66">
              <a:extLst>
                <a:ext uri="{FF2B5EF4-FFF2-40B4-BE49-F238E27FC236}">
                  <a16:creationId xmlns:a16="http://schemas.microsoft.com/office/drawing/2014/main" id="{B5B8116C-ADD9-4826-9C37-270377E8FF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63408"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64">
              <a:extLst>
                <a:ext uri="{FF2B5EF4-FFF2-40B4-BE49-F238E27FC236}">
                  <a16:creationId xmlns:a16="http://schemas.microsoft.com/office/drawing/2014/main" id="{22D01D96-8DB8-40BF-83AC-4CA49EC263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8452"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66">
              <a:extLst>
                <a:ext uri="{FF2B5EF4-FFF2-40B4-BE49-F238E27FC236}">
                  <a16:creationId xmlns:a16="http://schemas.microsoft.com/office/drawing/2014/main" id="{44B584CD-5E60-4B15-847C-B30D15DA1A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8452"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64">
              <a:extLst>
                <a:ext uri="{FF2B5EF4-FFF2-40B4-BE49-F238E27FC236}">
                  <a16:creationId xmlns:a16="http://schemas.microsoft.com/office/drawing/2014/main" id="{CF2BB7DC-B968-4F0B-9748-BF0E6E297C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13497"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66">
              <a:extLst>
                <a:ext uri="{FF2B5EF4-FFF2-40B4-BE49-F238E27FC236}">
                  <a16:creationId xmlns:a16="http://schemas.microsoft.com/office/drawing/2014/main" id="{CF12C159-3F09-4861-9450-ECD5DB310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13497"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9" name="Rectangle 48">
            <a:extLst>
              <a:ext uri="{FF2B5EF4-FFF2-40B4-BE49-F238E27FC236}">
                <a16:creationId xmlns:a16="http://schemas.microsoft.com/office/drawing/2014/main" id="{D9F5512A-48E1-4C07-B75E-3CCC517B68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233984"/>
            <a:ext cx="606972" cy="3624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35B03F9D-BDA5-9668-FF68-1E79D1968DA2}"/>
              </a:ext>
            </a:extLst>
          </p:cNvPr>
          <p:cNvSpPr>
            <a:spLocks noGrp="1"/>
          </p:cNvSpPr>
          <p:nvPr>
            <p:ph idx="1"/>
          </p:nvPr>
        </p:nvSpPr>
        <p:spPr>
          <a:xfrm>
            <a:off x="1166649" y="3379979"/>
            <a:ext cx="3874685" cy="3186359"/>
          </a:xfrm>
        </p:spPr>
        <p:txBody>
          <a:bodyPr anchor="ctr">
            <a:normAutofit/>
          </a:bodyPr>
          <a:lstStyle/>
          <a:p>
            <a:pPr marL="0" indent="0">
              <a:buNone/>
            </a:pPr>
            <a:r>
              <a:rPr lang="en-US" sz="2400" dirty="0">
                <a:solidFill>
                  <a:schemeClr val="bg1"/>
                </a:solidFill>
              </a:rPr>
              <a:t>Socialization can greatly affect several factors in one's personal life, including their organization's political ideology and legal.</a:t>
            </a:r>
            <a:r>
              <a:rPr lang="en-US" sz="2400" dirty="0">
                <a:solidFill>
                  <a:schemeClr val="bg1"/>
                </a:solidFill>
                <a:effectLst/>
              </a:rPr>
              <a:t> </a:t>
            </a:r>
            <a:endParaRPr lang="en-US" sz="2400" dirty="0">
              <a:solidFill>
                <a:schemeClr val="bg1"/>
              </a:solidFill>
            </a:endParaRPr>
          </a:p>
        </p:txBody>
      </p:sp>
      <p:pic>
        <p:nvPicPr>
          <p:cNvPr id="6" name="Audio Recording Apr 2, 2022 at 6:33:42 PM" descr="Audio Recording Apr 2, 2022 at 6:33:42 PM">
            <a:hlinkClick r:id="" action="ppaction://media"/>
            <a:extLst>
              <a:ext uri="{FF2B5EF4-FFF2-40B4-BE49-F238E27FC236}">
                <a16:creationId xmlns:a16="http://schemas.microsoft.com/office/drawing/2014/main" id="{89B2E24C-6173-B842-B297-16DF36773FB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2013" y="6159938"/>
            <a:ext cx="812800" cy="812800"/>
          </a:xfrm>
          <a:prstGeom prst="rect">
            <a:avLst/>
          </a:prstGeom>
        </p:spPr>
      </p:pic>
    </p:spTree>
    <p:extLst>
      <p:ext uri="{BB962C8B-B14F-4D97-AF65-F5344CB8AC3E}">
        <p14:creationId xmlns:p14="http://schemas.microsoft.com/office/powerpoint/2010/main" val="329132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32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27DD4-11BA-B44C-9226-9A19FA979B1F}"/>
              </a:ext>
            </a:extLst>
          </p:cNvPr>
          <p:cNvSpPr>
            <a:spLocks noGrp="1"/>
          </p:cNvSpPr>
          <p:nvPr>
            <p:ph type="title"/>
          </p:nvPr>
        </p:nvSpPr>
        <p:spPr>
          <a:xfrm>
            <a:off x="648929" y="629266"/>
            <a:ext cx="3505495" cy="1622321"/>
          </a:xfrm>
        </p:spPr>
        <p:txBody>
          <a:bodyPr>
            <a:normAutofit/>
          </a:bodyPr>
          <a:lstStyle/>
          <a:p>
            <a:pPr algn="ctr"/>
            <a:r>
              <a:rPr lang="en-US" dirty="0"/>
              <a:t>References</a:t>
            </a:r>
          </a:p>
        </p:txBody>
      </p:sp>
      <p:sp>
        <p:nvSpPr>
          <p:cNvPr id="34" name="Content Placeholder 8">
            <a:extLst>
              <a:ext uri="{FF2B5EF4-FFF2-40B4-BE49-F238E27FC236}">
                <a16:creationId xmlns:a16="http://schemas.microsoft.com/office/drawing/2014/main" id="{1632AE0D-260E-1F2A-C6AB-2D8E21C5B7FF}"/>
              </a:ext>
            </a:extLst>
          </p:cNvPr>
          <p:cNvSpPr>
            <a:spLocks noGrp="1"/>
          </p:cNvSpPr>
          <p:nvPr>
            <p:ph idx="1"/>
          </p:nvPr>
        </p:nvSpPr>
        <p:spPr>
          <a:xfrm>
            <a:off x="648931" y="1709530"/>
            <a:ext cx="3505494" cy="5049079"/>
          </a:xfrm>
        </p:spPr>
        <p:txBody>
          <a:bodyPr>
            <a:normAutofit fontScale="55000" lnSpcReduction="20000"/>
          </a:bodyPr>
          <a:lstStyle/>
          <a:p>
            <a:r>
              <a:rPr lang="en-US" sz="2900" dirty="0">
                <a:effectLst/>
              </a:rPr>
              <a:t>Boundless. (n.d.). </a:t>
            </a:r>
            <a:r>
              <a:rPr lang="en-US" sz="2900" i="1" dirty="0">
                <a:effectLst/>
              </a:rPr>
              <a:t>Boundless sociology</a:t>
            </a:r>
            <a:r>
              <a:rPr lang="en-US" sz="2900" dirty="0">
                <a:effectLst/>
              </a:rPr>
              <a:t>. Lumen. Retrieved April 2, 2022, from https://</a:t>
            </a:r>
            <a:r>
              <a:rPr lang="en-US" sz="2900" dirty="0" err="1">
                <a:effectLst/>
              </a:rPr>
              <a:t>courses.lumenlearning.com</a:t>
            </a:r>
            <a:r>
              <a:rPr lang="en-US" sz="2900" dirty="0">
                <a:effectLst/>
              </a:rPr>
              <a:t>/boundless-sociology/chapter/agents-of-socialization/ </a:t>
            </a:r>
          </a:p>
          <a:p>
            <a:r>
              <a:rPr lang="en-US" sz="2900" dirty="0">
                <a:effectLst/>
              </a:rPr>
              <a:t>Griffiths, H., </a:t>
            </a:r>
            <a:r>
              <a:rPr lang="en-US" sz="2900" dirty="0" err="1">
                <a:effectLst/>
              </a:rPr>
              <a:t>Keirns</a:t>
            </a:r>
            <a:r>
              <a:rPr lang="en-US" sz="2900" dirty="0">
                <a:effectLst/>
              </a:rPr>
              <a:t>, N., Strayer, E., Sadler, T., Cody-</a:t>
            </a:r>
            <a:r>
              <a:rPr lang="en-US" sz="2900" dirty="0" err="1">
                <a:effectLst/>
              </a:rPr>
              <a:t>Rydzewski</a:t>
            </a:r>
            <a:r>
              <a:rPr lang="en-US" sz="2900" dirty="0">
                <a:effectLst/>
              </a:rPr>
              <a:t>, S., </a:t>
            </a:r>
            <a:r>
              <a:rPr lang="en-US" sz="2900" dirty="0" err="1">
                <a:effectLst/>
              </a:rPr>
              <a:t>Scaramuzzo</a:t>
            </a:r>
            <a:r>
              <a:rPr lang="en-US" sz="2900" dirty="0">
                <a:effectLst/>
              </a:rPr>
              <a:t>, G., </a:t>
            </a:r>
            <a:r>
              <a:rPr lang="en-US" sz="2900" dirty="0" err="1">
                <a:effectLst/>
              </a:rPr>
              <a:t>Vyain</a:t>
            </a:r>
            <a:r>
              <a:rPr lang="en-US" sz="2900" dirty="0">
                <a:effectLst/>
              </a:rPr>
              <a:t>, S., </a:t>
            </a:r>
            <a:r>
              <a:rPr lang="en-US" sz="2900" dirty="0" err="1">
                <a:effectLst/>
              </a:rPr>
              <a:t>Bry</a:t>
            </a:r>
            <a:r>
              <a:rPr lang="en-US" sz="2900" dirty="0">
                <a:effectLst/>
              </a:rPr>
              <a:t>, J., &amp; Jones, F. (2012, February 1). </a:t>
            </a:r>
            <a:r>
              <a:rPr lang="en-US" sz="2900" i="1" dirty="0">
                <a:effectLst/>
              </a:rPr>
              <a:t>Agents of Socialization</a:t>
            </a:r>
            <a:r>
              <a:rPr lang="en-US" sz="2900" dirty="0">
                <a:effectLst/>
              </a:rPr>
              <a:t>. Introduction to Sociology 2e. Retrieved April 2, 2022, from https://</a:t>
            </a:r>
            <a:r>
              <a:rPr lang="en-US" sz="2900" dirty="0" err="1">
                <a:effectLst/>
              </a:rPr>
              <a:t>opentextbc.ca</a:t>
            </a:r>
            <a:r>
              <a:rPr lang="en-US" sz="2900" dirty="0">
                <a:effectLst/>
              </a:rPr>
              <a:t>/introsociology2eopenstax/chapter/agents-of-socialization/ </a:t>
            </a:r>
          </a:p>
          <a:p>
            <a:r>
              <a:rPr lang="en-US" sz="2900" i="1" dirty="0">
                <a:effectLst/>
              </a:rPr>
              <a:t>Take online courses. earn college credit. Research Schools, Degrees &amp; Careers</a:t>
            </a:r>
            <a:r>
              <a:rPr lang="en-US" sz="2900" dirty="0">
                <a:effectLst/>
              </a:rPr>
              <a:t>. </a:t>
            </a:r>
            <a:r>
              <a:rPr lang="en-US" sz="2900" dirty="0" err="1">
                <a:effectLst/>
              </a:rPr>
              <a:t>Study.com</a:t>
            </a:r>
            <a:r>
              <a:rPr lang="en-US" sz="2900" dirty="0">
                <a:effectLst/>
              </a:rPr>
              <a:t> | Take Online Courses. Earn College Credit. Research Schools, Degrees &amp; Careers. (n.d.). Retrieved April 2, 2022, from https://</a:t>
            </a:r>
            <a:r>
              <a:rPr lang="en-US" sz="2900" dirty="0" err="1">
                <a:effectLst/>
              </a:rPr>
              <a:t>study.com</a:t>
            </a:r>
            <a:r>
              <a:rPr lang="en-US" sz="2900" dirty="0">
                <a:effectLst/>
              </a:rPr>
              <a:t>/academy/lesson/agents-of-socialization-family-schools-peers-and-</a:t>
            </a:r>
            <a:r>
              <a:rPr lang="en-US" sz="2900" dirty="0" err="1">
                <a:effectLst/>
              </a:rPr>
              <a:t>media.html</a:t>
            </a:r>
            <a:r>
              <a:rPr lang="en-US" sz="2900" dirty="0">
                <a:effectLst/>
              </a:rPr>
              <a:t> </a:t>
            </a:r>
          </a:p>
          <a:p>
            <a:endParaRPr lang="en-US" sz="2000" dirty="0"/>
          </a:p>
        </p:txBody>
      </p:sp>
      <p:sp>
        <p:nvSpPr>
          <p:cNvPr id="25" name="Rectangle 24">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Icon&#10;&#10;Description automatically generated">
            <a:extLst>
              <a:ext uri="{FF2B5EF4-FFF2-40B4-BE49-F238E27FC236}">
                <a16:creationId xmlns:a16="http://schemas.microsoft.com/office/drawing/2014/main" id="{283E4390-9780-C243-B7DD-20F7B2D0CD83}"/>
              </a:ext>
            </a:extLst>
          </p:cNvPr>
          <p:cNvPicPr>
            <a:picLocks noChangeAspect="1"/>
          </p:cNvPicPr>
          <p:nvPr/>
        </p:nvPicPr>
        <p:blipFill rotWithShape="1">
          <a:blip r:embed="rId2"/>
          <a:srcRect l="26954" r="31981" b="1"/>
          <a:stretch/>
        </p:blipFill>
        <p:spPr>
          <a:xfrm>
            <a:off x="6316356" y="807593"/>
            <a:ext cx="4198343" cy="5239568"/>
          </a:xfrm>
          <a:prstGeom prst="rect">
            <a:avLst/>
          </a:prstGeom>
          <a:effectLst/>
        </p:spPr>
      </p:pic>
    </p:spTree>
    <p:extLst>
      <p:ext uri="{BB962C8B-B14F-4D97-AF65-F5344CB8AC3E}">
        <p14:creationId xmlns:p14="http://schemas.microsoft.com/office/powerpoint/2010/main" val="13141883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TotalTime>
  <Words>687</Words>
  <Application>Microsoft Macintosh PowerPoint</Application>
  <PresentationFormat>Widescreen</PresentationFormat>
  <Paragraphs>27</Paragraphs>
  <Slides>12</Slides>
  <Notes>0</Notes>
  <HiddenSlides>0</HiddenSlides>
  <MMClips>11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Tw Cen MT</vt:lpstr>
      <vt:lpstr>Office Theme</vt:lpstr>
      <vt:lpstr>Social Structures and Interactions</vt:lpstr>
      <vt:lpstr>Introduction</vt:lpstr>
      <vt:lpstr>How does family affect your organization?</vt:lpstr>
      <vt:lpstr>How does school affect our organization?</vt:lpstr>
      <vt:lpstr>How does media affect our organization?</vt:lpstr>
      <vt:lpstr>How do our peer groups affect our organization?</vt:lpstr>
      <vt:lpstr>How does the workplace affect our organization?</vt:lpstr>
      <vt:lpstr>How does religion affect our organization?</vt:lpstr>
      <vt:lpstr>How does deviance play a part in our personal/professional lives?</vt:lpstr>
      <vt:lpstr>What social factors contribute to the current social inequalities? How can we create social change within our own company/community?</vt:lpstr>
      <vt:lpstr>Conclusion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Structures and Interactions</dc:title>
  <dc:creator>Shelby Patterson</dc:creator>
  <cp:lastModifiedBy>Shelby Patterson</cp:lastModifiedBy>
  <cp:revision>1</cp:revision>
  <dcterms:created xsi:type="dcterms:W3CDTF">2022-04-02T21:27:47Z</dcterms:created>
  <dcterms:modified xsi:type="dcterms:W3CDTF">2022-04-02T22:42:25Z</dcterms:modified>
</cp:coreProperties>
</file>