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3" autoAdjust="0"/>
    <p:restoredTop sz="94660"/>
  </p:normalViewPr>
  <p:slideViewPr>
    <p:cSldViewPr snapToGrid="0">
      <p:cViewPr varScale="1">
        <p:scale>
          <a:sx n="64" d="100"/>
          <a:sy n="64" d="100"/>
        </p:scale>
        <p:origin x="84" y="5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2878-6866-4D72-83DA-62A62978B0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0F166E-C8C4-E304-C4CF-0AA91A0DE6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845F6F-5EFE-50F7-9CA2-6AD04E3849B0}"/>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5" name="Footer Placeholder 4">
            <a:extLst>
              <a:ext uri="{FF2B5EF4-FFF2-40B4-BE49-F238E27FC236}">
                <a16:creationId xmlns:a16="http://schemas.microsoft.com/office/drawing/2014/main" id="{127EDF10-C069-2970-3AEA-819D11A2DA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D11FA0-AC34-4AED-B0CD-B174551DD8DD}"/>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17546468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DB94-BB35-4F94-5D5E-DFB6DFA5F8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24962B-2B86-F26C-C76C-96F0907C83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BD92A0-6D52-8677-7D19-B4BAA15897FF}"/>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5" name="Footer Placeholder 4">
            <a:extLst>
              <a:ext uri="{FF2B5EF4-FFF2-40B4-BE49-F238E27FC236}">
                <a16:creationId xmlns:a16="http://schemas.microsoft.com/office/drawing/2014/main" id="{B5AEB60F-DEE9-EAFF-DBBD-CC5700CD7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9CD927-A8D6-662D-7B15-C45D89837924}"/>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11868711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EFFE-ED3E-CD9C-5470-471CFE0E32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741EC0-CCB4-2017-7200-4A0B4BDB1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CBC3AD-44C9-491F-D84E-EA3D393578B8}"/>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5" name="Footer Placeholder 4">
            <a:extLst>
              <a:ext uri="{FF2B5EF4-FFF2-40B4-BE49-F238E27FC236}">
                <a16:creationId xmlns:a16="http://schemas.microsoft.com/office/drawing/2014/main" id="{517AA2E6-4D9C-7FB2-1BAD-604E827F2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640B8-3082-A6C0-3FEF-C6F015C7EA65}"/>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21171309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4F2CC-BE66-E6D9-9E01-02403CA848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F56D4F-2630-2819-7D7F-EE8C3AA193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BCFA47-2FC7-A623-EAD2-0ADE639211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CC1D77-04DF-5BEA-0AE5-BDD5FD152A73}"/>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6" name="Footer Placeholder 5">
            <a:extLst>
              <a:ext uri="{FF2B5EF4-FFF2-40B4-BE49-F238E27FC236}">
                <a16:creationId xmlns:a16="http://schemas.microsoft.com/office/drawing/2014/main" id="{5A1F242E-89A9-F823-652C-A09850AE77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FEA297-1D89-5644-2F6A-6FEE35D5E404}"/>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929367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E64E-6D21-7F66-0F84-5958874421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9988E4-5184-7CF0-C363-7418837AD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4AD90C-FF23-B784-6A50-D17C32A88A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8D9C3E-5B76-15D3-4DD2-831C6639E0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2623A5-7082-5CBA-C19A-C4B45B286C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78FA2A-E07A-BC7E-B7DC-F5828E87C718}"/>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8" name="Footer Placeholder 7">
            <a:extLst>
              <a:ext uri="{FF2B5EF4-FFF2-40B4-BE49-F238E27FC236}">
                <a16:creationId xmlns:a16="http://schemas.microsoft.com/office/drawing/2014/main" id="{2D68A5ED-098B-E7C2-4294-DA4F60F42F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1CF847-38AF-3C3F-FFAC-6486C0523117}"/>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2360547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C7CD7-8913-C984-3CFA-B192C24CB4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51AB9D-0629-FD61-E1F8-E6B050726E46}"/>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4" name="Footer Placeholder 3">
            <a:extLst>
              <a:ext uri="{FF2B5EF4-FFF2-40B4-BE49-F238E27FC236}">
                <a16:creationId xmlns:a16="http://schemas.microsoft.com/office/drawing/2014/main" id="{EC4EE7B1-43A6-7F97-FA48-EEC386E4F2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41D7E3-1EEF-A8E8-0710-1155D812DCBF}"/>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38409439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EE4CB0-0630-6168-99A4-F83DBD3DE9BF}"/>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3" name="Footer Placeholder 2">
            <a:extLst>
              <a:ext uri="{FF2B5EF4-FFF2-40B4-BE49-F238E27FC236}">
                <a16:creationId xmlns:a16="http://schemas.microsoft.com/office/drawing/2014/main" id="{D08BF536-92AF-BE34-6B88-46B573E8B7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2671CE-4F8A-F399-F0F7-9F50055A407C}"/>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35394653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DDA4-B5C6-E52E-DCD1-5A5FDAE7D4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35291C-72A0-87B4-3641-96CF7766D4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915A50-6917-BA9B-0EE7-47A089E91C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F3CE22-27D5-208F-1E3F-EDFFC2FF20AE}"/>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6" name="Footer Placeholder 5">
            <a:extLst>
              <a:ext uri="{FF2B5EF4-FFF2-40B4-BE49-F238E27FC236}">
                <a16:creationId xmlns:a16="http://schemas.microsoft.com/office/drawing/2014/main" id="{F48F1E02-DE98-CF7D-63CA-E36DC181DB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DA29BA-818D-D06E-19F7-E59D26C73028}"/>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26824004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EA35-7E84-D3FF-3CC3-615AEFCCAC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194788-820E-14DC-9C4B-507EEFD618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C7906D-89E9-F4D0-B931-1B463BB53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A04579-C099-6D47-B34A-94E2423C43D6}"/>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6" name="Footer Placeholder 5">
            <a:extLst>
              <a:ext uri="{FF2B5EF4-FFF2-40B4-BE49-F238E27FC236}">
                <a16:creationId xmlns:a16="http://schemas.microsoft.com/office/drawing/2014/main" id="{A75240BC-9C21-C36B-C9F2-E802922F1B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F3EDDF-14FF-531E-B70E-941CADC22ACF}"/>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10734207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BA86-80DA-1E89-53FA-18FAF91B86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6121AB-58F4-0ADD-CBD4-297E4B5E38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40CC87-2B4F-6086-3150-29059380BD6C}"/>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5" name="Footer Placeholder 4">
            <a:extLst>
              <a:ext uri="{FF2B5EF4-FFF2-40B4-BE49-F238E27FC236}">
                <a16:creationId xmlns:a16="http://schemas.microsoft.com/office/drawing/2014/main" id="{0EFAE313-DC24-205C-78B0-3E61C2C118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4427A-B028-37D0-2625-94336785B8DA}"/>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12175678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1DC8CA-BF6F-D88A-BBC0-C55599CBF2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15E145-DF67-C07D-D0B6-B88BFCB692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6107A1-BA5D-6A55-82D8-4E6D24C29155}"/>
              </a:ext>
            </a:extLst>
          </p:cNvPr>
          <p:cNvSpPr>
            <a:spLocks noGrp="1"/>
          </p:cNvSpPr>
          <p:nvPr>
            <p:ph type="dt" sz="half" idx="10"/>
          </p:nvPr>
        </p:nvSpPr>
        <p:spPr/>
        <p:txBody>
          <a:bodyPr/>
          <a:lstStyle/>
          <a:p>
            <a:fld id="{78503E93-7C96-4129-902A-26917131EE46}" type="datetimeFigureOut">
              <a:rPr lang="en-US" smtClean="0"/>
              <a:t>10/18/2022</a:t>
            </a:fld>
            <a:endParaRPr lang="en-US"/>
          </a:p>
        </p:txBody>
      </p:sp>
      <p:sp>
        <p:nvSpPr>
          <p:cNvPr id="5" name="Footer Placeholder 4">
            <a:extLst>
              <a:ext uri="{FF2B5EF4-FFF2-40B4-BE49-F238E27FC236}">
                <a16:creationId xmlns:a16="http://schemas.microsoft.com/office/drawing/2014/main" id="{198D07DC-F326-2E34-5268-CE9F2910A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2B71D5-6EE4-4B89-368C-940EB017E3B6}"/>
              </a:ext>
            </a:extLst>
          </p:cNvPr>
          <p:cNvSpPr>
            <a:spLocks noGrp="1"/>
          </p:cNvSpPr>
          <p:nvPr>
            <p:ph type="sldNum" sz="quarter" idx="12"/>
          </p:nvPr>
        </p:nvSpPr>
        <p:spPr/>
        <p:txBody>
          <a:bodyPr/>
          <a:lstStyle/>
          <a:p>
            <a:fld id="{35F0F96C-B1AA-4FC8-A597-718C014B9F8E}" type="slidenum">
              <a:rPr lang="en-US" smtClean="0"/>
              <a:t>‹#›</a:t>
            </a:fld>
            <a:endParaRPr lang="en-US"/>
          </a:p>
        </p:txBody>
      </p:sp>
    </p:spTree>
    <p:extLst>
      <p:ext uri="{BB962C8B-B14F-4D97-AF65-F5344CB8AC3E}">
        <p14:creationId xmlns:p14="http://schemas.microsoft.com/office/powerpoint/2010/main" val="3844079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4F8CFA-3EA4-2DE9-F573-825B3F8EA1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44FE55-8B3A-6626-FEEC-F9EE16E892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2DCF4B-BD48-FEE6-7BDF-DB763A21C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503E93-7C96-4129-902A-26917131EE46}" type="datetimeFigureOut">
              <a:rPr lang="en-US" smtClean="0"/>
              <a:t>10/18/2022</a:t>
            </a:fld>
            <a:endParaRPr lang="en-US"/>
          </a:p>
        </p:txBody>
      </p:sp>
      <p:sp>
        <p:nvSpPr>
          <p:cNvPr id="5" name="Footer Placeholder 4">
            <a:extLst>
              <a:ext uri="{FF2B5EF4-FFF2-40B4-BE49-F238E27FC236}">
                <a16:creationId xmlns:a16="http://schemas.microsoft.com/office/drawing/2014/main" id="{B14F4589-0BED-1F0A-95A8-79197499BD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0B6961-5B5F-E790-1E30-FDA6572ED3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F0F96C-B1AA-4FC8-A597-718C014B9F8E}" type="slidenum">
              <a:rPr lang="en-US" smtClean="0"/>
              <a:t>‹#›</a:t>
            </a:fld>
            <a:endParaRPr lang="en-US"/>
          </a:p>
        </p:txBody>
      </p:sp>
    </p:spTree>
    <p:extLst>
      <p:ext uri="{BB962C8B-B14F-4D97-AF65-F5344CB8AC3E}">
        <p14:creationId xmlns:p14="http://schemas.microsoft.com/office/powerpoint/2010/main" val="981780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exsys.it/blog/mitigare-i-rischi-di-un-data-breach-per-le-aziende/"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creativecommons.org/licenses/by-nd/3.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rmprotect.com/blog/top-10-data-breaches-so-far-in-2022/" TargetMode="External"/><Relationship Id="rId7" Type="http://schemas.openxmlformats.org/officeDocument/2006/relationships/image" Target="../media/image3.jpeg"/><Relationship Id="rId2" Type="http://schemas.openxmlformats.org/officeDocument/2006/relationships/hyperlink" Target="https://www.upguard.com/blog/prevent-data-breaches" TargetMode="Externa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s://www.forbes.com/advisor/money-transfer/what-is-cash-app/" TargetMode="External"/><Relationship Id="rId4" Type="http://schemas.openxmlformats.org/officeDocument/2006/relationships/hyperlink" Target="https://www.trendmicro.com/vinfo/us/security/definition/data-brea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5" name="Picture 4" descr="Text&#10;&#10;Description automatically generated">
            <a:extLst>
              <a:ext uri="{FF2B5EF4-FFF2-40B4-BE49-F238E27FC236}">
                <a16:creationId xmlns:a16="http://schemas.microsoft.com/office/drawing/2014/main" id="{E460504C-77DB-A7B9-CEB4-2E87A86DA772}"/>
              </a:ext>
            </a:extLst>
          </p:cNvPr>
          <p:cNvPicPr>
            <a:picLocks noChangeAspect="1"/>
          </p:cNvPicPr>
          <p:nvPr/>
        </p:nvPicPr>
        <p:blipFill rotWithShape="1">
          <a:blip r:embed="rId2">
            <a:alphaModFix amt="6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865" b="7865"/>
          <a:stretch/>
        </p:blipFill>
        <p:spPr>
          <a:xfrm>
            <a:off x="-1" y="10"/>
            <a:ext cx="12192001" cy="6857990"/>
          </a:xfrm>
          <a:prstGeom prst="rect">
            <a:avLst/>
          </a:prstGeom>
        </p:spPr>
      </p:pic>
      <p:sp>
        <p:nvSpPr>
          <p:cNvPr id="2" name="Title 1">
            <a:extLst>
              <a:ext uri="{FF2B5EF4-FFF2-40B4-BE49-F238E27FC236}">
                <a16:creationId xmlns:a16="http://schemas.microsoft.com/office/drawing/2014/main" id="{3DDF814F-FE66-5B08-BD2F-B918F5858BC3}"/>
              </a:ext>
            </a:extLst>
          </p:cNvPr>
          <p:cNvSpPr>
            <a:spLocks noGrp="1"/>
          </p:cNvSpPr>
          <p:nvPr>
            <p:ph type="ctrTitle"/>
          </p:nvPr>
        </p:nvSpPr>
        <p:spPr>
          <a:xfrm>
            <a:off x="1198181" y="1122363"/>
            <a:ext cx="9795637" cy="2220775"/>
          </a:xfrm>
        </p:spPr>
        <p:txBody>
          <a:bodyPr>
            <a:normAutofit/>
          </a:bodyPr>
          <a:lstStyle/>
          <a:p>
            <a:r>
              <a:rPr lang="en-US" sz="5200">
                <a:solidFill>
                  <a:srgbClr val="FFFFFF"/>
                </a:solidFill>
              </a:rPr>
              <a:t>Security Administration </a:t>
            </a:r>
          </a:p>
        </p:txBody>
      </p:sp>
      <p:sp>
        <p:nvSpPr>
          <p:cNvPr id="3" name="Subtitle 2">
            <a:extLst>
              <a:ext uri="{FF2B5EF4-FFF2-40B4-BE49-F238E27FC236}">
                <a16:creationId xmlns:a16="http://schemas.microsoft.com/office/drawing/2014/main" id="{65F3635F-48FC-5E01-F56D-510A6A6BEAC6}"/>
              </a:ext>
            </a:extLst>
          </p:cNvPr>
          <p:cNvSpPr>
            <a:spLocks noGrp="1"/>
          </p:cNvSpPr>
          <p:nvPr>
            <p:ph type="subTitle" idx="1"/>
          </p:nvPr>
        </p:nvSpPr>
        <p:spPr>
          <a:xfrm>
            <a:off x="1198181" y="3514853"/>
            <a:ext cx="9795637" cy="2057043"/>
          </a:xfrm>
        </p:spPr>
        <p:txBody>
          <a:bodyPr>
            <a:normAutofit/>
          </a:bodyPr>
          <a:lstStyle/>
          <a:p>
            <a:r>
              <a:rPr lang="en-US" dirty="0">
                <a:solidFill>
                  <a:srgbClr val="FFFFFF"/>
                </a:solidFill>
              </a:rPr>
              <a:t>Tisani Anderson</a:t>
            </a:r>
          </a:p>
          <a:p>
            <a:r>
              <a:rPr lang="en-US" dirty="0">
                <a:solidFill>
                  <a:srgbClr val="FFFFFF"/>
                </a:solidFill>
              </a:rPr>
              <a:t>Security Administration  CRJU225</a:t>
            </a:r>
          </a:p>
          <a:p>
            <a:r>
              <a:rPr lang="en-US" dirty="0">
                <a:solidFill>
                  <a:srgbClr val="FFFFFF"/>
                </a:solidFill>
              </a:rPr>
              <a:t>William Verna </a:t>
            </a:r>
          </a:p>
          <a:p>
            <a:r>
              <a:rPr lang="en-US" dirty="0">
                <a:solidFill>
                  <a:srgbClr val="FFFFFF"/>
                </a:solidFill>
              </a:rPr>
              <a:t>October 18</a:t>
            </a:r>
            <a:r>
              <a:rPr lang="en-US" baseline="30000" dirty="0">
                <a:solidFill>
                  <a:srgbClr val="FFFFFF"/>
                </a:solidFill>
              </a:rPr>
              <a:t>th</a:t>
            </a:r>
            <a:r>
              <a:rPr lang="en-US" dirty="0">
                <a:solidFill>
                  <a:srgbClr val="FFFFFF"/>
                </a:solidFill>
              </a:rPr>
              <a:t>, 2022</a:t>
            </a:r>
          </a:p>
          <a:p>
            <a:endParaRPr lang="en-US" dirty="0">
              <a:solidFill>
                <a:srgbClr val="FFFFFF"/>
              </a:solidFill>
            </a:endParaRPr>
          </a:p>
        </p:txBody>
      </p:sp>
      <p:sp>
        <p:nvSpPr>
          <p:cNvPr id="6" name="TextBox 5">
            <a:extLst>
              <a:ext uri="{FF2B5EF4-FFF2-40B4-BE49-F238E27FC236}">
                <a16:creationId xmlns:a16="http://schemas.microsoft.com/office/drawing/2014/main" id="{A7EB723B-A7AC-B8D5-FC7D-75DFE93D2856}"/>
              </a:ext>
            </a:extLst>
          </p:cNvPr>
          <p:cNvSpPr txBox="1"/>
          <p:nvPr/>
        </p:nvSpPr>
        <p:spPr>
          <a:xfrm>
            <a:off x="9865722" y="6657945"/>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nexsys.it/blog/mitigare-i-rischi-di-un-data-breach-per-le-aziend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20067985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E14DBE-7DD2-F93C-4E01-9F1CB3A4B369}"/>
              </a:ext>
            </a:extLst>
          </p:cNvPr>
          <p:cNvSpPr>
            <a:spLocks noGrp="1"/>
          </p:cNvSpPr>
          <p:nvPr>
            <p:ph type="title"/>
          </p:nvPr>
        </p:nvSpPr>
        <p:spPr>
          <a:xfrm>
            <a:off x="6981825" y="1641752"/>
            <a:ext cx="4391024" cy="1323439"/>
          </a:xfrm>
        </p:spPr>
        <p:txBody>
          <a:bodyPr anchor="t">
            <a:normAutofit/>
          </a:bodyPr>
          <a:lstStyle/>
          <a:p>
            <a:r>
              <a:rPr lang="en-US" sz="4000">
                <a:solidFill>
                  <a:schemeClr val="bg1"/>
                </a:solidFill>
              </a:rPr>
              <a:t>What will I be learning?</a:t>
            </a:r>
          </a:p>
        </p:txBody>
      </p:sp>
      <p:pic>
        <p:nvPicPr>
          <p:cNvPr id="1026" name="Picture 2" descr="64,000 Additional Patients Impacted by Omnicell Data Breach - What is Your Data  Breach Action Plan?">
            <a:extLst>
              <a:ext uri="{FF2B5EF4-FFF2-40B4-BE49-F238E27FC236}">
                <a16:creationId xmlns:a16="http://schemas.microsoft.com/office/drawing/2014/main" id="{6CD23EA1-7FC9-065F-2BD4-220C51799E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32" r="19171"/>
          <a:stretch/>
        </p:blipFill>
        <p:spPr bwMode="auto">
          <a:xfrm>
            <a:off x="827088" y="1498600"/>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1034" name="Freeform: Shape 1033">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7" name="Freeform: Shape 1034">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252F5241-9AB6-BBEB-F2C9-AAED45A54093}"/>
              </a:ext>
            </a:extLst>
          </p:cNvPr>
          <p:cNvSpPr>
            <a:spLocks noGrp="1"/>
          </p:cNvSpPr>
          <p:nvPr>
            <p:ph idx="1"/>
          </p:nvPr>
        </p:nvSpPr>
        <p:spPr>
          <a:xfrm>
            <a:off x="6981826" y="3146400"/>
            <a:ext cx="4391024" cy="2682000"/>
          </a:xfrm>
        </p:spPr>
        <p:txBody>
          <a:bodyPr>
            <a:normAutofit fontScale="92500"/>
          </a:bodyPr>
          <a:lstStyle/>
          <a:p>
            <a:pPr marL="0" indent="0">
              <a:buNone/>
            </a:pPr>
            <a:r>
              <a:rPr lang="en-US" sz="2000" dirty="0">
                <a:solidFill>
                  <a:schemeClr val="bg1">
                    <a:alpha val="80000"/>
                  </a:schemeClr>
                </a:solidFill>
              </a:rPr>
              <a:t>In this PowerPoint you will be learning about a variety of different things such as:</a:t>
            </a:r>
          </a:p>
          <a:p>
            <a:r>
              <a:rPr lang="en-US" sz="2000" dirty="0">
                <a:solidFill>
                  <a:schemeClr val="bg1">
                    <a:alpha val="80000"/>
                  </a:schemeClr>
                </a:solidFill>
              </a:rPr>
              <a:t>Data breaches </a:t>
            </a:r>
          </a:p>
          <a:p>
            <a:r>
              <a:rPr lang="en-US" sz="2000" dirty="0">
                <a:solidFill>
                  <a:schemeClr val="bg1">
                    <a:alpha val="80000"/>
                  </a:schemeClr>
                </a:solidFill>
              </a:rPr>
              <a:t>Two real life examples of data breaches </a:t>
            </a:r>
          </a:p>
          <a:p>
            <a:r>
              <a:rPr lang="en-US" sz="2000" dirty="0">
                <a:solidFill>
                  <a:schemeClr val="bg1">
                    <a:alpha val="80000"/>
                  </a:schemeClr>
                </a:solidFill>
              </a:rPr>
              <a:t>How to handle data breach situations</a:t>
            </a:r>
          </a:p>
          <a:p>
            <a:r>
              <a:rPr lang="en-US" sz="2000" dirty="0">
                <a:solidFill>
                  <a:schemeClr val="bg1">
                    <a:alpha val="80000"/>
                  </a:schemeClr>
                </a:solidFill>
              </a:rPr>
              <a:t>Cashapp data breach </a:t>
            </a:r>
          </a:p>
          <a:p>
            <a:r>
              <a:rPr lang="en-US" sz="2000" dirty="0">
                <a:solidFill>
                  <a:schemeClr val="bg1">
                    <a:alpha val="80000"/>
                  </a:schemeClr>
                </a:solidFill>
              </a:rPr>
              <a:t>Red cress data breach  </a:t>
            </a:r>
          </a:p>
          <a:p>
            <a:endParaRPr lang="en-US" sz="2000" dirty="0">
              <a:solidFill>
                <a:schemeClr val="bg1">
                  <a:alpha val="80000"/>
                </a:schemeClr>
              </a:solidFill>
            </a:endParaRPr>
          </a:p>
        </p:txBody>
      </p:sp>
    </p:spTree>
    <p:extLst>
      <p:ext uri="{BB962C8B-B14F-4D97-AF65-F5344CB8AC3E}">
        <p14:creationId xmlns:p14="http://schemas.microsoft.com/office/powerpoint/2010/main" val="2346724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1" name="Rectangle 2070">
            <a:extLst>
              <a:ext uri="{FF2B5EF4-FFF2-40B4-BE49-F238E27FC236}">
                <a16:creationId xmlns:a16="http://schemas.microsoft.com/office/drawing/2014/main" id="{2C394A29-FB96-4573-9568-DADA00F59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8C2897-099D-ED97-CF3F-5C4A922A14F6}"/>
              </a:ext>
            </a:extLst>
          </p:cNvPr>
          <p:cNvSpPr>
            <a:spLocks noGrp="1"/>
          </p:cNvSpPr>
          <p:nvPr>
            <p:ph type="title"/>
          </p:nvPr>
        </p:nvSpPr>
        <p:spPr>
          <a:xfrm>
            <a:off x="838200" y="1641752"/>
            <a:ext cx="6140449" cy="1323439"/>
          </a:xfrm>
        </p:spPr>
        <p:txBody>
          <a:bodyPr anchor="t">
            <a:normAutofit/>
          </a:bodyPr>
          <a:lstStyle/>
          <a:p>
            <a:r>
              <a:rPr lang="en-US" sz="4000">
                <a:solidFill>
                  <a:schemeClr val="bg1"/>
                </a:solidFill>
              </a:rPr>
              <a:t>What is a data breach?</a:t>
            </a:r>
          </a:p>
        </p:txBody>
      </p:sp>
      <p:sp>
        <p:nvSpPr>
          <p:cNvPr id="3" name="Content Placeholder 2">
            <a:extLst>
              <a:ext uri="{FF2B5EF4-FFF2-40B4-BE49-F238E27FC236}">
                <a16:creationId xmlns:a16="http://schemas.microsoft.com/office/drawing/2014/main" id="{C7BA5950-1140-E185-3680-8C4DF4EA496E}"/>
              </a:ext>
            </a:extLst>
          </p:cNvPr>
          <p:cNvSpPr>
            <a:spLocks noGrp="1"/>
          </p:cNvSpPr>
          <p:nvPr>
            <p:ph idx="1"/>
          </p:nvPr>
        </p:nvSpPr>
        <p:spPr>
          <a:xfrm>
            <a:off x="838200" y="3146400"/>
            <a:ext cx="6140449" cy="2862288"/>
          </a:xfrm>
        </p:spPr>
        <p:txBody>
          <a:bodyPr>
            <a:normAutofit/>
          </a:bodyPr>
          <a:lstStyle/>
          <a:p>
            <a:r>
              <a:rPr lang="en-US" sz="1900" b="0" i="0" dirty="0">
                <a:solidFill>
                  <a:schemeClr val="bg1">
                    <a:alpha val="80000"/>
                  </a:schemeClr>
                </a:solidFill>
                <a:effectLst/>
                <a:latin typeface="+mj-lt"/>
              </a:rPr>
              <a:t>A </a:t>
            </a:r>
            <a:r>
              <a:rPr lang="en-US" sz="1900" i="0" dirty="0">
                <a:solidFill>
                  <a:schemeClr val="bg1">
                    <a:alpha val="80000"/>
                  </a:schemeClr>
                </a:solidFill>
                <a:effectLst/>
                <a:latin typeface="+mj-lt"/>
              </a:rPr>
              <a:t>data breach </a:t>
            </a:r>
            <a:r>
              <a:rPr lang="en-US" sz="1900" b="0" i="0" dirty="0">
                <a:solidFill>
                  <a:schemeClr val="bg1">
                    <a:alpha val="80000"/>
                  </a:schemeClr>
                </a:solidFill>
                <a:effectLst/>
                <a:latin typeface="+mj-lt"/>
              </a:rPr>
              <a:t>is an incident where information is stolen or taken from a system without the knowledge or authorization of the system’s owner. </a:t>
            </a:r>
          </a:p>
          <a:p>
            <a:r>
              <a:rPr lang="en-US" sz="1900" b="0" i="0" dirty="0">
                <a:solidFill>
                  <a:schemeClr val="bg1">
                    <a:alpha val="80000"/>
                  </a:schemeClr>
                </a:solidFill>
                <a:effectLst/>
                <a:latin typeface="+mj-lt"/>
              </a:rPr>
              <a:t>A small company or large organization may suffer a data breach. </a:t>
            </a:r>
          </a:p>
          <a:p>
            <a:r>
              <a:rPr lang="en-US" sz="1900" b="0" i="0" dirty="0">
                <a:solidFill>
                  <a:schemeClr val="bg1">
                    <a:alpha val="80000"/>
                  </a:schemeClr>
                </a:solidFill>
                <a:effectLst/>
                <a:latin typeface="+mj-lt"/>
              </a:rPr>
              <a:t>Stolen data may involve sensitive, proprietary, or confidential information such as credit card numbers, customer data, trade secrets, or matters of national security.</a:t>
            </a:r>
            <a:endParaRPr lang="en-US" sz="1900" dirty="0">
              <a:solidFill>
                <a:schemeClr val="bg1">
                  <a:alpha val="80000"/>
                </a:schemeClr>
              </a:solidFill>
              <a:latin typeface="+mj-lt"/>
            </a:endParaRPr>
          </a:p>
        </p:txBody>
      </p:sp>
      <p:pic>
        <p:nvPicPr>
          <p:cNvPr id="2050" name="Picture 2" descr="What is a data breach? | Cloudflare">
            <a:extLst>
              <a:ext uri="{FF2B5EF4-FFF2-40B4-BE49-F238E27FC236}">
                <a16:creationId xmlns:a16="http://schemas.microsoft.com/office/drawing/2014/main" id="{49CED64C-3BDE-50D7-0E86-662D60FB78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57" b="8005"/>
          <a:stretch/>
        </p:blipFill>
        <p:spPr bwMode="auto">
          <a:xfrm>
            <a:off x="7648048" y="2"/>
            <a:ext cx="4543952" cy="3333749"/>
          </a:xfrm>
          <a:custGeom>
            <a:avLst/>
            <a:gdLst/>
            <a:ahLst/>
            <a:cxnLst/>
            <a:rect l="l" t="t" r="r" b="b"/>
            <a:pathLst>
              <a:path w="4543952" h="3333749">
                <a:moveTo>
                  <a:pt x="332842" y="2836169"/>
                </a:moveTo>
                <a:lnTo>
                  <a:pt x="332842" y="2836170"/>
                </a:lnTo>
                <a:cubicBezTo>
                  <a:pt x="336914" y="2839980"/>
                  <a:pt x="340200" y="2844314"/>
                  <a:pt x="341533" y="2848791"/>
                </a:cubicBezTo>
                <a:lnTo>
                  <a:pt x="358166" y="2903542"/>
                </a:lnTo>
                <a:lnTo>
                  <a:pt x="366072" y="2947856"/>
                </a:lnTo>
                <a:lnTo>
                  <a:pt x="361441" y="2914325"/>
                </a:lnTo>
                <a:lnTo>
                  <a:pt x="358166" y="2903542"/>
                </a:lnTo>
                <a:lnTo>
                  <a:pt x="357138" y="2897782"/>
                </a:lnTo>
                <a:cubicBezTo>
                  <a:pt x="352392" y="2881304"/>
                  <a:pt x="346534" y="2865007"/>
                  <a:pt x="341533" y="2848790"/>
                </a:cubicBezTo>
                <a:close/>
                <a:moveTo>
                  <a:pt x="296001" y="2745349"/>
                </a:moveTo>
                <a:lnTo>
                  <a:pt x="289670" y="2770755"/>
                </a:lnTo>
                <a:lnTo>
                  <a:pt x="290080" y="2778003"/>
                </a:lnTo>
                <a:lnTo>
                  <a:pt x="289301" y="2782302"/>
                </a:lnTo>
                <a:lnTo>
                  <a:pt x="290501" y="2785437"/>
                </a:lnTo>
                <a:lnTo>
                  <a:pt x="290929" y="2793020"/>
                </a:lnTo>
                <a:lnTo>
                  <a:pt x="300579" y="2811777"/>
                </a:lnTo>
                <a:lnTo>
                  <a:pt x="300582" y="2811784"/>
                </a:lnTo>
                <a:lnTo>
                  <a:pt x="300583" y="2811784"/>
                </a:lnTo>
                <a:lnTo>
                  <a:pt x="300579" y="2811777"/>
                </a:lnTo>
                <a:lnTo>
                  <a:pt x="290501" y="2785437"/>
                </a:lnTo>
                <a:lnTo>
                  <a:pt x="290080" y="2778003"/>
                </a:lnTo>
                <a:close/>
                <a:moveTo>
                  <a:pt x="418115" y="2518261"/>
                </a:moveTo>
                <a:lnTo>
                  <a:pt x="418115" y="2518262"/>
                </a:lnTo>
                <a:lnTo>
                  <a:pt x="421759" y="2545004"/>
                </a:lnTo>
                <a:lnTo>
                  <a:pt x="417545" y="2571031"/>
                </a:lnTo>
                <a:cubicBezTo>
                  <a:pt x="405543" y="2612942"/>
                  <a:pt x="372966" y="2640947"/>
                  <a:pt x="344391" y="2667998"/>
                </a:cubicBezTo>
                <a:cubicBezTo>
                  <a:pt x="320006" y="2691051"/>
                  <a:pt x="306290" y="2716960"/>
                  <a:pt x="296001" y="2745345"/>
                </a:cubicBezTo>
                <a:lnTo>
                  <a:pt x="296001" y="2745346"/>
                </a:lnTo>
                <a:cubicBezTo>
                  <a:pt x="306290" y="2716961"/>
                  <a:pt x="320006" y="2691052"/>
                  <a:pt x="344391" y="2667999"/>
                </a:cubicBezTo>
                <a:cubicBezTo>
                  <a:pt x="372966" y="2640948"/>
                  <a:pt x="405543" y="2612943"/>
                  <a:pt x="417545" y="2571032"/>
                </a:cubicBezTo>
                <a:cubicBezTo>
                  <a:pt x="420117" y="2561983"/>
                  <a:pt x="421593" y="2553553"/>
                  <a:pt x="421760" y="2545004"/>
                </a:cubicBezTo>
                <a:lnTo>
                  <a:pt x="421759" y="2545004"/>
                </a:lnTo>
                <a:lnTo>
                  <a:pt x="421760" y="2545003"/>
                </a:lnTo>
                <a:cubicBezTo>
                  <a:pt x="421926" y="2536454"/>
                  <a:pt x="420783" y="2527787"/>
                  <a:pt x="418115" y="2518261"/>
                </a:cubicBezTo>
                <a:close/>
                <a:moveTo>
                  <a:pt x="414227" y="2440913"/>
                </a:moveTo>
                <a:lnTo>
                  <a:pt x="409472" y="2463014"/>
                </a:lnTo>
                <a:lnTo>
                  <a:pt x="409472" y="2463015"/>
                </a:lnTo>
                <a:lnTo>
                  <a:pt x="411535" y="2490548"/>
                </a:lnTo>
                <a:lnTo>
                  <a:pt x="418115" y="2518259"/>
                </a:lnTo>
                <a:lnTo>
                  <a:pt x="409472" y="2463015"/>
                </a:lnTo>
                <a:close/>
                <a:moveTo>
                  <a:pt x="817328" y="1508455"/>
                </a:moveTo>
                <a:lnTo>
                  <a:pt x="845421" y="1596210"/>
                </a:lnTo>
                <a:cubicBezTo>
                  <a:pt x="847898" y="1604975"/>
                  <a:pt x="846373" y="1615833"/>
                  <a:pt x="843517" y="1624977"/>
                </a:cubicBezTo>
                <a:cubicBezTo>
                  <a:pt x="833801" y="1656220"/>
                  <a:pt x="809415" y="1676033"/>
                  <a:pt x="786935" y="1697750"/>
                </a:cubicBezTo>
                <a:cubicBezTo>
                  <a:pt x="777029" y="1707276"/>
                  <a:pt x="769981" y="1720420"/>
                  <a:pt x="764267" y="1733185"/>
                </a:cubicBezTo>
                <a:cubicBezTo>
                  <a:pt x="749595" y="1766332"/>
                  <a:pt x="736452" y="1800243"/>
                  <a:pt x="722546" y="1833772"/>
                </a:cubicBezTo>
                <a:cubicBezTo>
                  <a:pt x="721212" y="1837010"/>
                  <a:pt x="717783" y="1839676"/>
                  <a:pt x="714925" y="1842155"/>
                </a:cubicBezTo>
                <a:cubicBezTo>
                  <a:pt x="684824" y="1866919"/>
                  <a:pt x="654535" y="1891494"/>
                  <a:pt x="624434" y="1916451"/>
                </a:cubicBezTo>
                <a:cubicBezTo>
                  <a:pt x="618720" y="1921213"/>
                  <a:pt x="614528" y="1928073"/>
                  <a:pt x="609004" y="1933216"/>
                </a:cubicBezTo>
                <a:cubicBezTo>
                  <a:pt x="601384" y="1940456"/>
                  <a:pt x="594143" y="1949600"/>
                  <a:pt x="584999" y="1953410"/>
                </a:cubicBezTo>
                <a:cubicBezTo>
                  <a:pt x="556234" y="1965221"/>
                  <a:pt x="543850" y="1987891"/>
                  <a:pt x="538516" y="2016466"/>
                </a:cubicBezTo>
                <a:cubicBezTo>
                  <a:pt x="533563" y="2042567"/>
                  <a:pt x="529371" y="2068666"/>
                  <a:pt x="523657" y="2094575"/>
                </a:cubicBezTo>
                <a:cubicBezTo>
                  <a:pt x="516799" y="2126198"/>
                  <a:pt x="509369" y="2157633"/>
                  <a:pt x="500986" y="2188876"/>
                </a:cubicBezTo>
                <a:cubicBezTo>
                  <a:pt x="497366" y="2202401"/>
                  <a:pt x="493176" y="2216689"/>
                  <a:pt x="485746" y="2228311"/>
                </a:cubicBezTo>
                <a:cubicBezTo>
                  <a:pt x="465171" y="2260887"/>
                  <a:pt x="451265" y="2295750"/>
                  <a:pt x="456789" y="2334041"/>
                </a:cubicBezTo>
                <a:cubicBezTo>
                  <a:pt x="461171" y="2364712"/>
                  <a:pt x="449931" y="2390431"/>
                  <a:pt x="432404" y="2409482"/>
                </a:cubicBezTo>
                <a:cubicBezTo>
                  <a:pt x="424451" y="2418151"/>
                  <a:pt x="418938" y="2426974"/>
                  <a:pt x="415303" y="2435910"/>
                </a:cubicBezTo>
                <a:lnTo>
                  <a:pt x="432404" y="2409483"/>
                </a:lnTo>
                <a:cubicBezTo>
                  <a:pt x="449931" y="2390432"/>
                  <a:pt x="461171" y="2364713"/>
                  <a:pt x="456789" y="2334042"/>
                </a:cubicBezTo>
                <a:cubicBezTo>
                  <a:pt x="451265" y="2295751"/>
                  <a:pt x="465171" y="2260888"/>
                  <a:pt x="485746" y="2228312"/>
                </a:cubicBezTo>
                <a:cubicBezTo>
                  <a:pt x="493176" y="2216690"/>
                  <a:pt x="497366" y="2202402"/>
                  <a:pt x="500986" y="2188877"/>
                </a:cubicBezTo>
                <a:cubicBezTo>
                  <a:pt x="509369" y="2157634"/>
                  <a:pt x="516799" y="2126199"/>
                  <a:pt x="523657" y="2094576"/>
                </a:cubicBezTo>
                <a:cubicBezTo>
                  <a:pt x="529371" y="2068667"/>
                  <a:pt x="533563" y="2042568"/>
                  <a:pt x="538516" y="2016467"/>
                </a:cubicBezTo>
                <a:cubicBezTo>
                  <a:pt x="543850" y="1987892"/>
                  <a:pt x="556234" y="1965222"/>
                  <a:pt x="584999" y="1953411"/>
                </a:cubicBezTo>
                <a:cubicBezTo>
                  <a:pt x="594143" y="1949601"/>
                  <a:pt x="601384" y="1940457"/>
                  <a:pt x="609004" y="1933217"/>
                </a:cubicBezTo>
                <a:cubicBezTo>
                  <a:pt x="614528" y="1928074"/>
                  <a:pt x="618720" y="1921214"/>
                  <a:pt x="624434" y="1916452"/>
                </a:cubicBezTo>
                <a:cubicBezTo>
                  <a:pt x="654535" y="1891495"/>
                  <a:pt x="684824" y="1866920"/>
                  <a:pt x="714925" y="1842156"/>
                </a:cubicBezTo>
                <a:cubicBezTo>
                  <a:pt x="717783" y="1839677"/>
                  <a:pt x="721212" y="1837011"/>
                  <a:pt x="722546" y="1833773"/>
                </a:cubicBezTo>
                <a:cubicBezTo>
                  <a:pt x="736452" y="1800244"/>
                  <a:pt x="749596" y="1766333"/>
                  <a:pt x="764267" y="1733186"/>
                </a:cubicBezTo>
                <a:cubicBezTo>
                  <a:pt x="769981" y="1720421"/>
                  <a:pt x="777029" y="1707277"/>
                  <a:pt x="786936" y="1697751"/>
                </a:cubicBezTo>
                <a:cubicBezTo>
                  <a:pt x="809416" y="1676034"/>
                  <a:pt x="833801" y="1656221"/>
                  <a:pt x="843517" y="1624978"/>
                </a:cubicBezTo>
                <a:cubicBezTo>
                  <a:pt x="846374" y="1615834"/>
                  <a:pt x="847899" y="1604976"/>
                  <a:pt x="845422" y="1596211"/>
                </a:cubicBezTo>
                <a:close/>
                <a:moveTo>
                  <a:pt x="798723" y="1459070"/>
                </a:moveTo>
                <a:lnTo>
                  <a:pt x="807941" y="1481569"/>
                </a:lnTo>
                <a:lnTo>
                  <a:pt x="798724" y="1459071"/>
                </a:lnTo>
                <a:close/>
                <a:moveTo>
                  <a:pt x="779530" y="1268755"/>
                </a:moveTo>
                <a:lnTo>
                  <a:pt x="774363" y="1286066"/>
                </a:lnTo>
                <a:cubicBezTo>
                  <a:pt x="759789" y="1306927"/>
                  <a:pt x="753550" y="1328549"/>
                  <a:pt x="752025" y="1350624"/>
                </a:cubicBezTo>
                <a:lnTo>
                  <a:pt x="757620" y="1413837"/>
                </a:lnTo>
                <a:lnTo>
                  <a:pt x="752026" y="1350625"/>
                </a:lnTo>
                <a:cubicBezTo>
                  <a:pt x="753550" y="1328550"/>
                  <a:pt x="759790" y="1306927"/>
                  <a:pt x="774363" y="1286067"/>
                </a:cubicBezTo>
                <a:cubicBezTo>
                  <a:pt x="777506" y="1281686"/>
                  <a:pt x="779078" y="1275399"/>
                  <a:pt x="779530" y="1268755"/>
                </a:cubicBezTo>
                <a:close/>
                <a:moveTo>
                  <a:pt x="837801" y="773032"/>
                </a:moveTo>
                <a:lnTo>
                  <a:pt x="829801" y="854376"/>
                </a:lnTo>
                <a:cubicBezTo>
                  <a:pt x="827515" y="878953"/>
                  <a:pt x="826753" y="903719"/>
                  <a:pt x="798747" y="915340"/>
                </a:cubicBezTo>
                <a:cubicBezTo>
                  <a:pt x="794365" y="917056"/>
                  <a:pt x="791127" y="922770"/>
                  <a:pt x="788269" y="927152"/>
                </a:cubicBezTo>
                <a:cubicBezTo>
                  <a:pt x="744261" y="994782"/>
                  <a:pt x="745405" y="1030977"/>
                  <a:pt x="791889" y="1097084"/>
                </a:cubicBezTo>
                <a:cubicBezTo>
                  <a:pt x="796651" y="1103942"/>
                  <a:pt x="800081" y="1118610"/>
                  <a:pt x="796271" y="1123182"/>
                </a:cubicBezTo>
                <a:cubicBezTo>
                  <a:pt x="780459" y="1142614"/>
                  <a:pt x="773411" y="1162951"/>
                  <a:pt x="771553" y="1184026"/>
                </a:cubicBezTo>
                <a:cubicBezTo>
                  <a:pt x="773411" y="1162951"/>
                  <a:pt x="780460" y="1142615"/>
                  <a:pt x="796272" y="1123183"/>
                </a:cubicBezTo>
                <a:cubicBezTo>
                  <a:pt x="800082" y="1118611"/>
                  <a:pt x="796652" y="1103943"/>
                  <a:pt x="791890" y="1097085"/>
                </a:cubicBezTo>
                <a:cubicBezTo>
                  <a:pt x="745406" y="1030978"/>
                  <a:pt x="744262" y="994783"/>
                  <a:pt x="788270" y="927153"/>
                </a:cubicBezTo>
                <a:cubicBezTo>
                  <a:pt x="791128" y="922771"/>
                  <a:pt x="794366" y="917057"/>
                  <a:pt x="798748" y="915341"/>
                </a:cubicBezTo>
                <a:cubicBezTo>
                  <a:pt x="826753" y="903720"/>
                  <a:pt x="827515" y="878954"/>
                  <a:pt x="829801" y="854377"/>
                </a:cubicBezTo>
                <a:cubicBezTo>
                  <a:pt x="832277" y="827327"/>
                  <a:pt x="835515" y="800274"/>
                  <a:pt x="837801" y="773033"/>
                </a:cubicBezTo>
                <a:close/>
                <a:moveTo>
                  <a:pt x="782400" y="517848"/>
                </a:moveTo>
                <a:lnTo>
                  <a:pt x="791317" y="556044"/>
                </a:lnTo>
                <a:cubicBezTo>
                  <a:pt x="793413" y="564045"/>
                  <a:pt x="798937" y="572619"/>
                  <a:pt x="797795" y="580047"/>
                </a:cubicBezTo>
                <a:cubicBezTo>
                  <a:pt x="794461" y="601575"/>
                  <a:pt x="796890" y="622198"/>
                  <a:pt x="801176" y="642534"/>
                </a:cubicBezTo>
                <a:lnTo>
                  <a:pt x="813700" y="694925"/>
                </a:lnTo>
                <a:lnTo>
                  <a:pt x="801177" y="642535"/>
                </a:lnTo>
                <a:cubicBezTo>
                  <a:pt x="796891" y="622198"/>
                  <a:pt x="794462" y="601576"/>
                  <a:pt x="797796" y="580048"/>
                </a:cubicBezTo>
                <a:cubicBezTo>
                  <a:pt x="798938" y="572620"/>
                  <a:pt x="793414" y="564046"/>
                  <a:pt x="791318" y="556045"/>
                </a:cubicBezTo>
                <a:close/>
                <a:moveTo>
                  <a:pt x="783887" y="313530"/>
                </a:moveTo>
                <a:lnTo>
                  <a:pt x="786245" y="324055"/>
                </a:lnTo>
                <a:cubicBezTo>
                  <a:pt x="786031" y="328961"/>
                  <a:pt x="785126" y="334581"/>
                  <a:pt x="784459" y="338867"/>
                </a:cubicBezTo>
                <a:lnTo>
                  <a:pt x="784454" y="338895"/>
                </a:lnTo>
                <a:lnTo>
                  <a:pt x="778363" y="367325"/>
                </a:lnTo>
                <a:lnTo>
                  <a:pt x="774553" y="395637"/>
                </a:lnTo>
                <a:lnTo>
                  <a:pt x="784454" y="338895"/>
                </a:lnTo>
                <a:lnTo>
                  <a:pt x="784460" y="338868"/>
                </a:lnTo>
                <a:cubicBezTo>
                  <a:pt x="785794" y="330296"/>
                  <a:pt x="788080" y="316387"/>
                  <a:pt x="783888" y="313531"/>
                </a:cubicBezTo>
                <a:close/>
                <a:moveTo>
                  <a:pt x="761560" y="281565"/>
                </a:moveTo>
                <a:lnTo>
                  <a:pt x="766454" y="295412"/>
                </a:lnTo>
                <a:lnTo>
                  <a:pt x="766455" y="295412"/>
                </a:lnTo>
                <a:close/>
                <a:moveTo>
                  <a:pt x="774880" y="24483"/>
                </a:moveTo>
                <a:lnTo>
                  <a:pt x="777142" y="74126"/>
                </a:lnTo>
                <a:cubicBezTo>
                  <a:pt x="775758" y="100171"/>
                  <a:pt x="771253" y="125873"/>
                  <a:pt x="767023" y="151566"/>
                </a:cubicBezTo>
                <a:lnTo>
                  <a:pt x="766824" y="153385"/>
                </a:lnTo>
                <a:lnTo>
                  <a:pt x="763010" y="177268"/>
                </a:lnTo>
                <a:lnTo>
                  <a:pt x="758551" y="228941"/>
                </a:lnTo>
                <a:lnTo>
                  <a:pt x="766824" y="153385"/>
                </a:lnTo>
                <a:lnTo>
                  <a:pt x="771220" y="125858"/>
                </a:lnTo>
                <a:cubicBezTo>
                  <a:pt x="773910" y="108700"/>
                  <a:pt x="776220" y="91489"/>
                  <a:pt x="777143" y="74126"/>
                </a:cubicBezTo>
                <a:close/>
                <a:moveTo>
                  <a:pt x="313355" y="0"/>
                </a:moveTo>
                <a:lnTo>
                  <a:pt x="777461" y="0"/>
                </a:lnTo>
                <a:lnTo>
                  <a:pt x="4543952" y="0"/>
                </a:lnTo>
                <a:lnTo>
                  <a:pt x="4543952" y="3333749"/>
                </a:lnTo>
                <a:lnTo>
                  <a:pt x="399547" y="3333749"/>
                </a:lnTo>
                <a:lnTo>
                  <a:pt x="398922" y="3329057"/>
                </a:lnTo>
                <a:cubicBezTo>
                  <a:pt x="389540" y="3276477"/>
                  <a:pt x="376205" y="3224564"/>
                  <a:pt x="363250" y="3172651"/>
                </a:cubicBezTo>
                <a:lnTo>
                  <a:pt x="350796" y="3077399"/>
                </a:lnTo>
                <a:lnTo>
                  <a:pt x="362488" y="2982146"/>
                </a:lnTo>
                <a:cubicBezTo>
                  <a:pt x="365441" y="2970573"/>
                  <a:pt x="366442" y="2959154"/>
                  <a:pt x="366072" y="2947860"/>
                </a:cubicBezTo>
                <a:lnTo>
                  <a:pt x="362488" y="2982145"/>
                </a:lnTo>
                <a:cubicBezTo>
                  <a:pt x="354392" y="3014150"/>
                  <a:pt x="350582" y="3045774"/>
                  <a:pt x="350796" y="3077398"/>
                </a:cubicBezTo>
                <a:lnTo>
                  <a:pt x="350796" y="3077399"/>
                </a:lnTo>
                <a:cubicBezTo>
                  <a:pt x="351010" y="3109023"/>
                  <a:pt x="355249" y="3140647"/>
                  <a:pt x="363250" y="3172652"/>
                </a:cubicBezTo>
                <a:cubicBezTo>
                  <a:pt x="376205" y="3224565"/>
                  <a:pt x="389540" y="3276478"/>
                  <a:pt x="398922" y="3329058"/>
                </a:cubicBezTo>
                <a:lnTo>
                  <a:pt x="399546" y="3333749"/>
                </a:lnTo>
                <a:lnTo>
                  <a:pt x="12516" y="3333749"/>
                </a:lnTo>
                <a:lnTo>
                  <a:pt x="12910" y="3318768"/>
                </a:lnTo>
                <a:cubicBezTo>
                  <a:pt x="12243" y="3314101"/>
                  <a:pt x="9909" y="3308767"/>
                  <a:pt x="6718" y="3304076"/>
                </a:cubicBezTo>
                <a:lnTo>
                  <a:pt x="0" y="3297654"/>
                </a:lnTo>
                <a:lnTo>
                  <a:pt x="0" y="3207864"/>
                </a:lnTo>
                <a:lnTo>
                  <a:pt x="15553" y="3186768"/>
                </a:lnTo>
                <a:cubicBezTo>
                  <a:pt x="28483" y="3162326"/>
                  <a:pt x="30484" y="3134644"/>
                  <a:pt x="36341" y="3107497"/>
                </a:cubicBezTo>
                <a:cubicBezTo>
                  <a:pt x="41105" y="3085400"/>
                  <a:pt x="41295" y="3064824"/>
                  <a:pt x="38057" y="3042725"/>
                </a:cubicBezTo>
                <a:cubicBezTo>
                  <a:pt x="30817" y="2994719"/>
                  <a:pt x="41105" y="2948044"/>
                  <a:pt x="54249" y="2901940"/>
                </a:cubicBezTo>
                <a:cubicBezTo>
                  <a:pt x="63012" y="2871459"/>
                  <a:pt x="68346" y="2840216"/>
                  <a:pt x="77300" y="2809927"/>
                </a:cubicBezTo>
                <a:cubicBezTo>
                  <a:pt x="84158" y="2787256"/>
                  <a:pt x="92351" y="2764587"/>
                  <a:pt x="103399" y="2743823"/>
                </a:cubicBezTo>
                <a:cubicBezTo>
                  <a:pt x="119594" y="2713720"/>
                  <a:pt x="143978" y="2687433"/>
                  <a:pt x="137500" y="2649140"/>
                </a:cubicBezTo>
                <a:cubicBezTo>
                  <a:pt x="131786" y="2615418"/>
                  <a:pt x="143786" y="2584939"/>
                  <a:pt x="155217" y="2554076"/>
                </a:cubicBezTo>
                <a:cubicBezTo>
                  <a:pt x="163599" y="2531406"/>
                  <a:pt x="172173" y="2508739"/>
                  <a:pt x="177507" y="2485304"/>
                </a:cubicBezTo>
                <a:cubicBezTo>
                  <a:pt x="183794" y="2457489"/>
                  <a:pt x="181126" y="2426056"/>
                  <a:pt x="192748" y="2401289"/>
                </a:cubicBezTo>
                <a:cubicBezTo>
                  <a:pt x="204940" y="2375380"/>
                  <a:pt x="196748" y="2353856"/>
                  <a:pt x="193318" y="2330803"/>
                </a:cubicBezTo>
                <a:cubicBezTo>
                  <a:pt x="187984" y="2294036"/>
                  <a:pt x="178077" y="2257456"/>
                  <a:pt x="190652" y="2220309"/>
                </a:cubicBezTo>
                <a:cubicBezTo>
                  <a:pt x="205892" y="2175160"/>
                  <a:pt x="222275" y="2130390"/>
                  <a:pt x="236753" y="2085051"/>
                </a:cubicBezTo>
                <a:cubicBezTo>
                  <a:pt x="242280" y="2067522"/>
                  <a:pt x="244566" y="2048665"/>
                  <a:pt x="247042" y="2030375"/>
                </a:cubicBezTo>
                <a:cubicBezTo>
                  <a:pt x="249138" y="2013040"/>
                  <a:pt x="243804" y="1992276"/>
                  <a:pt x="251804" y="1978937"/>
                </a:cubicBezTo>
                <a:cubicBezTo>
                  <a:pt x="272379" y="1944646"/>
                  <a:pt x="282475" y="1909405"/>
                  <a:pt x="282475" y="1869777"/>
                </a:cubicBezTo>
                <a:cubicBezTo>
                  <a:pt x="282475" y="1854917"/>
                  <a:pt x="291049" y="1840438"/>
                  <a:pt x="292573" y="1825390"/>
                </a:cubicBezTo>
                <a:cubicBezTo>
                  <a:pt x="294477" y="1804813"/>
                  <a:pt x="299622" y="1781191"/>
                  <a:pt x="292381" y="1763284"/>
                </a:cubicBezTo>
                <a:cubicBezTo>
                  <a:pt x="275237" y="1721182"/>
                  <a:pt x="289525" y="1687083"/>
                  <a:pt x="306480" y="1650314"/>
                </a:cubicBezTo>
                <a:cubicBezTo>
                  <a:pt x="323244" y="1614117"/>
                  <a:pt x="336579" y="1576016"/>
                  <a:pt x="347629" y="1537534"/>
                </a:cubicBezTo>
                <a:cubicBezTo>
                  <a:pt x="351629" y="1523056"/>
                  <a:pt x="344961" y="1505721"/>
                  <a:pt x="343629" y="1489717"/>
                </a:cubicBezTo>
                <a:cubicBezTo>
                  <a:pt x="343247" y="1484001"/>
                  <a:pt x="342675" y="1477714"/>
                  <a:pt x="344581" y="1472572"/>
                </a:cubicBezTo>
                <a:cubicBezTo>
                  <a:pt x="362870" y="1422851"/>
                  <a:pt x="376776" y="1372365"/>
                  <a:pt x="367252" y="1318453"/>
                </a:cubicBezTo>
                <a:cubicBezTo>
                  <a:pt x="366298" y="1313501"/>
                  <a:pt x="368394" y="1307975"/>
                  <a:pt x="369728" y="1303021"/>
                </a:cubicBezTo>
                <a:cubicBezTo>
                  <a:pt x="376586" y="1278826"/>
                  <a:pt x="387444" y="1255203"/>
                  <a:pt x="389921" y="1230630"/>
                </a:cubicBezTo>
                <a:cubicBezTo>
                  <a:pt x="396017" y="1170048"/>
                  <a:pt x="398495" y="1109088"/>
                  <a:pt x="402495" y="1048122"/>
                </a:cubicBezTo>
                <a:cubicBezTo>
                  <a:pt x="402685" y="1044312"/>
                  <a:pt x="402685" y="1040312"/>
                  <a:pt x="404019" y="1036884"/>
                </a:cubicBezTo>
                <a:cubicBezTo>
                  <a:pt x="412211" y="1014403"/>
                  <a:pt x="409543" y="994782"/>
                  <a:pt x="393923" y="975730"/>
                </a:cubicBezTo>
                <a:cubicBezTo>
                  <a:pt x="387064" y="967347"/>
                  <a:pt x="383444" y="955917"/>
                  <a:pt x="379634" y="945441"/>
                </a:cubicBezTo>
                <a:cubicBezTo>
                  <a:pt x="373918" y="930008"/>
                  <a:pt x="368394" y="914197"/>
                  <a:pt x="364774" y="898195"/>
                </a:cubicBezTo>
                <a:cubicBezTo>
                  <a:pt x="361346" y="882381"/>
                  <a:pt x="356583" y="865427"/>
                  <a:pt x="359250" y="850186"/>
                </a:cubicBezTo>
                <a:cubicBezTo>
                  <a:pt x="364012" y="822753"/>
                  <a:pt x="374680" y="796652"/>
                  <a:pt x="381730" y="769602"/>
                </a:cubicBezTo>
                <a:cubicBezTo>
                  <a:pt x="384206" y="760267"/>
                  <a:pt x="383824" y="749979"/>
                  <a:pt x="384016" y="740265"/>
                </a:cubicBezTo>
                <a:cubicBezTo>
                  <a:pt x="384586" y="717974"/>
                  <a:pt x="379062" y="695113"/>
                  <a:pt x="394875" y="674920"/>
                </a:cubicBezTo>
                <a:cubicBezTo>
                  <a:pt x="409733" y="656252"/>
                  <a:pt x="405353" y="637389"/>
                  <a:pt x="394113" y="617769"/>
                </a:cubicBezTo>
                <a:cubicBezTo>
                  <a:pt x="386110" y="603670"/>
                  <a:pt x="379824" y="587669"/>
                  <a:pt x="376776" y="571857"/>
                </a:cubicBezTo>
                <a:cubicBezTo>
                  <a:pt x="372586" y="550138"/>
                  <a:pt x="370870" y="528612"/>
                  <a:pt x="373348" y="505179"/>
                </a:cubicBezTo>
                <a:cubicBezTo>
                  <a:pt x="375062" y="488604"/>
                  <a:pt x="375824" y="475078"/>
                  <a:pt x="385920" y="462123"/>
                </a:cubicBezTo>
                <a:cubicBezTo>
                  <a:pt x="387444" y="460029"/>
                  <a:pt x="387826" y="456219"/>
                  <a:pt x="387634" y="453361"/>
                </a:cubicBezTo>
                <a:cubicBezTo>
                  <a:pt x="384396" y="415832"/>
                  <a:pt x="386110" y="378683"/>
                  <a:pt x="388399" y="340771"/>
                </a:cubicBezTo>
                <a:cubicBezTo>
                  <a:pt x="391445" y="292576"/>
                  <a:pt x="382492" y="241898"/>
                  <a:pt x="350487" y="200179"/>
                </a:cubicBezTo>
                <a:cubicBezTo>
                  <a:pt x="345723" y="194082"/>
                  <a:pt x="343629" y="184938"/>
                  <a:pt x="342485" y="176936"/>
                </a:cubicBezTo>
                <a:cubicBezTo>
                  <a:pt x="337533" y="139216"/>
                  <a:pt x="334103" y="101305"/>
                  <a:pt x="328579" y="63584"/>
                </a:cubicBezTo>
                <a:cubicBezTo>
                  <a:pt x="325530" y="43009"/>
                  <a:pt x="322862" y="21483"/>
                  <a:pt x="314480" y="2814"/>
                </a:cubicBez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Data breaches Can Lead to Identity Theft | Sontiq">
            <a:extLst>
              <a:ext uri="{FF2B5EF4-FFF2-40B4-BE49-F238E27FC236}">
                <a16:creationId xmlns:a16="http://schemas.microsoft.com/office/drawing/2014/main" id="{8BF8EAF4-9255-2251-5610-E5DB1E7E0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67" r="19282"/>
          <a:stretch/>
        </p:blipFill>
        <p:spPr bwMode="auto">
          <a:xfrm>
            <a:off x="7648048" y="3524252"/>
            <a:ext cx="4543952" cy="3333748"/>
          </a:xfrm>
          <a:custGeom>
            <a:avLst/>
            <a:gdLst/>
            <a:ahLst/>
            <a:cxnLst/>
            <a:rect l="l" t="t" r="r" b="b"/>
            <a:pathLst>
              <a:path w="4543952" h="3333748">
                <a:moveTo>
                  <a:pt x="296953" y="3138288"/>
                </a:moveTo>
                <a:lnTo>
                  <a:pt x="296953" y="3138289"/>
                </a:lnTo>
                <a:lnTo>
                  <a:pt x="296954" y="3138291"/>
                </a:lnTo>
                <a:lnTo>
                  <a:pt x="311551" y="3178723"/>
                </a:lnTo>
                <a:lnTo>
                  <a:pt x="297715" y="3218299"/>
                </a:lnTo>
                <a:lnTo>
                  <a:pt x="297714" y="3218302"/>
                </a:lnTo>
                <a:lnTo>
                  <a:pt x="283011" y="3252547"/>
                </a:lnTo>
                <a:lnTo>
                  <a:pt x="278238" y="3287809"/>
                </a:lnTo>
                <a:lnTo>
                  <a:pt x="278237" y="3287810"/>
                </a:lnTo>
                <a:lnTo>
                  <a:pt x="278237" y="3287811"/>
                </a:lnTo>
                <a:lnTo>
                  <a:pt x="278238" y="3287809"/>
                </a:lnTo>
                <a:lnTo>
                  <a:pt x="297714" y="3218302"/>
                </a:lnTo>
                <a:lnTo>
                  <a:pt x="297715" y="3218300"/>
                </a:lnTo>
                <a:cubicBezTo>
                  <a:pt x="306003" y="3204966"/>
                  <a:pt x="311147" y="3191916"/>
                  <a:pt x="311551" y="3178724"/>
                </a:cubicBezTo>
                <a:lnTo>
                  <a:pt x="311551" y="3178723"/>
                </a:lnTo>
                <a:lnTo>
                  <a:pt x="308405" y="3158774"/>
                </a:lnTo>
                <a:lnTo>
                  <a:pt x="296954" y="3138291"/>
                </a:lnTo>
                <a:close/>
                <a:moveTo>
                  <a:pt x="328959" y="3040367"/>
                </a:moveTo>
                <a:lnTo>
                  <a:pt x="306480" y="3064372"/>
                </a:lnTo>
                <a:cubicBezTo>
                  <a:pt x="298003" y="3073325"/>
                  <a:pt x="291954" y="3087089"/>
                  <a:pt x="289858" y="3100971"/>
                </a:cubicBezTo>
                <a:lnTo>
                  <a:pt x="289858" y="3100972"/>
                </a:lnTo>
                <a:lnTo>
                  <a:pt x="289870" y="3121299"/>
                </a:lnTo>
                <a:lnTo>
                  <a:pt x="296953" y="3138287"/>
                </a:lnTo>
                <a:lnTo>
                  <a:pt x="289858" y="3100972"/>
                </a:lnTo>
                <a:lnTo>
                  <a:pt x="306480" y="3064373"/>
                </a:lnTo>
                <a:cubicBezTo>
                  <a:pt x="312576" y="3057894"/>
                  <a:pt x="318672" y="3051226"/>
                  <a:pt x="328959" y="3040368"/>
                </a:cubicBezTo>
                <a:close/>
                <a:moveTo>
                  <a:pt x="248638" y="2914728"/>
                </a:moveTo>
                <a:cubicBezTo>
                  <a:pt x="258140" y="2919824"/>
                  <a:pt x="265617" y="2927397"/>
                  <a:pt x="268569" y="2939588"/>
                </a:cubicBezTo>
                <a:lnTo>
                  <a:pt x="268572" y="2939596"/>
                </a:lnTo>
                <a:lnTo>
                  <a:pt x="279556" y="2983799"/>
                </a:lnTo>
                <a:lnTo>
                  <a:pt x="282367" y="2988759"/>
                </a:lnTo>
                <a:lnTo>
                  <a:pt x="284834" y="2997551"/>
                </a:lnTo>
                <a:lnTo>
                  <a:pt x="301172" y="3021942"/>
                </a:lnTo>
                <a:lnTo>
                  <a:pt x="301172" y="3021941"/>
                </a:lnTo>
                <a:lnTo>
                  <a:pt x="282367" y="2988759"/>
                </a:lnTo>
                <a:lnTo>
                  <a:pt x="268572" y="2939596"/>
                </a:lnTo>
                <a:lnTo>
                  <a:pt x="268569" y="2939587"/>
                </a:lnTo>
                <a:close/>
                <a:moveTo>
                  <a:pt x="166047" y="2867990"/>
                </a:moveTo>
                <a:lnTo>
                  <a:pt x="173364" y="2883080"/>
                </a:lnTo>
                <a:lnTo>
                  <a:pt x="173364" y="2883079"/>
                </a:lnTo>
                <a:close/>
                <a:moveTo>
                  <a:pt x="157695" y="2469038"/>
                </a:moveTo>
                <a:lnTo>
                  <a:pt x="157695" y="2469039"/>
                </a:lnTo>
                <a:cubicBezTo>
                  <a:pt x="158837" y="2480279"/>
                  <a:pt x="158647" y="2493233"/>
                  <a:pt x="164171" y="2502188"/>
                </a:cubicBezTo>
                <a:cubicBezTo>
                  <a:pt x="181508" y="2530573"/>
                  <a:pt x="200176" y="2558006"/>
                  <a:pt x="220371" y="2584486"/>
                </a:cubicBezTo>
                <a:lnTo>
                  <a:pt x="234064" y="2609062"/>
                </a:lnTo>
                <a:lnTo>
                  <a:pt x="218468" y="2631347"/>
                </a:lnTo>
                <a:lnTo>
                  <a:pt x="218465" y="2631349"/>
                </a:lnTo>
                <a:cubicBezTo>
                  <a:pt x="196176" y="2651544"/>
                  <a:pt x="184556" y="2676691"/>
                  <a:pt x="179794" y="2704503"/>
                </a:cubicBezTo>
                <a:cubicBezTo>
                  <a:pt x="172363" y="2748511"/>
                  <a:pt x="166077" y="2792898"/>
                  <a:pt x="162457" y="2837286"/>
                </a:cubicBezTo>
                <a:lnTo>
                  <a:pt x="162457" y="2837287"/>
                </a:lnTo>
                <a:lnTo>
                  <a:pt x="179794" y="2704504"/>
                </a:lnTo>
                <a:cubicBezTo>
                  <a:pt x="184556" y="2676692"/>
                  <a:pt x="196176" y="2651545"/>
                  <a:pt x="218465" y="2631350"/>
                </a:cubicBezTo>
                <a:lnTo>
                  <a:pt x="218468" y="2631347"/>
                </a:lnTo>
                <a:lnTo>
                  <a:pt x="230364" y="2618937"/>
                </a:lnTo>
                <a:lnTo>
                  <a:pt x="234064" y="2609062"/>
                </a:lnTo>
                <a:lnTo>
                  <a:pt x="234064" y="2609061"/>
                </a:lnTo>
                <a:cubicBezTo>
                  <a:pt x="233993" y="2602631"/>
                  <a:pt x="229039" y="2595821"/>
                  <a:pt x="220371" y="2584485"/>
                </a:cubicBezTo>
                <a:cubicBezTo>
                  <a:pt x="200176" y="2558005"/>
                  <a:pt x="181508" y="2530572"/>
                  <a:pt x="164171" y="2502187"/>
                </a:cubicBezTo>
                <a:cubicBezTo>
                  <a:pt x="158647" y="2493232"/>
                  <a:pt x="158837" y="2480278"/>
                  <a:pt x="157695" y="2469038"/>
                </a:cubicBezTo>
                <a:close/>
                <a:moveTo>
                  <a:pt x="401733" y="697138"/>
                </a:moveTo>
                <a:lnTo>
                  <a:pt x="396017" y="728761"/>
                </a:lnTo>
                <a:cubicBezTo>
                  <a:pt x="383824" y="753148"/>
                  <a:pt x="368204" y="775817"/>
                  <a:pt x="356201" y="800392"/>
                </a:cubicBezTo>
                <a:cubicBezTo>
                  <a:pt x="350487" y="812204"/>
                  <a:pt x="347439" y="826301"/>
                  <a:pt x="347247" y="839637"/>
                </a:cubicBezTo>
                <a:lnTo>
                  <a:pt x="347247" y="839638"/>
                </a:lnTo>
                <a:cubicBezTo>
                  <a:pt x="346295" y="879073"/>
                  <a:pt x="346295" y="918509"/>
                  <a:pt x="348009" y="957752"/>
                </a:cubicBezTo>
                <a:cubicBezTo>
                  <a:pt x="350677" y="1022524"/>
                  <a:pt x="351249" y="1088248"/>
                  <a:pt x="408019" y="1134922"/>
                </a:cubicBezTo>
                <a:cubicBezTo>
                  <a:pt x="412591" y="1138734"/>
                  <a:pt x="415259" y="1146924"/>
                  <a:pt x="416021" y="1153403"/>
                </a:cubicBezTo>
                <a:cubicBezTo>
                  <a:pt x="419640" y="1183312"/>
                  <a:pt x="420022" y="1213983"/>
                  <a:pt x="425928" y="1243512"/>
                </a:cubicBezTo>
                <a:lnTo>
                  <a:pt x="427237" y="1276230"/>
                </a:lnTo>
                <a:lnTo>
                  <a:pt x="412401" y="1304663"/>
                </a:lnTo>
                <a:cubicBezTo>
                  <a:pt x="404115" y="1313450"/>
                  <a:pt x="397114" y="1322961"/>
                  <a:pt x="391971" y="1333064"/>
                </a:cubicBezTo>
                <a:lnTo>
                  <a:pt x="390221" y="1339090"/>
                </a:lnTo>
                <a:lnTo>
                  <a:pt x="387469" y="1343361"/>
                </a:lnTo>
                <a:lnTo>
                  <a:pt x="382691" y="1365022"/>
                </a:lnTo>
                <a:lnTo>
                  <a:pt x="382691" y="1365023"/>
                </a:lnTo>
                <a:cubicBezTo>
                  <a:pt x="382122" y="1372461"/>
                  <a:pt x="382634" y="1380105"/>
                  <a:pt x="384396" y="1387916"/>
                </a:cubicBezTo>
                <a:lnTo>
                  <a:pt x="385799" y="1409552"/>
                </a:lnTo>
                <a:lnTo>
                  <a:pt x="378247" y="1433200"/>
                </a:lnTo>
                <a:lnTo>
                  <a:pt x="360964" y="1462784"/>
                </a:lnTo>
                <a:cubicBezTo>
                  <a:pt x="349725" y="1479548"/>
                  <a:pt x="335627" y="1498599"/>
                  <a:pt x="334485" y="1517268"/>
                </a:cubicBezTo>
                <a:lnTo>
                  <a:pt x="334484" y="1517275"/>
                </a:lnTo>
                <a:lnTo>
                  <a:pt x="327690" y="1546330"/>
                </a:lnTo>
                <a:lnTo>
                  <a:pt x="321371" y="1563170"/>
                </a:lnTo>
                <a:lnTo>
                  <a:pt x="321364" y="1563197"/>
                </a:lnTo>
                <a:lnTo>
                  <a:pt x="315482" y="1578208"/>
                </a:lnTo>
                <a:lnTo>
                  <a:pt x="308338" y="1608967"/>
                </a:lnTo>
                <a:lnTo>
                  <a:pt x="308337" y="1608971"/>
                </a:lnTo>
                <a:lnTo>
                  <a:pt x="308337" y="1608972"/>
                </a:lnTo>
                <a:lnTo>
                  <a:pt x="315052" y="1641861"/>
                </a:lnTo>
                <a:lnTo>
                  <a:pt x="314362" y="1647837"/>
                </a:lnTo>
                <a:cubicBezTo>
                  <a:pt x="313481" y="1650147"/>
                  <a:pt x="312290" y="1652623"/>
                  <a:pt x="311814" y="1654814"/>
                </a:cubicBezTo>
                <a:lnTo>
                  <a:pt x="311814" y="1654815"/>
                </a:lnTo>
                <a:cubicBezTo>
                  <a:pt x="304574" y="1689869"/>
                  <a:pt x="311624" y="1722826"/>
                  <a:pt x="335437" y="1748544"/>
                </a:cubicBezTo>
                <a:lnTo>
                  <a:pt x="360397" y="1797098"/>
                </a:lnTo>
                <a:lnTo>
                  <a:pt x="364317" y="1830761"/>
                </a:lnTo>
                <a:lnTo>
                  <a:pt x="359440" y="1861131"/>
                </a:lnTo>
                <a:cubicBezTo>
                  <a:pt x="356201" y="1874468"/>
                  <a:pt x="353915" y="1887804"/>
                  <a:pt x="351249" y="1901329"/>
                </a:cubicBezTo>
                <a:cubicBezTo>
                  <a:pt x="347439" y="1919617"/>
                  <a:pt x="343437" y="1938098"/>
                  <a:pt x="339627" y="1956384"/>
                </a:cubicBezTo>
                <a:cubicBezTo>
                  <a:pt x="337722" y="1965244"/>
                  <a:pt x="335151" y="1974579"/>
                  <a:pt x="335103" y="1983414"/>
                </a:cubicBezTo>
                <a:lnTo>
                  <a:pt x="335103" y="1983415"/>
                </a:lnTo>
                <a:lnTo>
                  <a:pt x="337324" y="1996169"/>
                </a:lnTo>
                <a:lnTo>
                  <a:pt x="345722" y="2007439"/>
                </a:lnTo>
                <a:lnTo>
                  <a:pt x="345723" y="2007441"/>
                </a:lnTo>
                <a:lnTo>
                  <a:pt x="355869" y="2023325"/>
                </a:lnTo>
                <a:lnTo>
                  <a:pt x="346295" y="2038493"/>
                </a:lnTo>
                <a:cubicBezTo>
                  <a:pt x="303622" y="2076214"/>
                  <a:pt x="276951" y="2121936"/>
                  <a:pt x="275047" y="2180230"/>
                </a:cubicBezTo>
                <a:cubicBezTo>
                  <a:pt x="274665" y="2192232"/>
                  <a:pt x="271999" y="2204425"/>
                  <a:pt x="269141" y="2216235"/>
                </a:cubicBezTo>
                <a:cubicBezTo>
                  <a:pt x="267426" y="2223475"/>
                  <a:pt x="265520" y="2232240"/>
                  <a:pt x="260376" y="2236620"/>
                </a:cubicBezTo>
                <a:cubicBezTo>
                  <a:pt x="221133" y="2270721"/>
                  <a:pt x="193890" y="2313204"/>
                  <a:pt x="171981" y="2359498"/>
                </a:cubicBezTo>
                <a:lnTo>
                  <a:pt x="171979" y="2359503"/>
                </a:lnTo>
                <a:lnTo>
                  <a:pt x="160957" y="2385098"/>
                </a:lnTo>
                <a:lnTo>
                  <a:pt x="154076" y="2411693"/>
                </a:lnTo>
                <a:lnTo>
                  <a:pt x="154075" y="2411696"/>
                </a:lnTo>
                <a:lnTo>
                  <a:pt x="154075" y="2411697"/>
                </a:lnTo>
                <a:lnTo>
                  <a:pt x="154242" y="2440224"/>
                </a:lnTo>
                <a:lnTo>
                  <a:pt x="157695" y="2469037"/>
                </a:lnTo>
                <a:lnTo>
                  <a:pt x="154075" y="2411697"/>
                </a:lnTo>
                <a:lnTo>
                  <a:pt x="154076" y="2411693"/>
                </a:lnTo>
                <a:lnTo>
                  <a:pt x="171979" y="2359503"/>
                </a:lnTo>
                <a:lnTo>
                  <a:pt x="171981" y="2359499"/>
                </a:lnTo>
                <a:cubicBezTo>
                  <a:pt x="193890" y="2313205"/>
                  <a:pt x="221133" y="2270722"/>
                  <a:pt x="260376" y="2236621"/>
                </a:cubicBezTo>
                <a:cubicBezTo>
                  <a:pt x="265520" y="2232241"/>
                  <a:pt x="267426" y="2223476"/>
                  <a:pt x="269141" y="2216236"/>
                </a:cubicBezTo>
                <a:cubicBezTo>
                  <a:pt x="271999" y="2204426"/>
                  <a:pt x="274665" y="2192233"/>
                  <a:pt x="275047" y="2180231"/>
                </a:cubicBezTo>
                <a:cubicBezTo>
                  <a:pt x="276951" y="2121937"/>
                  <a:pt x="303622" y="2076215"/>
                  <a:pt x="346295" y="2038494"/>
                </a:cubicBezTo>
                <a:cubicBezTo>
                  <a:pt x="352392" y="2033065"/>
                  <a:pt x="355774" y="2028255"/>
                  <a:pt x="355869" y="2023326"/>
                </a:cubicBezTo>
                <a:lnTo>
                  <a:pt x="355869" y="2023325"/>
                </a:lnTo>
                <a:cubicBezTo>
                  <a:pt x="355964" y="2018396"/>
                  <a:pt x="352773" y="2013347"/>
                  <a:pt x="345723" y="2007440"/>
                </a:cubicBezTo>
                <a:lnTo>
                  <a:pt x="345722" y="2007439"/>
                </a:lnTo>
                <a:lnTo>
                  <a:pt x="335103" y="1983415"/>
                </a:lnTo>
                <a:lnTo>
                  <a:pt x="339627" y="1956385"/>
                </a:lnTo>
                <a:cubicBezTo>
                  <a:pt x="343437" y="1938099"/>
                  <a:pt x="347439" y="1919618"/>
                  <a:pt x="351249" y="1901330"/>
                </a:cubicBezTo>
                <a:cubicBezTo>
                  <a:pt x="353915" y="1887805"/>
                  <a:pt x="356201" y="1874469"/>
                  <a:pt x="359440" y="1861132"/>
                </a:cubicBezTo>
                <a:cubicBezTo>
                  <a:pt x="361965" y="1850750"/>
                  <a:pt x="363668" y="1840630"/>
                  <a:pt x="364317" y="1830762"/>
                </a:cubicBezTo>
                <a:lnTo>
                  <a:pt x="364317" y="1830761"/>
                </a:lnTo>
                <a:lnTo>
                  <a:pt x="362870" y="1801910"/>
                </a:lnTo>
                <a:lnTo>
                  <a:pt x="360397" y="1797098"/>
                </a:lnTo>
                <a:lnTo>
                  <a:pt x="359341" y="1788035"/>
                </a:lnTo>
                <a:cubicBezTo>
                  <a:pt x="354789" y="1774342"/>
                  <a:pt x="347082" y="1761188"/>
                  <a:pt x="335437" y="1748543"/>
                </a:cubicBezTo>
                <a:cubicBezTo>
                  <a:pt x="323531" y="1735684"/>
                  <a:pt x="315815" y="1721016"/>
                  <a:pt x="311981" y="1705180"/>
                </a:cubicBezTo>
                <a:lnTo>
                  <a:pt x="311814" y="1654815"/>
                </a:lnTo>
                <a:lnTo>
                  <a:pt x="314362" y="1647838"/>
                </a:lnTo>
                <a:cubicBezTo>
                  <a:pt x="315243" y="1645528"/>
                  <a:pt x="315814" y="1643385"/>
                  <a:pt x="315052" y="1641861"/>
                </a:cubicBezTo>
                <a:lnTo>
                  <a:pt x="315052" y="1641860"/>
                </a:lnTo>
                <a:lnTo>
                  <a:pt x="308337" y="1608972"/>
                </a:lnTo>
                <a:lnTo>
                  <a:pt x="308338" y="1608967"/>
                </a:lnTo>
                <a:lnTo>
                  <a:pt x="321364" y="1563197"/>
                </a:lnTo>
                <a:lnTo>
                  <a:pt x="327270" y="1548123"/>
                </a:lnTo>
                <a:lnTo>
                  <a:pt x="327690" y="1546330"/>
                </a:lnTo>
                <a:lnTo>
                  <a:pt x="329863" y="1540537"/>
                </a:lnTo>
                <a:lnTo>
                  <a:pt x="334484" y="1517275"/>
                </a:lnTo>
                <a:lnTo>
                  <a:pt x="334485" y="1517269"/>
                </a:lnTo>
                <a:cubicBezTo>
                  <a:pt x="335627" y="1498600"/>
                  <a:pt x="349725" y="1479549"/>
                  <a:pt x="360964" y="1462785"/>
                </a:cubicBezTo>
                <a:cubicBezTo>
                  <a:pt x="366751" y="1454140"/>
                  <a:pt x="372458" y="1445844"/>
                  <a:pt x="376969" y="1437203"/>
                </a:cubicBezTo>
                <a:lnTo>
                  <a:pt x="378247" y="1433200"/>
                </a:lnTo>
                <a:lnTo>
                  <a:pt x="381039" y="1428420"/>
                </a:lnTo>
                <a:lnTo>
                  <a:pt x="385799" y="1409552"/>
                </a:lnTo>
                <a:cubicBezTo>
                  <a:pt x="386468" y="1402869"/>
                  <a:pt x="386111" y="1395726"/>
                  <a:pt x="384396" y="1387915"/>
                </a:cubicBezTo>
                <a:lnTo>
                  <a:pt x="382691" y="1365022"/>
                </a:lnTo>
                <a:lnTo>
                  <a:pt x="390221" y="1339090"/>
                </a:lnTo>
                <a:lnTo>
                  <a:pt x="412401" y="1304664"/>
                </a:lnTo>
                <a:cubicBezTo>
                  <a:pt x="420784" y="1295711"/>
                  <a:pt x="425356" y="1286328"/>
                  <a:pt x="427237" y="1276231"/>
                </a:cubicBezTo>
                <a:lnTo>
                  <a:pt x="427237" y="1276230"/>
                </a:lnTo>
                <a:cubicBezTo>
                  <a:pt x="429119" y="1266133"/>
                  <a:pt x="428309" y="1255322"/>
                  <a:pt x="425928" y="1243511"/>
                </a:cubicBezTo>
                <a:cubicBezTo>
                  <a:pt x="420022" y="1213982"/>
                  <a:pt x="419640" y="1183311"/>
                  <a:pt x="416021" y="1153402"/>
                </a:cubicBezTo>
                <a:cubicBezTo>
                  <a:pt x="415259" y="1146923"/>
                  <a:pt x="412591" y="1138733"/>
                  <a:pt x="408019" y="1134921"/>
                </a:cubicBezTo>
                <a:cubicBezTo>
                  <a:pt x="351249" y="1088247"/>
                  <a:pt x="350677" y="1022523"/>
                  <a:pt x="348009" y="957751"/>
                </a:cubicBezTo>
                <a:lnTo>
                  <a:pt x="347247" y="839638"/>
                </a:lnTo>
                <a:lnTo>
                  <a:pt x="356201" y="800393"/>
                </a:lnTo>
                <a:cubicBezTo>
                  <a:pt x="368204" y="775818"/>
                  <a:pt x="383824" y="753149"/>
                  <a:pt x="396017" y="728762"/>
                </a:cubicBezTo>
                <a:cubicBezTo>
                  <a:pt x="400781" y="719620"/>
                  <a:pt x="400971" y="707808"/>
                  <a:pt x="401733" y="697139"/>
                </a:cubicBezTo>
                <a:close/>
                <a:moveTo>
                  <a:pt x="401733" y="519586"/>
                </a:moveTo>
                <a:lnTo>
                  <a:pt x="401733" y="519587"/>
                </a:lnTo>
                <a:lnTo>
                  <a:pt x="416855" y="579573"/>
                </a:lnTo>
                <a:lnTo>
                  <a:pt x="405544" y="641129"/>
                </a:lnTo>
                <a:lnTo>
                  <a:pt x="405543" y="641130"/>
                </a:lnTo>
                <a:cubicBezTo>
                  <a:pt x="402114" y="649227"/>
                  <a:pt x="401543" y="658514"/>
                  <a:pt x="401638" y="668134"/>
                </a:cubicBezTo>
                <a:lnTo>
                  <a:pt x="401638" y="668135"/>
                </a:lnTo>
                <a:lnTo>
                  <a:pt x="405543" y="641131"/>
                </a:lnTo>
                <a:lnTo>
                  <a:pt x="405544" y="641129"/>
                </a:lnTo>
                <a:lnTo>
                  <a:pt x="414887" y="610003"/>
                </a:lnTo>
                <a:lnTo>
                  <a:pt x="416855" y="579573"/>
                </a:lnTo>
                <a:lnTo>
                  <a:pt x="416855" y="579572"/>
                </a:lnTo>
                <a:cubicBezTo>
                  <a:pt x="415879" y="559449"/>
                  <a:pt x="410497" y="539589"/>
                  <a:pt x="401733" y="519586"/>
                </a:cubicBezTo>
                <a:close/>
                <a:moveTo>
                  <a:pt x="0" y="0"/>
                </a:moveTo>
                <a:lnTo>
                  <a:pt x="420949" y="0"/>
                </a:lnTo>
                <a:lnTo>
                  <a:pt x="432976" y="20461"/>
                </a:lnTo>
                <a:cubicBezTo>
                  <a:pt x="438406" y="27938"/>
                  <a:pt x="442585" y="33463"/>
                  <a:pt x="445520" y="38068"/>
                </a:cubicBezTo>
                <a:lnTo>
                  <a:pt x="450598" y="50155"/>
                </a:lnTo>
                <a:lnTo>
                  <a:pt x="448246" y="62921"/>
                </a:lnTo>
                <a:cubicBezTo>
                  <a:pt x="446228" y="67979"/>
                  <a:pt x="442978" y="74182"/>
                  <a:pt x="438500" y="82564"/>
                </a:cubicBezTo>
                <a:cubicBezTo>
                  <a:pt x="434118" y="90566"/>
                  <a:pt x="431452" y="100472"/>
                  <a:pt x="424974" y="106379"/>
                </a:cubicBezTo>
                <a:cubicBezTo>
                  <a:pt x="408496" y="121429"/>
                  <a:pt x="402257" y="138241"/>
                  <a:pt x="400733" y="155910"/>
                </a:cubicBezTo>
                <a:lnTo>
                  <a:pt x="400733" y="155911"/>
                </a:lnTo>
                <a:lnTo>
                  <a:pt x="404781" y="210585"/>
                </a:lnTo>
                <a:lnTo>
                  <a:pt x="404399" y="230399"/>
                </a:lnTo>
                <a:cubicBezTo>
                  <a:pt x="398399" y="242877"/>
                  <a:pt x="396447" y="254402"/>
                  <a:pt x="398042" y="265523"/>
                </a:cubicBezTo>
                <a:lnTo>
                  <a:pt x="398042" y="265524"/>
                </a:lnTo>
                <a:cubicBezTo>
                  <a:pt x="399638" y="276644"/>
                  <a:pt x="404781" y="287361"/>
                  <a:pt x="412973" y="298220"/>
                </a:cubicBezTo>
                <a:lnTo>
                  <a:pt x="427308" y="328367"/>
                </a:lnTo>
                <a:lnTo>
                  <a:pt x="417926" y="361084"/>
                </a:lnTo>
                <a:lnTo>
                  <a:pt x="417925" y="361085"/>
                </a:lnTo>
                <a:cubicBezTo>
                  <a:pt x="398494" y="385851"/>
                  <a:pt x="388302" y="411474"/>
                  <a:pt x="386040" y="437906"/>
                </a:cubicBezTo>
                <a:lnTo>
                  <a:pt x="386040" y="437907"/>
                </a:lnTo>
                <a:lnTo>
                  <a:pt x="388431" y="478157"/>
                </a:lnTo>
                <a:lnTo>
                  <a:pt x="401733" y="519585"/>
                </a:lnTo>
                <a:lnTo>
                  <a:pt x="386040" y="437907"/>
                </a:lnTo>
                <a:lnTo>
                  <a:pt x="395544" y="398872"/>
                </a:lnTo>
                <a:cubicBezTo>
                  <a:pt x="400804" y="386066"/>
                  <a:pt x="408210" y="373469"/>
                  <a:pt x="417925" y="361086"/>
                </a:cubicBezTo>
                <a:lnTo>
                  <a:pt x="417926" y="361084"/>
                </a:lnTo>
                <a:lnTo>
                  <a:pt x="426528" y="344511"/>
                </a:lnTo>
                <a:lnTo>
                  <a:pt x="427308" y="328367"/>
                </a:lnTo>
                <a:lnTo>
                  <a:pt x="427308" y="328366"/>
                </a:lnTo>
                <a:cubicBezTo>
                  <a:pt x="425642" y="317793"/>
                  <a:pt x="420022" y="307649"/>
                  <a:pt x="412973" y="298219"/>
                </a:cubicBezTo>
                <a:lnTo>
                  <a:pt x="398042" y="265523"/>
                </a:lnTo>
                <a:lnTo>
                  <a:pt x="404399" y="230400"/>
                </a:lnTo>
                <a:cubicBezTo>
                  <a:pt x="407067" y="224873"/>
                  <a:pt x="405733" y="217063"/>
                  <a:pt x="404781" y="210585"/>
                </a:cubicBezTo>
                <a:lnTo>
                  <a:pt x="404781" y="210584"/>
                </a:lnTo>
                <a:lnTo>
                  <a:pt x="400733" y="155911"/>
                </a:lnTo>
                <a:lnTo>
                  <a:pt x="407246" y="130163"/>
                </a:lnTo>
                <a:cubicBezTo>
                  <a:pt x="411056" y="121870"/>
                  <a:pt x="416735" y="113905"/>
                  <a:pt x="424974" y="106380"/>
                </a:cubicBezTo>
                <a:cubicBezTo>
                  <a:pt x="431452" y="100473"/>
                  <a:pt x="434118" y="90567"/>
                  <a:pt x="438500" y="82565"/>
                </a:cubicBezTo>
                <a:cubicBezTo>
                  <a:pt x="447455" y="65801"/>
                  <a:pt x="451503" y="57752"/>
                  <a:pt x="450598" y="50156"/>
                </a:cubicBezTo>
                <a:lnTo>
                  <a:pt x="450598" y="50155"/>
                </a:lnTo>
                <a:cubicBezTo>
                  <a:pt x="449693" y="42558"/>
                  <a:pt x="443835" y="35415"/>
                  <a:pt x="432976" y="20460"/>
                </a:cubicBezTo>
                <a:lnTo>
                  <a:pt x="420949" y="0"/>
                </a:lnTo>
                <a:lnTo>
                  <a:pt x="4543952" y="0"/>
                </a:lnTo>
                <a:lnTo>
                  <a:pt x="4543952" y="3333748"/>
                </a:lnTo>
                <a:lnTo>
                  <a:pt x="284400" y="3333748"/>
                </a:lnTo>
                <a:lnTo>
                  <a:pt x="112147" y="3333748"/>
                </a:lnTo>
                <a:lnTo>
                  <a:pt x="102447" y="3291263"/>
                </a:lnTo>
                <a:cubicBezTo>
                  <a:pt x="96923" y="3268782"/>
                  <a:pt x="87016" y="3247066"/>
                  <a:pt x="83396" y="3224205"/>
                </a:cubicBezTo>
                <a:cubicBezTo>
                  <a:pt x="74824" y="3169911"/>
                  <a:pt x="68728" y="3115235"/>
                  <a:pt x="61870" y="3060559"/>
                </a:cubicBezTo>
                <a:cubicBezTo>
                  <a:pt x="54821" y="3004171"/>
                  <a:pt x="47391" y="2947972"/>
                  <a:pt x="41105" y="2891580"/>
                </a:cubicBezTo>
                <a:cubicBezTo>
                  <a:pt x="37865" y="2860719"/>
                  <a:pt x="37295" y="2829666"/>
                  <a:pt x="34247" y="2798805"/>
                </a:cubicBezTo>
                <a:cubicBezTo>
                  <a:pt x="31579" y="2771752"/>
                  <a:pt x="26626" y="2744891"/>
                  <a:pt x="23386" y="2717840"/>
                </a:cubicBezTo>
                <a:cubicBezTo>
                  <a:pt x="20720" y="2694407"/>
                  <a:pt x="19196" y="2670784"/>
                  <a:pt x="16528" y="2647352"/>
                </a:cubicBezTo>
                <a:cubicBezTo>
                  <a:pt x="12148" y="2609822"/>
                  <a:pt x="7194" y="2572483"/>
                  <a:pt x="2622" y="2535144"/>
                </a:cubicBezTo>
                <a:lnTo>
                  <a:pt x="0" y="2517516"/>
                </a:lnTo>
                <a:lnTo>
                  <a:pt x="0" y="2476684"/>
                </a:lnTo>
                <a:lnTo>
                  <a:pt x="3670" y="2433342"/>
                </a:lnTo>
                <a:lnTo>
                  <a:pt x="0" y="2388258"/>
                </a:lnTo>
                <a:lnTo>
                  <a:pt x="0" y="2362148"/>
                </a:lnTo>
                <a:lnTo>
                  <a:pt x="1098" y="2340065"/>
                </a:lnTo>
                <a:cubicBezTo>
                  <a:pt x="7576" y="2315108"/>
                  <a:pt x="16720" y="2290916"/>
                  <a:pt x="24720" y="2266339"/>
                </a:cubicBezTo>
                <a:cubicBezTo>
                  <a:pt x="25672" y="2263671"/>
                  <a:pt x="25864" y="2260433"/>
                  <a:pt x="26434" y="2257577"/>
                </a:cubicBezTo>
                <a:cubicBezTo>
                  <a:pt x="29675" y="2241382"/>
                  <a:pt x="32913" y="2225381"/>
                  <a:pt x="35771" y="2209187"/>
                </a:cubicBezTo>
                <a:cubicBezTo>
                  <a:pt x="37295" y="2200425"/>
                  <a:pt x="37485" y="2191470"/>
                  <a:pt x="38819" y="2182706"/>
                </a:cubicBezTo>
                <a:cubicBezTo>
                  <a:pt x="44153" y="2148797"/>
                  <a:pt x="35199" y="2111458"/>
                  <a:pt x="58250" y="2082119"/>
                </a:cubicBezTo>
                <a:cubicBezTo>
                  <a:pt x="73110" y="2063068"/>
                  <a:pt x="69680" y="2044589"/>
                  <a:pt x="67394" y="2024207"/>
                </a:cubicBezTo>
                <a:cubicBezTo>
                  <a:pt x="65680" y="2008774"/>
                  <a:pt x="66252" y="1992962"/>
                  <a:pt x="66060" y="1977341"/>
                </a:cubicBezTo>
                <a:cubicBezTo>
                  <a:pt x="65490" y="1949908"/>
                  <a:pt x="65298" y="1922475"/>
                  <a:pt x="64346" y="1895042"/>
                </a:cubicBezTo>
                <a:cubicBezTo>
                  <a:pt x="63966" y="1886278"/>
                  <a:pt x="59202" y="1877326"/>
                  <a:pt x="59964" y="1868752"/>
                </a:cubicBezTo>
                <a:cubicBezTo>
                  <a:pt x="63584" y="1829126"/>
                  <a:pt x="69300" y="1789501"/>
                  <a:pt x="72538" y="1749876"/>
                </a:cubicBezTo>
                <a:cubicBezTo>
                  <a:pt x="74442" y="1727397"/>
                  <a:pt x="70824" y="1704344"/>
                  <a:pt x="73490" y="1682055"/>
                </a:cubicBezTo>
                <a:cubicBezTo>
                  <a:pt x="76538" y="1656338"/>
                  <a:pt x="84348" y="1631192"/>
                  <a:pt x="89113" y="1605663"/>
                </a:cubicBezTo>
                <a:cubicBezTo>
                  <a:pt x="90445" y="1598614"/>
                  <a:pt x="88731" y="1590804"/>
                  <a:pt x="88351" y="1583374"/>
                </a:cubicBezTo>
                <a:cubicBezTo>
                  <a:pt x="87968" y="1574992"/>
                  <a:pt x="87206" y="1566799"/>
                  <a:pt x="87016" y="1558417"/>
                </a:cubicBezTo>
                <a:cubicBezTo>
                  <a:pt x="86634" y="1532888"/>
                  <a:pt x="87206" y="1507361"/>
                  <a:pt x="85872" y="1481833"/>
                </a:cubicBezTo>
                <a:cubicBezTo>
                  <a:pt x="85110" y="1466212"/>
                  <a:pt x="77300" y="1449829"/>
                  <a:pt x="80158" y="1435349"/>
                </a:cubicBezTo>
                <a:cubicBezTo>
                  <a:pt x="85682" y="1405822"/>
                  <a:pt x="73300" y="1376293"/>
                  <a:pt x="83586" y="1346766"/>
                </a:cubicBezTo>
                <a:cubicBezTo>
                  <a:pt x="86634" y="1337620"/>
                  <a:pt x="79014" y="1325047"/>
                  <a:pt x="78634" y="1313997"/>
                </a:cubicBezTo>
                <a:cubicBezTo>
                  <a:pt x="77682" y="1286374"/>
                  <a:pt x="77872" y="1258751"/>
                  <a:pt x="78062" y="1231128"/>
                </a:cubicBezTo>
                <a:cubicBezTo>
                  <a:pt x="78252" y="1206361"/>
                  <a:pt x="75586" y="1180642"/>
                  <a:pt x="80920" y="1156830"/>
                </a:cubicBezTo>
                <a:cubicBezTo>
                  <a:pt x="86634" y="1131873"/>
                  <a:pt x="85872" y="1109394"/>
                  <a:pt x="79396" y="1085199"/>
                </a:cubicBezTo>
                <a:cubicBezTo>
                  <a:pt x="75014" y="1068625"/>
                  <a:pt x="74442" y="1051098"/>
                  <a:pt x="73110" y="1033954"/>
                </a:cubicBezTo>
                <a:cubicBezTo>
                  <a:pt x="71586" y="1015475"/>
                  <a:pt x="75586" y="995090"/>
                  <a:pt x="69300" y="978326"/>
                </a:cubicBezTo>
                <a:cubicBezTo>
                  <a:pt x="50629" y="928412"/>
                  <a:pt x="46629" y="877166"/>
                  <a:pt x="46629" y="824969"/>
                </a:cubicBezTo>
                <a:cubicBezTo>
                  <a:pt x="46629" y="815442"/>
                  <a:pt x="49295" y="805726"/>
                  <a:pt x="52153" y="796584"/>
                </a:cubicBezTo>
                <a:cubicBezTo>
                  <a:pt x="69300" y="743240"/>
                  <a:pt x="67776" y="689708"/>
                  <a:pt x="57297" y="635414"/>
                </a:cubicBezTo>
                <a:cubicBezTo>
                  <a:pt x="55011" y="624174"/>
                  <a:pt x="54629" y="611601"/>
                  <a:pt x="56915" y="600361"/>
                </a:cubicBezTo>
                <a:cubicBezTo>
                  <a:pt x="63584" y="568736"/>
                  <a:pt x="74634" y="538065"/>
                  <a:pt x="79396" y="506250"/>
                </a:cubicBezTo>
                <a:cubicBezTo>
                  <a:pt x="87206" y="453672"/>
                  <a:pt x="60918" y="408141"/>
                  <a:pt x="43771" y="361085"/>
                </a:cubicBezTo>
                <a:cubicBezTo>
                  <a:pt x="31627" y="327508"/>
                  <a:pt x="8016" y="297682"/>
                  <a:pt x="426" y="262524"/>
                </a:cubicBezTo>
                <a:lnTo>
                  <a:pt x="0" y="249644"/>
                </a:lnTo>
                <a:close/>
              </a:path>
            </a:pathLst>
          </a:custGeom>
          <a:noFill/>
          <a:extLst>
            <a:ext uri="{909E8E84-426E-40DD-AFC4-6F175D3DCCD1}">
              <a14:hiddenFill xmlns:a14="http://schemas.microsoft.com/office/drawing/2010/main">
                <a:solidFill>
                  <a:srgbClr val="FFFFFF"/>
                </a:solidFill>
              </a14:hiddenFill>
            </a:ext>
          </a:extLst>
        </p:spPr>
      </p:pic>
      <p:grpSp>
        <p:nvGrpSpPr>
          <p:cNvPr id="2073" name="Group 2072">
            <a:extLst>
              <a:ext uri="{FF2B5EF4-FFF2-40B4-BE49-F238E27FC236}">
                <a16:creationId xmlns:a16="http://schemas.microsoft.com/office/drawing/2014/main" id="{5FA2CA5F-1362-4803-A687-3BE653703D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4816532" y="-1"/>
            <a:chExt cx="874716" cy="6858001"/>
          </a:xfrm>
        </p:grpSpPr>
        <p:sp>
          <p:nvSpPr>
            <p:cNvPr id="2074" name="Freeform: Shape 2073">
              <a:extLst>
                <a:ext uri="{FF2B5EF4-FFF2-40B4-BE49-F238E27FC236}">
                  <a16:creationId xmlns:a16="http://schemas.microsoft.com/office/drawing/2014/main" id="{C41F7F0E-65F7-4AFA-953C-4A6425C00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824889"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75" name="Freeform: Shape 2074">
              <a:extLst>
                <a:ext uri="{FF2B5EF4-FFF2-40B4-BE49-F238E27FC236}">
                  <a16:creationId xmlns:a16="http://schemas.microsoft.com/office/drawing/2014/main" id="{1FE18D52-98BA-4BFC-BC5A-4FB8A15F0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824889"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91097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35" name="Rectangle 3134">
            <a:extLst>
              <a:ext uri="{FF2B5EF4-FFF2-40B4-BE49-F238E27FC236}">
                <a16:creationId xmlns:a16="http://schemas.microsoft.com/office/drawing/2014/main" id="{620FDFD2-19AF-4124-A49A-BAC0929B1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B2C8AB-9FAB-8222-7630-CF9F2F09DAEB}"/>
              </a:ext>
            </a:extLst>
          </p:cNvPr>
          <p:cNvSpPr>
            <a:spLocks noGrp="1"/>
          </p:cNvSpPr>
          <p:nvPr>
            <p:ph type="title"/>
          </p:nvPr>
        </p:nvSpPr>
        <p:spPr>
          <a:xfrm>
            <a:off x="6981825" y="691662"/>
            <a:ext cx="4391024" cy="1301259"/>
          </a:xfrm>
        </p:spPr>
        <p:txBody>
          <a:bodyPr anchor="t">
            <a:normAutofit/>
          </a:bodyPr>
          <a:lstStyle/>
          <a:p>
            <a:r>
              <a:rPr lang="en-US" sz="4000" dirty="0">
                <a:solidFill>
                  <a:schemeClr val="bg1"/>
                </a:solidFill>
              </a:rPr>
              <a:t>Cashapp data breach vs ABC Bank </a:t>
            </a:r>
          </a:p>
        </p:txBody>
      </p:sp>
      <p:pic>
        <p:nvPicPr>
          <p:cNvPr id="3080" name="Picture 8" descr="Cash App data breach could have impacted more than 8 million users">
            <a:extLst>
              <a:ext uri="{FF2B5EF4-FFF2-40B4-BE49-F238E27FC236}">
                <a16:creationId xmlns:a16="http://schemas.microsoft.com/office/drawing/2014/main" id="{D9A39F60-9660-31C3-8125-61E3A838B1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223"/>
          <a:stretch/>
        </p:blipFill>
        <p:spPr bwMode="auto">
          <a:xfrm>
            <a:off x="20" y="1"/>
            <a:ext cx="6088360" cy="3333749"/>
          </a:xfrm>
          <a:custGeom>
            <a:avLst/>
            <a:gdLst/>
            <a:ahLst/>
            <a:cxnLst/>
            <a:rect l="l" t="t" r="r" b="b"/>
            <a:pathLst>
              <a:path w="6088380" h="3333749">
                <a:moveTo>
                  <a:pt x="0" y="0"/>
                </a:moveTo>
                <a:lnTo>
                  <a:pt x="6088380" y="0"/>
                </a:lnTo>
                <a:lnTo>
                  <a:pt x="6088380" y="2202180"/>
                </a:lnTo>
                <a:lnTo>
                  <a:pt x="5913795" y="3333749"/>
                </a:lnTo>
                <a:lnTo>
                  <a:pt x="0" y="3333749"/>
                </a:ln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descr="Block Admits Data Breach Involving Cash App Data Accessed by Former Employee">
            <a:extLst>
              <a:ext uri="{FF2B5EF4-FFF2-40B4-BE49-F238E27FC236}">
                <a16:creationId xmlns:a16="http://schemas.microsoft.com/office/drawing/2014/main" id="{A6C4938A-DC18-494D-4815-513EE68D7C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70" b="1"/>
          <a:stretch/>
        </p:blipFill>
        <p:spPr bwMode="auto">
          <a:xfrm>
            <a:off x="20" y="3524252"/>
            <a:ext cx="6088360" cy="3333748"/>
          </a:xfrm>
          <a:custGeom>
            <a:avLst/>
            <a:gdLst/>
            <a:ahLst/>
            <a:cxnLst/>
            <a:rect l="l" t="t" r="r" b="b"/>
            <a:pathLst>
              <a:path w="6088380" h="3333748">
                <a:moveTo>
                  <a:pt x="0" y="0"/>
                </a:moveTo>
                <a:lnTo>
                  <a:pt x="5884403" y="0"/>
                </a:lnTo>
                <a:lnTo>
                  <a:pt x="5882640" y="11428"/>
                </a:lnTo>
                <a:lnTo>
                  <a:pt x="5562600" y="1931668"/>
                </a:lnTo>
                <a:lnTo>
                  <a:pt x="6088380" y="3333748"/>
                </a:lnTo>
                <a:lnTo>
                  <a:pt x="0" y="3333748"/>
                </a:lnTo>
                <a:close/>
              </a:path>
            </a:pathLst>
          </a:custGeom>
          <a:noFill/>
          <a:extLst>
            <a:ext uri="{909E8E84-426E-40DD-AFC4-6F175D3DCCD1}">
              <a14:hiddenFill xmlns:a14="http://schemas.microsoft.com/office/drawing/2010/main">
                <a:solidFill>
                  <a:srgbClr val="FFFFFF"/>
                </a:solidFill>
              </a14:hiddenFill>
            </a:ext>
          </a:extLst>
        </p:spPr>
      </p:pic>
      <p:grpSp>
        <p:nvGrpSpPr>
          <p:cNvPr id="3171" name="Group 3136">
            <a:extLst>
              <a:ext uri="{FF2B5EF4-FFF2-40B4-BE49-F238E27FC236}">
                <a16:creationId xmlns:a16="http://schemas.microsoft.com/office/drawing/2014/main" id="{7F6F6FC6-9A5F-4E14-8105-15D94914A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70" y="544"/>
            <a:ext cx="874716" cy="6857455"/>
            <a:chOff x="5395370" y="544"/>
            <a:chExt cx="874716" cy="6857455"/>
          </a:xfrm>
        </p:grpSpPr>
        <p:sp>
          <p:nvSpPr>
            <p:cNvPr id="3172" name="Freeform: Shape 3137">
              <a:extLst>
                <a:ext uri="{FF2B5EF4-FFF2-40B4-BE49-F238E27FC236}">
                  <a16:creationId xmlns:a16="http://schemas.microsoft.com/office/drawing/2014/main" id="{2DCFA6DA-C89C-4BD9-A659-4E35D789B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73" name="Freeform: Shape 3138">
              <a:extLst>
                <a:ext uri="{FF2B5EF4-FFF2-40B4-BE49-F238E27FC236}">
                  <a16:creationId xmlns:a16="http://schemas.microsoft.com/office/drawing/2014/main" id="{868AC5BD-C02C-4D96-813D-3C9ABB388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3D03594A-D593-AB36-1F87-FB6B2801366D}"/>
              </a:ext>
            </a:extLst>
          </p:cNvPr>
          <p:cNvSpPr>
            <a:spLocks noGrp="1"/>
          </p:cNvSpPr>
          <p:nvPr>
            <p:ph idx="1"/>
          </p:nvPr>
        </p:nvSpPr>
        <p:spPr>
          <a:xfrm>
            <a:off x="6693877" y="1992923"/>
            <a:ext cx="4641825" cy="4560276"/>
          </a:xfrm>
        </p:spPr>
        <p:txBody>
          <a:bodyPr>
            <a:normAutofit fontScale="92500" lnSpcReduction="10000"/>
          </a:bodyPr>
          <a:lstStyle/>
          <a:p>
            <a:pPr marL="0" indent="0">
              <a:buNone/>
            </a:pPr>
            <a:endParaRPr lang="en-US" sz="1400" b="0" i="0" dirty="0">
              <a:solidFill>
                <a:schemeClr val="bg2"/>
              </a:solidFill>
              <a:effectLst/>
            </a:endParaRPr>
          </a:p>
          <a:p>
            <a:pPr marL="0" indent="0">
              <a:buNone/>
            </a:pPr>
            <a:r>
              <a:rPr lang="en-US" sz="1600" b="0" i="0" dirty="0">
                <a:solidFill>
                  <a:schemeClr val="bg2"/>
                </a:solidFill>
                <a:effectLst/>
              </a:rPr>
              <a:t>Cash App allows individuals to quickly receive and send money from their mobile devices. In addition to mobile banking, Cash App also offers the option to purchase stock and Bitcoin through its platform. Cash also allows individuals to file taxes. </a:t>
            </a:r>
          </a:p>
          <a:p>
            <a:pPr marL="0" indent="0">
              <a:buNone/>
            </a:pPr>
            <a:r>
              <a:rPr lang="en-US" sz="1600" dirty="0">
                <a:solidFill>
                  <a:schemeClr val="bg2"/>
                </a:solidFill>
              </a:rPr>
              <a:t>In April 2022, Cashapp experienced a data breach where a former employee had breached its servers.</a:t>
            </a:r>
          </a:p>
          <a:p>
            <a:pPr marL="0" indent="0">
              <a:buNone/>
            </a:pPr>
            <a:r>
              <a:rPr lang="en-US" sz="1600" dirty="0">
                <a:solidFill>
                  <a:schemeClr val="bg2"/>
                </a:solidFill>
              </a:rPr>
              <a:t>During the hack, the hackers had access to customer names, stock trading information, account numbers and other sensitive financial information.</a:t>
            </a:r>
          </a:p>
          <a:p>
            <a:pPr marL="0" indent="0">
              <a:buNone/>
            </a:pPr>
            <a:r>
              <a:rPr lang="en-US" sz="1600" dirty="0">
                <a:solidFill>
                  <a:schemeClr val="bg2"/>
                </a:solidFill>
              </a:rPr>
              <a:t> The cashapp data breach is similar r to the ABC Bank  situation because , in both situations  hackers had access to customer personal information like addresses, social security numbers and bank account numbers. </a:t>
            </a:r>
          </a:p>
          <a:p>
            <a:pPr marL="0" indent="0">
              <a:buNone/>
            </a:pPr>
            <a:r>
              <a:rPr lang="en-US" sz="1600" dirty="0">
                <a:solidFill>
                  <a:schemeClr val="bg2"/>
                </a:solidFill>
              </a:rPr>
              <a:t>Although  the cashapp and ABC Bank situation were similar, there are differences as well. When the cashapp data breach happened, cashapp reached out to all effected customers and informed them on what happened. On the other hand, when the data breach happened at ABC Bank customers were not informed.</a:t>
            </a:r>
          </a:p>
        </p:txBody>
      </p:sp>
    </p:spTree>
    <p:extLst>
      <p:ext uri="{BB962C8B-B14F-4D97-AF65-F5344CB8AC3E}">
        <p14:creationId xmlns:p14="http://schemas.microsoft.com/office/powerpoint/2010/main" val="30028975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2" name="Rectangle 4111">
            <a:extLst>
              <a:ext uri="{FF2B5EF4-FFF2-40B4-BE49-F238E27FC236}">
                <a16:creationId xmlns:a16="http://schemas.microsoft.com/office/drawing/2014/main" id="{620FDFD2-19AF-4124-A49A-BAC0929B1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E7B91E-6CFB-CCE5-7FBB-3C2B5A54022B}"/>
              </a:ext>
            </a:extLst>
          </p:cNvPr>
          <p:cNvSpPr>
            <a:spLocks noGrp="1"/>
          </p:cNvSpPr>
          <p:nvPr>
            <p:ph type="title"/>
          </p:nvPr>
        </p:nvSpPr>
        <p:spPr>
          <a:xfrm>
            <a:off x="6981825" y="550985"/>
            <a:ext cx="4391024" cy="1324708"/>
          </a:xfrm>
        </p:spPr>
        <p:txBody>
          <a:bodyPr vert="horz" lIns="91440" tIns="45720" rIns="91440" bIns="45720" rtlCol="0" anchor="t">
            <a:normAutofit/>
          </a:bodyPr>
          <a:lstStyle/>
          <a:p>
            <a:r>
              <a:rPr lang="en-US" sz="4000" dirty="0">
                <a:solidFill>
                  <a:schemeClr val="bg1"/>
                </a:solidFill>
              </a:rPr>
              <a:t>Red cross data breach vs ABC Bank</a:t>
            </a:r>
          </a:p>
        </p:txBody>
      </p:sp>
      <p:pic>
        <p:nvPicPr>
          <p:cNvPr id="4100" name="Picture 4" descr="Red Cross begs attackers to &quot;Do the right thing&quot; after family reunion  service compromised">
            <a:extLst>
              <a:ext uri="{FF2B5EF4-FFF2-40B4-BE49-F238E27FC236}">
                <a16:creationId xmlns:a16="http://schemas.microsoft.com/office/drawing/2014/main" id="{545EE1D4-1012-093D-399E-1BB6DD50A9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223"/>
          <a:stretch/>
        </p:blipFill>
        <p:spPr bwMode="auto">
          <a:xfrm>
            <a:off x="20" y="1"/>
            <a:ext cx="6088360" cy="3333749"/>
          </a:xfrm>
          <a:custGeom>
            <a:avLst/>
            <a:gdLst/>
            <a:ahLst/>
            <a:cxnLst/>
            <a:rect l="l" t="t" r="r" b="b"/>
            <a:pathLst>
              <a:path w="6088380" h="3333749">
                <a:moveTo>
                  <a:pt x="0" y="0"/>
                </a:moveTo>
                <a:lnTo>
                  <a:pt x="6088380" y="0"/>
                </a:lnTo>
                <a:lnTo>
                  <a:pt x="6088380" y="2202180"/>
                </a:lnTo>
                <a:lnTo>
                  <a:pt x="5913795" y="3333749"/>
                </a:lnTo>
                <a:lnTo>
                  <a:pt x="0" y="3333749"/>
                </a:ln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descr="American Red Cross | Help Those Affected by Disasters">
            <a:extLst>
              <a:ext uri="{FF2B5EF4-FFF2-40B4-BE49-F238E27FC236}">
                <a16:creationId xmlns:a16="http://schemas.microsoft.com/office/drawing/2014/main" id="{F34E2019-3414-EC57-0F40-974DE66A07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73" r="-2" b="-2"/>
          <a:stretch/>
        </p:blipFill>
        <p:spPr bwMode="auto">
          <a:xfrm>
            <a:off x="20" y="3524252"/>
            <a:ext cx="6088360" cy="3333748"/>
          </a:xfrm>
          <a:custGeom>
            <a:avLst/>
            <a:gdLst/>
            <a:ahLst/>
            <a:cxnLst/>
            <a:rect l="l" t="t" r="r" b="b"/>
            <a:pathLst>
              <a:path w="6088380" h="3333748">
                <a:moveTo>
                  <a:pt x="0" y="0"/>
                </a:moveTo>
                <a:lnTo>
                  <a:pt x="5884403" y="0"/>
                </a:lnTo>
                <a:lnTo>
                  <a:pt x="5882640" y="11428"/>
                </a:lnTo>
                <a:lnTo>
                  <a:pt x="5562600" y="1931668"/>
                </a:lnTo>
                <a:lnTo>
                  <a:pt x="6088380" y="3333748"/>
                </a:lnTo>
                <a:lnTo>
                  <a:pt x="0" y="3333748"/>
                </a:lnTo>
                <a:close/>
              </a:path>
            </a:pathLst>
          </a:custGeom>
          <a:noFill/>
          <a:extLst>
            <a:ext uri="{909E8E84-426E-40DD-AFC4-6F175D3DCCD1}">
              <a14:hiddenFill xmlns:a14="http://schemas.microsoft.com/office/drawing/2010/main">
                <a:solidFill>
                  <a:srgbClr val="FFFFFF"/>
                </a:solidFill>
              </a14:hiddenFill>
            </a:ext>
          </a:extLst>
        </p:spPr>
      </p:pic>
      <p:grpSp>
        <p:nvGrpSpPr>
          <p:cNvPr id="4114" name="Group 4113">
            <a:extLst>
              <a:ext uri="{FF2B5EF4-FFF2-40B4-BE49-F238E27FC236}">
                <a16:creationId xmlns:a16="http://schemas.microsoft.com/office/drawing/2014/main" id="{7F6F6FC6-9A5F-4E14-8105-15D94914A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70" y="544"/>
            <a:ext cx="874716" cy="6857455"/>
            <a:chOff x="5395370" y="544"/>
            <a:chExt cx="874716" cy="6857455"/>
          </a:xfrm>
        </p:grpSpPr>
        <p:sp>
          <p:nvSpPr>
            <p:cNvPr id="4115" name="Freeform: Shape 4114">
              <a:extLst>
                <a:ext uri="{FF2B5EF4-FFF2-40B4-BE49-F238E27FC236}">
                  <a16:creationId xmlns:a16="http://schemas.microsoft.com/office/drawing/2014/main" id="{2DCFA6DA-C89C-4BD9-A659-4E35D789B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16" name="Freeform: Shape 4115">
              <a:extLst>
                <a:ext uri="{FF2B5EF4-FFF2-40B4-BE49-F238E27FC236}">
                  <a16:creationId xmlns:a16="http://schemas.microsoft.com/office/drawing/2014/main" id="{868AC5BD-C02C-4D96-813D-3C9ABB388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6007FD64-4D12-FC28-62A8-E0315F4FD86D}"/>
              </a:ext>
            </a:extLst>
          </p:cNvPr>
          <p:cNvSpPr>
            <a:spLocks noGrp="1"/>
          </p:cNvSpPr>
          <p:nvPr>
            <p:ph idx="1"/>
          </p:nvPr>
        </p:nvSpPr>
        <p:spPr>
          <a:xfrm>
            <a:off x="6981826" y="1875692"/>
            <a:ext cx="4799866" cy="4783015"/>
          </a:xfrm>
        </p:spPr>
        <p:txBody>
          <a:bodyPr vert="horz" lIns="91440" tIns="45720" rIns="91440" bIns="45720" rtlCol="0">
            <a:normAutofit/>
          </a:bodyPr>
          <a:lstStyle/>
          <a:p>
            <a:pPr marL="0" indent="0">
              <a:buNone/>
            </a:pPr>
            <a:endParaRPr lang="en-US" sz="1600" b="0" i="0" dirty="0">
              <a:solidFill>
                <a:schemeClr val="bg2"/>
              </a:solidFill>
              <a:effectLst/>
              <a:latin typeface="Roboto" panose="02000000000000000000" pitchFamily="2" charset="0"/>
            </a:endParaRPr>
          </a:p>
          <a:p>
            <a:pPr marL="0" indent="0">
              <a:buNone/>
            </a:pPr>
            <a:r>
              <a:rPr lang="en-US" sz="1600" b="0" i="0" dirty="0">
                <a:solidFill>
                  <a:schemeClr val="bg2"/>
                </a:solidFill>
                <a:effectLst/>
                <a:latin typeface="+mj-lt"/>
              </a:rPr>
              <a:t>The Red Cross brings assistance to wounded individuals without discrimination to the wounded on the battlefield, </a:t>
            </a:r>
            <a:r>
              <a:rPr lang="en-US" sz="1600" i="0" dirty="0">
                <a:solidFill>
                  <a:schemeClr val="bg2"/>
                </a:solidFill>
                <a:effectLst/>
                <a:latin typeface="+mj-lt"/>
              </a:rPr>
              <a:t>to prevent and alleviate human suffering wherever it may be found.</a:t>
            </a:r>
            <a:r>
              <a:rPr lang="en-US" sz="1600" b="0" i="0" dirty="0">
                <a:solidFill>
                  <a:schemeClr val="bg2"/>
                </a:solidFill>
                <a:effectLst/>
                <a:latin typeface="+mj-lt"/>
              </a:rPr>
              <a:t> Its purpose is to protect life and health and to ensure respect for the human being.</a:t>
            </a:r>
          </a:p>
          <a:p>
            <a:pPr marL="0" indent="0">
              <a:buNone/>
            </a:pPr>
            <a:r>
              <a:rPr lang="en-US" sz="1600" dirty="0">
                <a:solidFill>
                  <a:schemeClr val="bg2"/>
                </a:solidFill>
                <a:latin typeface="+mj-lt"/>
              </a:rPr>
              <a:t>The January 2022, hackers carried out an attack on red cross servers , gaining access to personal information of more than 500,00 people receiving service from the red cross and red crescent movement. </a:t>
            </a:r>
          </a:p>
          <a:p>
            <a:pPr marL="0" indent="0">
              <a:buNone/>
            </a:pPr>
            <a:r>
              <a:rPr lang="en-US" sz="1600" dirty="0">
                <a:solidFill>
                  <a:schemeClr val="bg2"/>
                </a:solidFill>
                <a:latin typeface="+mj-lt"/>
              </a:rPr>
              <a:t>This is similar to ABC Bank because,  The company is not aware of  who committed the data breach, this is also similar because hackers gained access to important personal information.</a:t>
            </a:r>
          </a:p>
          <a:p>
            <a:pPr marL="0" indent="0">
              <a:buNone/>
            </a:pPr>
            <a:endParaRPr lang="en-US" sz="1600" dirty="0">
              <a:solidFill>
                <a:schemeClr val="bg2"/>
              </a:solidFill>
              <a:latin typeface="+mj-lt"/>
            </a:endParaRPr>
          </a:p>
          <a:p>
            <a:pPr marL="0" indent="0">
              <a:buNone/>
            </a:pPr>
            <a:endParaRPr lang="en-US" sz="2400" dirty="0">
              <a:solidFill>
                <a:schemeClr val="bg2"/>
              </a:solidFill>
            </a:endParaRPr>
          </a:p>
        </p:txBody>
      </p:sp>
    </p:spTree>
    <p:extLst>
      <p:ext uri="{BB962C8B-B14F-4D97-AF65-F5344CB8AC3E}">
        <p14:creationId xmlns:p14="http://schemas.microsoft.com/office/powerpoint/2010/main" val="40966908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D0D77E-E932-11FA-EB12-BD6213C16E6F}"/>
              </a:ext>
            </a:extLst>
          </p:cNvPr>
          <p:cNvSpPr>
            <a:spLocks noGrp="1"/>
          </p:cNvSpPr>
          <p:nvPr>
            <p:ph type="title"/>
          </p:nvPr>
        </p:nvSpPr>
        <p:spPr>
          <a:xfrm>
            <a:off x="838200" y="1641752"/>
            <a:ext cx="4391024" cy="1323439"/>
          </a:xfrm>
        </p:spPr>
        <p:txBody>
          <a:bodyPr anchor="t">
            <a:normAutofit/>
          </a:bodyPr>
          <a:lstStyle/>
          <a:p>
            <a:r>
              <a:rPr lang="en-US" sz="4000">
                <a:solidFill>
                  <a:schemeClr val="bg1"/>
                </a:solidFill>
              </a:rPr>
              <a:t>Recovering from a data breach</a:t>
            </a:r>
          </a:p>
        </p:txBody>
      </p:sp>
      <p:sp>
        <p:nvSpPr>
          <p:cNvPr id="3" name="Content Placeholder 2">
            <a:extLst>
              <a:ext uri="{FF2B5EF4-FFF2-40B4-BE49-F238E27FC236}">
                <a16:creationId xmlns:a16="http://schemas.microsoft.com/office/drawing/2014/main" id="{77EB9982-AFCC-7869-BB02-B84A729E558C}"/>
              </a:ext>
            </a:extLst>
          </p:cNvPr>
          <p:cNvSpPr>
            <a:spLocks noGrp="1"/>
          </p:cNvSpPr>
          <p:nvPr>
            <p:ph idx="1"/>
          </p:nvPr>
        </p:nvSpPr>
        <p:spPr>
          <a:xfrm>
            <a:off x="838200" y="3146400"/>
            <a:ext cx="4391024" cy="2862288"/>
          </a:xfrm>
        </p:spPr>
        <p:txBody>
          <a:bodyPr>
            <a:normAutofit/>
          </a:bodyPr>
          <a:lstStyle/>
          <a:p>
            <a:pPr marL="0" indent="0">
              <a:buNone/>
            </a:pPr>
            <a:r>
              <a:rPr lang="en-US" sz="1500">
                <a:solidFill>
                  <a:schemeClr val="bg1">
                    <a:alpha val="80000"/>
                  </a:schemeClr>
                </a:solidFill>
              </a:rPr>
              <a:t>In order to prevent data breaches from happening there is many step companies like cashapp, red cross and ABC Bank can take, such as</a:t>
            </a:r>
          </a:p>
          <a:p>
            <a:pPr marL="514350" indent="-514350">
              <a:buFont typeface="+mj-lt"/>
              <a:buAutoNum type="arabicPeriod"/>
            </a:pPr>
            <a:r>
              <a:rPr lang="en-US" sz="1500" b="1">
                <a:solidFill>
                  <a:schemeClr val="bg1">
                    <a:alpha val="80000"/>
                  </a:schemeClr>
                </a:solidFill>
              </a:rPr>
              <a:t>Monitoring network access- </a:t>
            </a:r>
            <a:r>
              <a:rPr lang="en-US" sz="1500">
                <a:solidFill>
                  <a:schemeClr val="bg1">
                    <a:alpha val="80000"/>
                  </a:schemeClr>
                </a:solidFill>
              </a:rPr>
              <a:t>the more corporate network traffic is monitored the higher the chances of identifying suspicious activity is.</a:t>
            </a:r>
          </a:p>
          <a:p>
            <a:pPr marL="514350" indent="-514350">
              <a:buFont typeface="+mj-lt"/>
              <a:buAutoNum type="arabicPeriod"/>
            </a:pPr>
            <a:r>
              <a:rPr lang="en-US" sz="1500" b="1">
                <a:solidFill>
                  <a:schemeClr val="bg1">
                    <a:alpha val="80000"/>
                  </a:schemeClr>
                </a:solidFill>
              </a:rPr>
              <a:t>Securing and identifying all sensitive data- </a:t>
            </a:r>
            <a:r>
              <a:rPr lang="en-US" sz="1500">
                <a:solidFill>
                  <a:schemeClr val="bg1">
                    <a:alpha val="80000"/>
                  </a:schemeClr>
                </a:solidFill>
              </a:rPr>
              <a:t>companies like the ones we spoke about today need to correctly classify sensitive data and apply strict security policies in order to access.</a:t>
            </a:r>
          </a:p>
        </p:txBody>
      </p:sp>
      <p:pic>
        <p:nvPicPr>
          <p:cNvPr id="5122" name="Picture 2" descr="8 Ways to Prevent Data Breach at Workplace">
            <a:extLst>
              <a:ext uri="{FF2B5EF4-FFF2-40B4-BE49-F238E27FC236}">
                <a16:creationId xmlns:a16="http://schemas.microsoft.com/office/drawing/2014/main" id="{02E5D729-6B4B-800C-A8FB-A677B4BD32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33" r="18939" b="1"/>
          <a:stretch/>
        </p:blipFill>
        <p:spPr bwMode="auto">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5129" name="Group 5128">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5130" name="Freeform: Shape 5129">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31" name="Freeform: Shape 5130">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2340913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52759-019E-0A4E-43E1-AB3E0492BCB2}"/>
              </a:ext>
            </a:extLst>
          </p:cNvPr>
          <p:cNvSpPr>
            <a:spLocks noGrp="1"/>
          </p:cNvSpPr>
          <p:nvPr>
            <p:ph type="title"/>
          </p:nvPr>
        </p:nvSpPr>
        <p:spPr>
          <a:xfrm>
            <a:off x="5232400" y="1641752"/>
            <a:ext cx="6140449" cy="1323439"/>
          </a:xfrm>
        </p:spPr>
        <p:txBody>
          <a:bodyPr anchor="t">
            <a:normAutofit/>
          </a:bodyPr>
          <a:lstStyle/>
          <a:p>
            <a:r>
              <a:rPr lang="en-US" sz="4000">
                <a:solidFill>
                  <a:schemeClr val="bg1"/>
                </a:solidFill>
              </a:rPr>
              <a:t>Recommendation for ABC Bank </a:t>
            </a:r>
          </a:p>
        </p:txBody>
      </p:sp>
      <p:pic>
        <p:nvPicPr>
          <p:cNvPr id="5" name="Picture 4" descr="Stock exchange numbers">
            <a:extLst>
              <a:ext uri="{FF2B5EF4-FFF2-40B4-BE49-F238E27FC236}">
                <a16:creationId xmlns:a16="http://schemas.microsoft.com/office/drawing/2014/main" id="{81AFEB21-FB94-EBE2-7149-08D9131E6016}"/>
              </a:ext>
            </a:extLst>
          </p:cNvPr>
          <p:cNvPicPr>
            <a:picLocks noChangeAspect="1"/>
          </p:cNvPicPr>
          <p:nvPr/>
        </p:nvPicPr>
        <p:blipFill rotWithShape="1">
          <a:blip r:embed="rId2"/>
          <a:srcRect l="28614" r="27133" b="-1"/>
          <a:stretch/>
        </p:blipFill>
        <p:spPr>
          <a:xfrm>
            <a:off x="1065743" y="1429488"/>
            <a:ext cx="3035824" cy="4579200"/>
          </a:xfrm>
          <a:prstGeom prst="rect">
            <a:avLst/>
          </a:prstGeom>
        </p:spPr>
      </p:pic>
      <p:sp>
        <p:nvSpPr>
          <p:cNvPr id="3" name="Content Placeholder 2">
            <a:extLst>
              <a:ext uri="{FF2B5EF4-FFF2-40B4-BE49-F238E27FC236}">
                <a16:creationId xmlns:a16="http://schemas.microsoft.com/office/drawing/2014/main" id="{E7966EA5-3968-9226-8108-765ED657EFC7}"/>
              </a:ext>
            </a:extLst>
          </p:cNvPr>
          <p:cNvSpPr>
            <a:spLocks noGrp="1"/>
          </p:cNvSpPr>
          <p:nvPr>
            <p:ph idx="1"/>
          </p:nvPr>
        </p:nvSpPr>
        <p:spPr>
          <a:xfrm>
            <a:off x="5232400" y="3146400"/>
            <a:ext cx="6140450" cy="2454300"/>
          </a:xfrm>
        </p:spPr>
        <p:txBody>
          <a:bodyPr>
            <a:normAutofit/>
          </a:bodyPr>
          <a:lstStyle/>
          <a:p>
            <a:pPr marL="0" indent="0">
              <a:buNone/>
            </a:pPr>
            <a:endParaRPr lang="en-US" sz="2200">
              <a:solidFill>
                <a:schemeClr val="bg1">
                  <a:alpha val="80000"/>
                </a:schemeClr>
              </a:solidFill>
            </a:endParaRPr>
          </a:p>
          <a:p>
            <a:pPr marL="0" indent="0">
              <a:buNone/>
            </a:pPr>
            <a:r>
              <a:rPr lang="en-US" sz="2200">
                <a:solidFill>
                  <a:schemeClr val="bg1">
                    <a:alpha val="80000"/>
                  </a:schemeClr>
                </a:solidFill>
                <a:latin typeface="+mj-lt"/>
              </a:rPr>
              <a:t>My recommendation for ABC Bank would be to add more security measures to their system in order to really protect their customers. Things like two step verifications for employees and more employees monitoring, catching any suspicious activity</a:t>
            </a:r>
            <a:r>
              <a:rPr lang="en-US" sz="2200">
                <a:solidFill>
                  <a:schemeClr val="bg1">
                    <a:alpha val="80000"/>
                  </a:schemeClr>
                </a:solidFill>
              </a:rPr>
              <a:t>.</a:t>
            </a:r>
            <a:endParaRPr lang="en-US" sz="2200" dirty="0">
              <a:solidFill>
                <a:schemeClr val="bg1">
                  <a:alpha val="80000"/>
                </a:schemeClr>
              </a:solidFill>
            </a:endParaRPr>
          </a:p>
        </p:txBody>
      </p:sp>
    </p:spTree>
    <p:extLst>
      <p:ext uri="{BB962C8B-B14F-4D97-AF65-F5344CB8AC3E}">
        <p14:creationId xmlns:p14="http://schemas.microsoft.com/office/powerpoint/2010/main" val="25632375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0BFD2A-E5C1-9AB0-A380-95CE9022C7C0}"/>
              </a:ext>
            </a:extLst>
          </p:cNvPr>
          <p:cNvSpPr>
            <a:spLocks noGrp="1"/>
          </p:cNvSpPr>
          <p:nvPr>
            <p:ph type="title"/>
          </p:nvPr>
        </p:nvSpPr>
        <p:spPr>
          <a:xfrm>
            <a:off x="838200" y="1641752"/>
            <a:ext cx="6140449" cy="1323439"/>
          </a:xfrm>
        </p:spPr>
        <p:txBody>
          <a:bodyPr anchor="t">
            <a:normAutofit/>
          </a:bodyPr>
          <a:lstStyle/>
          <a:p>
            <a:r>
              <a:rPr lang="en-US" sz="4000">
                <a:solidFill>
                  <a:schemeClr val="bg1"/>
                </a:solidFill>
              </a:rPr>
              <a:t>Reference </a:t>
            </a:r>
          </a:p>
        </p:txBody>
      </p:sp>
      <p:sp>
        <p:nvSpPr>
          <p:cNvPr id="3" name="Content Placeholder 2">
            <a:extLst>
              <a:ext uri="{FF2B5EF4-FFF2-40B4-BE49-F238E27FC236}">
                <a16:creationId xmlns:a16="http://schemas.microsoft.com/office/drawing/2014/main" id="{7A49AC72-00B1-6360-BF34-D2AC60E0A56B}"/>
              </a:ext>
            </a:extLst>
          </p:cNvPr>
          <p:cNvSpPr>
            <a:spLocks noGrp="1"/>
          </p:cNvSpPr>
          <p:nvPr>
            <p:ph idx="1"/>
          </p:nvPr>
        </p:nvSpPr>
        <p:spPr>
          <a:xfrm>
            <a:off x="838200" y="3146400"/>
            <a:ext cx="6140449" cy="2862288"/>
          </a:xfrm>
        </p:spPr>
        <p:txBody>
          <a:bodyPr>
            <a:normAutofit/>
          </a:bodyPr>
          <a:lstStyle/>
          <a:p>
            <a:r>
              <a:rPr lang="en-US" sz="2000">
                <a:solidFill>
                  <a:schemeClr val="bg1">
                    <a:alpha val="80000"/>
                  </a:schemeClr>
                </a:solidFill>
                <a:hlinkClick r:id="rId2"/>
              </a:rPr>
              <a:t>https://www.upguard.com/blog/prevent-data-breaches</a:t>
            </a:r>
            <a:endParaRPr lang="en-US" sz="2000">
              <a:solidFill>
                <a:schemeClr val="bg1">
                  <a:alpha val="80000"/>
                </a:schemeClr>
              </a:solidFill>
            </a:endParaRPr>
          </a:p>
          <a:p>
            <a:r>
              <a:rPr lang="en-US" sz="2000">
                <a:solidFill>
                  <a:schemeClr val="bg1">
                    <a:alpha val="80000"/>
                  </a:schemeClr>
                </a:solidFill>
                <a:hlinkClick r:id="rId3"/>
              </a:rPr>
              <a:t>https://ermprotect.com/blog/top-10-data-breaches-so-far-in-2022/</a:t>
            </a:r>
            <a:endParaRPr lang="en-US" sz="2000">
              <a:solidFill>
                <a:schemeClr val="bg1">
                  <a:alpha val="80000"/>
                </a:schemeClr>
              </a:solidFill>
            </a:endParaRPr>
          </a:p>
          <a:p>
            <a:r>
              <a:rPr lang="en-US" sz="2000">
                <a:solidFill>
                  <a:schemeClr val="bg1">
                    <a:alpha val="80000"/>
                  </a:schemeClr>
                </a:solidFill>
                <a:hlinkClick r:id="rId4"/>
              </a:rPr>
              <a:t>https://www.trendmicro.com/vinfo/us/security/definition/data-breach</a:t>
            </a:r>
            <a:endParaRPr lang="en-US" sz="2000">
              <a:solidFill>
                <a:schemeClr val="bg1">
                  <a:alpha val="80000"/>
                </a:schemeClr>
              </a:solidFill>
            </a:endParaRPr>
          </a:p>
          <a:p>
            <a:r>
              <a:rPr lang="en-US" sz="2000">
                <a:solidFill>
                  <a:schemeClr val="bg1">
                    <a:alpha val="80000"/>
                  </a:schemeClr>
                </a:solidFill>
                <a:hlinkClick r:id="rId5"/>
              </a:rPr>
              <a:t>https://www.forbes.com/advisor/money-transfer/what-is-cash-app/</a:t>
            </a:r>
            <a:endParaRPr lang="en-US" sz="2000">
              <a:solidFill>
                <a:schemeClr val="bg1">
                  <a:alpha val="80000"/>
                </a:schemeClr>
              </a:solidFill>
            </a:endParaRPr>
          </a:p>
          <a:p>
            <a:endParaRPr lang="en-US" sz="2000">
              <a:solidFill>
                <a:schemeClr val="bg1">
                  <a:alpha val="80000"/>
                </a:schemeClr>
              </a:solidFill>
            </a:endParaRPr>
          </a:p>
          <a:p>
            <a:endParaRPr lang="en-US" sz="2000" dirty="0">
              <a:solidFill>
                <a:schemeClr val="bg1">
                  <a:alpha val="80000"/>
                </a:schemeClr>
              </a:solidFill>
            </a:endParaRPr>
          </a:p>
        </p:txBody>
      </p:sp>
      <p:pic>
        <p:nvPicPr>
          <p:cNvPr id="16" name="Picture 4" descr="Red drawing pins on a map">
            <a:extLst>
              <a:ext uri="{FF2B5EF4-FFF2-40B4-BE49-F238E27FC236}">
                <a16:creationId xmlns:a16="http://schemas.microsoft.com/office/drawing/2014/main" id="{F37D6DC8-292F-E6BF-C022-A74D06133B6C}"/>
              </a:ext>
            </a:extLst>
          </p:cNvPr>
          <p:cNvPicPr>
            <a:picLocks noChangeAspect="1"/>
          </p:cNvPicPr>
          <p:nvPr/>
        </p:nvPicPr>
        <p:blipFill rotWithShape="1">
          <a:blip r:embed="rId6"/>
          <a:srcRect l="21237" r="29070"/>
          <a:stretch/>
        </p:blipFill>
        <p:spPr>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effectLst>
            <a:outerShdw blurRad="381000" dist="152400" dir="10800000" algn="r" rotWithShape="0">
              <a:prstClr val="black">
                <a:alpha val="10000"/>
              </a:prstClr>
            </a:outerShdw>
          </a:effectLst>
        </p:spPr>
      </p:pic>
      <p:grpSp>
        <p:nvGrpSpPr>
          <p:cNvPr id="26" name="Group 25">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27" name="Freeform: Shape 26">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7">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8067528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621</Words>
  <Application>Microsoft Office PowerPoint</Application>
  <PresentationFormat>Widescreen</PresentationFormat>
  <Paragraphs>41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Roboto</vt:lpstr>
      <vt:lpstr>Office Theme</vt:lpstr>
      <vt:lpstr>Security Administration </vt:lpstr>
      <vt:lpstr>What will I be learning?</vt:lpstr>
      <vt:lpstr>What is a data breach?</vt:lpstr>
      <vt:lpstr>Cashapp data breach vs ABC Bank </vt:lpstr>
      <vt:lpstr>Red cross data breach vs ABC Bank</vt:lpstr>
      <vt:lpstr>Recovering from a data breach</vt:lpstr>
      <vt:lpstr>Recommendation for ABC Bank </vt:lpstr>
      <vt:lpstr>Reference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Administration </dc:title>
  <dc:creator>ro.anderson.tisani</dc:creator>
  <cp:lastModifiedBy>ro.anderson.tisani</cp:lastModifiedBy>
  <cp:revision>1</cp:revision>
  <dcterms:created xsi:type="dcterms:W3CDTF">2022-10-18T17:00:21Z</dcterms:created>
  <dcterms:modified xsi:type="dcterms:W3CDTF">2022-10-18T21:04:58Z</dcterms:modified>
</cp:coreProperties>
</file>