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6"/>
  </p:notesMasterIdLst>
  <p:sldIdLst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DE8C90-DE41-4085-BA2A-65EC1E384394}" v="7" dt="2021-07-19T23:50:36.7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dy nichols" userId="da777d7c31f613de" providerId="LiveId" clId="{89DE8C90-DE41-4085-BA2A-65EC1E384394}"/>
    <pc:docChg chg="undo custSel addSld delSld modSld">
      <pc:chgData name="cody nichols" userId="da777d7c31f613de" providerId="LiveId" clId="{89DE8C90-DE41-4085-BA2A-65EC1E384394}" dt="2021-07-27T03:48:20.822" v="1574" actId="20577"/>
      <pc:docMkLst>
        <pc:docMk/>
      </pc:docMkLst>
      <pc:sldChg chg="modSp mod">
        <pc:chgData name="cody nichols" userId="da777d7c31f613de" providerId="LiveId" clId="{89DE8C90-DE41-4085-BA2A-65EC1E384394}" dt="2021-07-14T03:05:31.214" v="12" actId="20577"/>
        <pc:sldMkLst>
          <pc:docMk/>
          <pc:sldMk cId="4167884232" sldId="278"/>
        </pc:sldMkLst>
        <pc:spChg chg="mod">
          <ac:chgData name="cody nichols" userId="da777d7c31f613de" providerId="LiveId" clId="{89DE8C90-DE41-4085-BA2A-65EC1E384394}" dt="2021-07-14T03:05:31.214" v="12" actId="20577"/>
          <ac:spMkLst>
            <pc:docMk/>
            <pc:sldMk cId="4167884232" sldId="278"/>
            <ac:spMk id="2" creationId="{0D1F047C-C727-42A7-85C5-68C5AA1B1A93}"/>
          </ac:spMkLst>
        </pc:spChg>
      </pc:sldChg>
      <pc:sldChg chg="addSp delSp modSp mod">
        <pc:chgData name="cody nichols" userId="da777d7c31f613de" providerId="LiveId" clId="{89DE8C90-DE41-4085-BA2A-65EC1E384394}" dt="2021-07-19T09:03:47.506" v="36" actId="20577"/>
        <pc:sldMkLst>
          <pc:docMk/>
          <pc:sldMk cId="2635773616" sldId="281"/>
        </pc:sldMkLst>
        <pc:spChg chg="add del mod">
          <ac:chgData name="cody nichols" userId="da777d7c31f613de" providerId="LiveId" clId="{89DE8C90-DE41-4085-BA2A-65EC1E384394}" dt="2021-07-19T09:03:27.683" v="14" actId="931"/>
          <ac:spMkLst>
            <pc:docMk/>
            <pc:sldMk cId="2635773616" sldId="281"/>
            <ac:spMk id="4" creationId="{EEFB52C1-6E16-4C52-BCB1-21A830907900}"/>
          </ac:spMkLst>
        </pc:spChg>
        <pc:spChg chg="mod">
          <ac:chgData name="cody nichols" userId="da777d7c31f613de" providerId="LiveId" clId="{89DE8C90-DE41-4085-BA2A-65EC1E384394}" dt="2021-07-19T09:03:47.506" v="36" actId="20577"/>
          <ac:spMkLst>
            <pc:docMk/>
            <pc:sldMk cId="2635773616" sldId="281"/>
            <ac:spMk id="6" creationId="{B520D12A-6211-4E0D-B728-AEA14AC4D7CC}"/>
          </ac:spMkLst>
        </pc:spChg>
        <pc:picChg chg="add mod">
          <ac:chgData name="cody nichols" userId="da777d7c31f613de" providerId="LiveId" clId="{89DE8C90-DE41-4085-BA2A-65EC1E384394}" dt="2021-07-19T09:03:31.709" v="17" actId="1076"/>
          <ac:picMkLst>
            <pc:docMk/>
            <pc:sldMk cId="2635773616" sldId="281"/>
            <ac:picMk id="7" creationId="{23B6E974-59D9-406E-BE05-A20A35119D8B}"/>
          </ac:picMkLst>
        </pc:picChg>
        <pc:picChg chg="del">
          <ac:chgData name="cody nichols" userId="da777d7c31f613de" providerId="LiveId" clId="{89DE8C90-DE41-4085-BA2A-65EC1E384394}" dt="2021-07-19T09:03:17.144" v="13" actId="21"/>
          <ac:picMkLst>
            <pc:docMk/>
            <pc:sldMk cId="2635773616" sldId="281"/>
            <ac:picMk id="10" creationId="{54787B96-8B51-4FC3-BC65-1ADB12ADF1F5}"/>
          </ac:picMkLst>
        </pc:picChg>
      </pc:sldChg>
      <pc:sldChg chg="modSp mod">
        <pc:chgData name="cody nichols" userId="da777d7c31f613de" providerId="LiveId" clId="{89DE8C90-DE41-4085-BA2A-65EC1E384394}" dt="2021-07-19T09:06:27.156" v="67" actId="20577"/>
        <pc:sldMkLst>
          <pc:docMk/>
          <pc:sldMk cId="2021343036" sldId="283"/>
        </pc:sldMkLst>
        <pc:spChg chg="mod">
          <ac:chgData name="cody nichols" userId="da777d7c31f613de" providerId="LiveId" clId="{89DE8C90-DE41-4085-BA2A-65EC1E384394}" dt="2021-07-19T09:06:27.156" v="67" actId="20577"/>
          <ac:spMkLst>
            <pc:docMk/>
            <pc:sldMk cId="2021343036" sldId="283"/>
            <ac:spMk id="3" creationId="{F2D18D2A-BF5C-4372-8A5A-B8646FF39431}"/>
          </ac:spMkLst>
        </pc:spChg>
      </pc:sldChg>
      <pc:sldChg chg="modSp new mod">
        <pc:chgData name="cody nichols" userId="da777d7c31f613de" providerId="LiveId" clId="{89DE8C90-DE41-4085-BA2A-65EC1E384394}" dt="2021-07-19T23:40:30.243" v="570" actId="20577"/>
        <pc:sldMkLst>
          <pc:docMk/>
          <pc:sldMk cId="1143824314" sldId="284"/>
        </pc:sldMkLst>
        <pc:spChg chg="mod">
          <ac:chgData name="cody nichols" userId="da777d7c31f613de" providerId="LiveId" clId="{89DE8C90-DE41-4085-BA2A-65EC1E384394}" dt="2021-07-19T23:40:30.243" v="570" actId="20577"/>
          <ac:spMkLst>
            <pc:docMk/>
            <pc:sldMk cId="1143824314" sldId="284"/>
            <ac:spMk id="2" creationId="{3F2ECA67-0CB9-45FA-8B02-88B5E1B00B11}"/>
          </ac:spMkLst>
        </pc:spChg>
        <pc:spChg chg="mod">
          <ac:chgData name="cody nichols" userId="da777d7c31f613de" providerId="LiveId" clId="{89DE8C90-DE41-4085-BA2A-65EC1E384394}" dt="2021-07-19T23:38:25.141" v="413" actId="20577"/>
          <ac:spMkLst>
            <pc:docMk/>
            <pc:sldMk cId="1143824314" sldId="284"/>
            <ac:spMk id="3" creationId="{ECA27021-39AC-423A-9FE8-7EA961764050}"/>
          </ac:spMkLst>
        </pc:spChg>
      </pc:sldChg>
      <pc:sldChg chg="modSp new mod">
        <pc:chgData name="cody nichols" userId="da777d7c31f613de" providerId="LiveId" clId="{89DE8C90-DE41-4085-BA2A-65EC1E384394}" dt="2021-07-19T23:40:18.726" v="555" actId="20577"/>
        <pc:sldMkLst>
          <pc:docMk/>
          <pc:sldMk cId="1528318528" sldId="285"/>
        </pc:sldMkLst>
        <pc:spChg chg="mod">
          <ac:chgData name="cody nichols" userId="da777d7c31f613de" providerId="LiveId" clId="{89DE8C90-DE41-4085-BA2A-65EC1E384394}" dt="2021-07-19T23:40:18.726" v="555" actId="20577"/>
          <ac:spMkLst>
            <pc:docMk/>
            <pc:sldMk cId="1528318528" sldId="285"/>
            <ac:spMk id="2" creationId="{371C8BFC-1B44-48CC-BDEC-828B1E5B78E7}"/>
          </ac:spMkLst>
        </pc:spChg>
        <pc:spChg chg="mod">
          <ac:chgData name="cody nichols" userId="da777d7c31f613de" providerId="LiveId" clId="{89DE8C90-DE41-4085-BA2A-65EC1E384394}" dt="2021-07-19T23:39:41.442" v="511" actId="20577"/>
          <ac:spMkLst>
            <pc:docMk/>
            <pc:sldMk cId="1528318528" sldId="285"/>
            <ac:spMk id="3" creationId="{0C788193-46FA-4BE2-BF23-BDA3F007F9EA}"/>
          </ac:spMkLst>
        </pc:spChg>
      </pc:sldChg>
      <pc:sldChg chg="addSp delSp modSp new mod">
        <pc:chgData name="cody nichols" userId="da777d7c31f613de" providerId="LiveId" clId="{89DE8C90-DE41-4085-BA2A-65EC1E384394}" dt="2021-07-19T23:55:53.051" v="703" actId="1076"/>
        <pc:sldMkLst>
          <pc:docMk/>
          <pc:sldMk cId="364600728" sldId="286"/>
        </pc:sldMkLst>
        <pc:spChg chg="mod">
          <ac:chgData name="cody nichols" userId="da777d7c31f613de" providerId="LiveId" clId="{89DE8C90-DE41-4085-BA2A-65EC1E384394}" dt="2021-07-19T23:40:57.035" v="606" actId="20577"/>
          <ac:spMkLst>
            <pc:docMk/>
            <pc:sldMk cId="364600728" sldId="286"/>
            <ac:spMk id="2" creationId="{BBB54B2E-142F-4A1E-851F-1572C3FE069C}"/>
          </ac:spMkLst>
        </pc:spChg>
        <pc:spChg chg="del mod">
          <ac:chgData name="cody nichols" userId="da777d7c31f613de" providerId="LiveId" clId="{89DE8C90-DE41-4085-BA2A-65EC1E384394}" dt="2021-07-19T23:50:24.092" v="614" actId="3680"/>
          <ac:spMkLst>
            <pc:docMk/>
            <pc:sldMk cId="364600728" sldId="286"/>
            <ac:spMk id="3" creationId="{5A36EE4E-AEFE-46C7-BFFA-C2FD682B7EE7}"/>
          </ac:spMkLst>
        </pc:spChg>
        <pc:graphicFrameChg chg="add mod ord modGraphic">
          <ac:chgData name="cody nichols" userId="da777d7c31f613de" providerId="LiveId" clId="{89DE8C90-DE41-4085-BA2A-65EC1E384394}" dt="2021-07-19T23:55:53.051" v="703" actId="1076"/>
          <ac:graphicFrameMkLst>
            <pc:docMk/>
            <pc:sldMk cId="364600728" sldId="286"/>
            <ac:graphicFrameMk id="4" creationId="{19BAFCF9-56F0-4009-A42B-81838E2425F6}"/>
          </ac:graphicFrameMkLst>
        </pc:graphicFrameChg>
      </pc:sldChg>
      <pc:sldChg chg="modSp new mod">
        <pc:chgData name="cody nichols" userId="da777d7c31f613de" providerId="LiveId" clId="{89DE8C90-DE41-4085-BA2A-65EC1E384394}" dt="2021-07-27T03:48:20.822" v="1574" actId="20577"/>
        <pc:sldMkLst>
          <pc:docMk/>
          <pc:sldMk cId="2794029568" sldId="287"/>
        </pc:sldMkLst>
        <pc:spChg chg="mod">
          <ac:chgData name="cody nichols" userId="da777d7c31f613de" providerId="LiveId" clId="{89DE8C90-DE41-4085-BA2A-65EC1E384394}" dt="2021-07-27T03:41:48.923" v="730" actId="20577"/>
          <ac:spMkLst>
            <pc:docMk/>
            <pc:sldMk cId="2794029568" sldId="287"/>
            <ac:spMk id="2" creationId="{D266B128-7838-4A6E-AB3D-7DFE8866F5BC}"/>
          </ac:spMkLst>
        </pc:spChg>
        <pc:spChg chg="mod">
          <ac:chgData name="cody nichols" userId="da777d7c31f613de" providerId="LiveId" clId="{89DE8C90-DE41-4085-BA2A-65EC1E384394}" dt="2021-07-27T03:48:20.822" v="1574" actId="20577"/>
          <ac:spMkLst>
            <pc:docMk/>
            <pc:sldMk cId="2794029568" sldId="287"/>
            <ac:spMk id="3" creationId="{B6693C61-DF95-4185-AE89-D78C68CAC37A}"/>
          </ac:spMkLst>
        </pc:spChg>
      </pc:sldChg>
      <pc:sldChg chg="new del">
        <pc:chgData name="cody nichols" userId="da777d7c31f613de" providerId="LiveId" clId="{89DE8C90-DE41-4085-BA2A-65EC1E384394}" dt="2021-07-27T03:41:26.213" v="716" actId="2696"/>
        <pc:sldMkLst>
          <pc:docMk/>
          <pc:sldMk cId="1641762559" sldId="288"/>
        </pc:sldMkLst>
      </pc:sldChg>
      <pc:sldChg chg="new del">
        <pc:chgData name="cody nichols" userId="da777d7c31f613de" providerId="LiveId" clId="{89DE8C90-DE41-4085-BA2A-65EC1E384394}" dt="2021-07-27T03:41:23.670" v="715" actId="2696"/>
        <pc:sldMkLst>
          <pc:docMk/>
          <pc:sldMk cId="3757003795" sldId="289"/>
        </pc:sldMkLst>
      </pc:sldChg>
      <pc:sldChg chg="new del">
        <pc:chgData name="cody nichols" userId="da777d7c31f613de" providerId="LiveId" clId="{89DE8C90-DE41-4085-BA2A-65EC1E384394}" dt="2021-07-27T03:41:21.110" v="714" actId="2696"/>
        <pc:sldMkLst>
          <pc:docMk/>
          <pc:sldMk cId="583737347" sldId="290"/>
        </pc:sldMkLst>
      </pc:sldChg>
      <pc:sldChg chg="new del">
        <pc:chgData name="cody nichols" userId="da777d7c31f613de" providerId="LiveId" clId="{89DE8C90-DE41-4085-BA2A-65EC1E384394}" dt="2021-07-27T03:41:17.974" v="713" actId="2696"/>
        <pc:sldMkLst>
          <pc:docMk/>
          <pc:sldMk cId="3972558148" sldId="291"/>
        </pc:sldMkLst>
      </pc:sldChg>
      <pc:sldChg chg="new del">
        <pc:chgData name="cody nichols" userId="da777d7c31f613de" providerId="LiveId" clId="{89DE8C90-DE41-4085-BA2A-65EC1E384394}" dt="2021-07-27T03:41:12.101" v="712" actId="2696"/>
        <pc:sldMkLst>
          <pc:docMk/>
          <pc:sldMk cId="2429340221" sldId="292"/>
        </pc:sldMkLst>
      </pc:sldChg>
      <pc:sldChg chg="new del">
        <pc:chgData name="cody nichols" userId="da777d7c31f613de" providerId="LiveId" clId="{89DE8C90-DE41-4085-BA2A-65EC1E384394}" dt="2021-07-27T03:40:12.638" v="711" actId="2696"/>
        <pc:sldMkLst>
          <pc:docMk/>
          <pc:sldMk cId="2400831425" sldId="29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01546-198A-4195-BCF8-F0FF54C90E5E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DE88F-1F85-4A27-9D34-D74A50E7B0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091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847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746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865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40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205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12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94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130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556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56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50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85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5291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092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647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25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9783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7" Type="http://schemas.openxmlformats.org/officeDocument/2006/relationships/image" Target="../media/image7.png"/><Relationship Id="rId2" Type="http://schemas.microsoft.com/office/2007/relationships/media" Target="../media/media1.m4a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jpe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media2.m4a"/><Relationship Id="rId7" Type="http://schemas.openxmlformats.org/officeDocument/2006/relationships/image" Target="../media/image8.jpeg"/><Relationship Id="rId2" Type="http://schemas.microsoft.com/office/2007/relationships/media" Target="../media/media2.m4a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7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hyperlink" Target="https://d.docs.live.net/da777d7c31f613de/Documents/School/MATH201-Starting%20Net%20Salary.docx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d.docs.live.net/da777d7c31f613de/Documents/School/Monthly%20Budget%20with%20student%20loans.xlsx" TargetMode="Externa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hyperlink" Target="https://d.docs.live.net/da777d7c31f613de/Documents/School/Monthly%20Budget%20.xlsx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lcxml.com/calculators/convert-hourly-to-salary" TargetMode="External"/><Relationship Id="rId2" Type="http://schemas.openxmlformats.org/officeDocument/2006/relationships/hyperlink" Target="https://www.calculator.net/salary-calculator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.docs.live.net/da777d7c31f613de/Documents/School/MATH201%20PowerPoint%20Script.doc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A1C807-B9AD-4C9B-BF9F-60F034289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 useBgFill="1">
        <p:nvSpPr>
          <p:cNvPr id="108" name="Freeform 5">
            <a:extLst>
              <a:ext uri="{FF2B5EF4-FFF2-40B4-BE49-F238E27FC236}">
                <a16:creationId xmlns:a16="http://schemas.microsoft.com/office/drawing/2014/main" id="{608EAA06-5488-416B-B2B2-E55213011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271651" y="1762886"/>
            <a:ext cx="7656919" cy="3332229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0733" y="2074339"/>
            <a:ext cx="7219954" cy="1828801"/>
          </a:xfrm>
        </p:spPr>
        <p:txBody>
          <a:bodyPr>
            <a:normAutofit/>
          </a:bodyPr>
          <a:lstStyle/>
          <a:p>
            <a:r>
              <a:rPr lang="en-US" sz="4800"/>
              <a:t>Quantitative Reasoning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0733" y="3903138"/>
            <a:ext cx="7219954" cy="1049867"/>
          </a:xfrm>
        </p:spPr>
        <p:txBody>
          <a:bodyPr>
            <a:normAutofit/>
          </a:bodyPr>
          <a:lstStyle/>
          <a:p>
            <a:r>
              <a:rPr lang="en-US"/>
              <a:t>Juliette </a:t>
            </a:r>
            <a:r>
              <a:rPr lang="en-US" err="1"/>
              <a:t>DeLaVergne</a:t>
            </a:r>
            <a:r>
              <a:rPr lang="en-US"/>
              <a:t>-Nichols</a:t>
            </a:r>
          </a:p>
          <a:p>
            <a:r>
              <a:rPr lang="en-US"/>
              <a:t>Bryant and Stratton College; College Mathematics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74F9E889-624B-466E-BC53-2E75D713FC6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84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88"/>
    </mc:Choice>
    <mc:Fallback>
      <p:transition spd="slow" advTm="90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0EF2A0DA-AE81-4A45-972E-646AC2870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B2D6DE-C9B5-4678-91EF-77E85F235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536FA4E-0152-4E27-91DA-0FC22D1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559F60-4CE1-4E2F-86EA-1B60679F1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0493" y="609600"/>
            <a:ext cx="4538124" cy="970450"/>
          </a:xfrm>
        </p:spPr>
        <p:txBody>
          <a:bodyPr anchor="b">
            <a:normAutofit/>
          </a:bodyPr>
          <a:lstStyle/>
          <a:p>
            <a:pPr algn="l"/>
            <a:r>
              <a:rPr lang="en-US" sz="4000" dirty="0"/>
              <a:t>Introduction	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260476B-CCA6-412B-A9C5-399C34AE6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0493" y="1732449"/>
            <a:ext cx="4403596" cy="4058751"/>
          </a:xfrm>
        </p:spPr>
        <p:txBody>
          <a:bodyPr anchor="t">
            <a:normAutofit/>
          </a:bodyPr>
          <a:lstStyle/>
          <a:p>
            <a:r>
              <a:rPr lang="en-US" sz="2400" dirty="0"/>
              <a:t>This quantitative reasoning project is designed to help start thinking about how to pay back my student loans once I have graduated.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E42D481-939A-47C3-A606-A1D3E957825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35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71"/>
    </mc:Choice>
    <mc:Fallback>
      <p:transition spd="slow" advTm="99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7122D-6951-411E-8F13-B83A8D64A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92B9F-1125-45C7-984C-B6ADB60BE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According to my budget, it will take me approximately 30 years to pay off my student loans, which is longer than the standard 10-year repayment plan. </a:t>
            </a:r>
          </a:p>
        </p:txBody>
      </p:sp>
      <p:pic>
        <p:nvPicPr>
          <p:cNvPr id="5" name="Graphic 4" descr="Graph paper with calculator, ruler, highlighter, and pencils">
            <a:extLst>
              <a:ext uri="{FF2B5EF4-FFF2-40B4-BE49-F238E27FC236}">
                <a16:creationId xmlns:a16="http://schemas.microsoft.com/office/drawing/2014/main" id="{4E6570B4-8564-4B19-980D-66D8B8CADC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31538" y="2937213"/>
            <a:ext cx="3783737" cy="3783737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836E8FE6-0686-4FAF-B70F-2DC8B8B4D6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48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779"/>
    </mc:Choice>
    <mc:Fallback>
      <p:transition spd="slow" advTm="137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7FF4A-B932-49F0-A9DD-B1D26168A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Annual and Monthly Salary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20D12A-6211-4E0D-B728-AEA14AC4D7CC}"/>
              </a:ext>
            </a:extLst>
          </p:cNvPr>
          <p:cNvSpPr txBox="1"/>
          <p:nvPr/>
        </p:nvSpPr>
        <p:spPr>
          <a:xfrm>
            <a:off x="1171575" y="2828925"/>
            <a:ext cx="50387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According to two different sources, my annual salary would estimate to approximately $27,040.</a:t>
            </a:r>
          </a:p>
          <a:p>
            <a:r>
              <a:rPr lang="en-US" dirty="0"/>
              <a:t>According to the second source, my estimated monthly salary before taxes would be $2,253 and after taxes, it would be $2,064.79.</a:t>
            </a:r>
          </a:p>
          <a:p>
            <a:endParaRPr lang="en-US" dirty="0"/>
          </a:p>
          <a:p>
            <a:r>
              <a:rPr lang="en-US" dirty="0">
                <a:hlinkClick r:id="rId4"/>
              </a:rPr>
              <a:t>Starting Net Salary</a:t>
            </a:r>
            <a:endParaRPr lang="en-US" dirty="0"/>
          </a:p>
        </p:txBody>
      </p:sp>
      <p:pic>
        <p:nvPicPr>
          <p:cNvPr id="7" name="Content Placeholder 6" descr="Table&#10;&#10;Description automatically generated">
            <a:extLst>
              <a:ext uri="{FF2B5EF4-FFF2-40B4-BE49-F238E27FC236}">
                <a16:creationId xmlns:a16="http://schemas.microsoft.com/office/drawing/2014/main" id="{23B6E974-59D9-406E-BE05-A20A35119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272338" y="1987212"/>
            <a:ext cx="4210049" cy="3714750"/>
          </a:xfr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08D65614-DAF4-4109-8B48-F2D74AA342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773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127"/>
    </mc:Choice>
    <mc:Fallback>
      <p:transition spd="slow" advTm="361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F60ED-7264-41DE-9A08-B16B5E487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Monthly Budgets</a:t>
            </a:r>
          </a:p>
        </p:txBody>
      </p:sp>
      <p:pic>
        <p:nvPicPr>
          <p:cNvPr id="12" name="Content Placeholder 11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DE2DEA76-7C6D-45A2-9B9E-B0B741090F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58347" y="375425"/>
            <a:ext cx="2689678" cy="6107150"/>
          </a:xfrm>
        </p:spPr>
      </p:pic>
      <p:pic>
        <p:nvPicPr>
          <p:cNvPr id="14" name="Picture 1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0B915FD6-8865-4EB2-95A8-4F914EA5FD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0626" y="295596"/>
            <a:ext cx="2785342" cy="618697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F132859-3028-47B1-A64B-A5023ACE0DAC}"/>
              </a:ext>
            </a:extLst>
          </p:cNvPr>
          <p:cNvSpPr txBox="1"/>
          <p:nvPr/>
        </p:nvSpPr>
        <p:spPr>
          <a:xfrm>
            <a:off x="4095750" y="1866900"/>
            <a:ext cx="40767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After making two Excel budget spreadsheets, these are the monthly conclusions made before and after my monthly student loan payment is added. </a:t>
            </a:r>
          </a:p>
          <a:p>
            <a:endParaRPr lang="en-US" dirty="0"/>
          </a:p>
          <a:p>
            <a:r>
              <a:rPr lang="en-US" dirty="0"/>
              <a:t>Before my student loan payment calculates: </a:t>
            </a:r>
          </a:p>
          <a:p>
            <a:r>
              <a:rPr lang="en-US" dirty="0"/>
              <a:t>Total monthly income: $3,816</a:t>
            </a:r>
          </a:p>
          <a:p>
            <a:r>
              <a:rPr lang="en-US" dirty="0"/>
              <a:t>Total monthly cost: $3,239.67</a:t>
            </a:r>
          </a:p>
          <a:p>
            <a:r>
              <a:rPr lang="en-US" dirty="0"/>
              <a:t>Total ending balance: $576.33</a:t>
            </a:r>
          </a:p>
          <a:p>
            <a:endParaRPr lang="en-US" dirty="0"/>
          </a:p>
          <a:p>
            <a:r>
              <a:rPr lang="en-US" dirty="0"/>
              <a:t>After my student loan payment calculates:</a:t>
            </a:r>
          </a:p>
          <a:p>
            <a:r>
              <a:rPr lang="en-US" dirty="0"/>
              <a:t>Total monthly income: $3,816</a:t>
            </a:r>
          </a:p>
          <a:p>
            <a:r>
              <a:rPr lang="en-US" dirty="0"/>
              <a:t>Total monthly cost: $3,313.15</a:t>
            </a:r>
          </a:p>
          <a:p>
            <a:r>
              <a:rPr lang="en-US" dirty="0"/>
              <a:t>Total ending balance: $502.85</a:t>
            </a:r>
          </a:p>
          <a:p>
            <a:endParaRPr lang="en-US" dirty="0"/>
          </a:p>
          <a:p>
            <a:r>
              <a:rPr lang="en-US" dirty="0">
                <a:hlinkClick r:id="rId6"/>
              </a:rPr>
              <a:t>Monthly Budget Without Student Loans</a:t>
            </a:r>
            <a:endParaRPr lang="en-US" dirty="0"/>
          </a:p>
          <a:p>
            <a:r>
              <a:rPr lang="en-US" dirty="0">
                <a:hlinkClick r:id="rId7"/>
              </a:rPr>
              <a:t>Monthly Budget With Student Loans</a:t>
            </a:r>
            <a:endParaRPr lang="en-US" dirty="0"/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21B548BC-05E1-4AE1-9B99-79E6A63F94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209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489"/>
    </mc:Choice>
    <mc:Fallback>
      <p:transition spd="slow" advTm="58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5E4F9-11AC-45DE-AB42-8C447320A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Loan Estimate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18D2A-BF5C-4372-8A5A-B8646FF39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/>
              <a:t>Student loan cost ≈ $18,000		APR= 2.75% or 0.0275		30-year payments</a:t>
            </a:r>
          </a:p>
          <a:p>
            <a:pPr marL="36900" indent="0">
              <a:buNone/>
            </a:pPr>
            <a:r>
              <a:rPr lang="en-US" sz="2000" dirty="0"/>
              <a:t>360 Months total. 	</a:t>
            </a:r>
            <a:endParaRPr lang="en-US" sz="2000" b="0" i="1" dirty="0">
              <a:latin typeface="Cambria Math" panose="02040503050406030204" pitchFamily="18" charset="0"/>
            </a:endParaRPr>
          </a:p>
          <a:p>
            <a:pPr marL="36900" indent="0">
              <a:buNone/>
            </a:pPr>
            <a:r>
              <a:rPr lang="en-US" sz="2000" b="0" dirty="0"/>
              <a:t>$73.48 = Monthly payment</a:t>
            </a:r>
          </a:p>
          <a:p>
            <a:pPr marL="36900" indent="0">
              <a:buNone/>
            </a:pPr>
            <a:r>
              <a:rPr lang="en-US" sz="2000" b="0" dirty="0"/>
              <a:t>$26,452.80 = Estimated Student Loan Cost After Interest. 		</a:t>
            </a:r>
          </a:p>
          <a:p>
            <a:pPr marL="36900" indent="0">
              <a:buNone/>
            </a:pPr>
            <a:r>
              <a:rPr lang="en-US" sz="2000" b="0" dirty="0"/>
              <a:t>68.05% Paid Toward Principal</a:t>
            </a:r>
          </a:p>
          <a:p>
            <a:pPr marL="36900" indent="0">
              <a:buNone/>
            </a:pPr>
            <a:r>
              <a:rPr lang="en-US" sz="2000" dirty="0"/>
              <a:t>31.95% Paid Toward Interest</a:t>
            </a:r>
            <a:endParaRPr lang="en-US" sz="2000" b="0" dirty="0"/>
          </a:p>
          <a:p>
            <a:pPr marL="36900" indent="0">
              <a:buNone/>
            </a:pPr>
            <a:r>
              <a:rPr lang="en-US" sz="2000" dirty="0"/>
              <a:t>To clarify, the beginning student loan cost is $18,000 with an annual percentage rate (APR) of 2.75% over a 30-year time frame. The total monthly cost is $73.48, the estimated student loan cost over 30 years is $26,452.80 with a total interest rate of 31.95% and 68.05% paid towards the principal. </a:t>
            </a:r>
            <a:endParaRPr lang="en-US" sz="2000" b="0" dirty="0"/>
          </a:p>
          <a:p>
            <a:pPr marL="36900" indent="0">
              <a:buNone/>
            </a:pPr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0A5BC88-A617-4899-8EA0-9781D4D6D9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343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146"/>
    </mc:Choice>
    <mc:Fallback>
      <p:transition spd="slow" advTm="471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ECA67-0CB9-45FA-8B02-88B5E1B00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 Year Student Loan Monthly Payment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27021-39AC-423A-9FE8-7EA961764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Loan Amount: $18,000 		2.75% APR 		10-Year payments</a:t>
            </a:r>
          </a:p>
          <a:p>
            <a:r>
              <a:rPr lang="en-US" dirty="0"/>
              <a:t>120 Months total</a:t>
            </a:r>
          </a:p>
          <a:p>
            <a:r>
              <a:rPr lang="en-US" dirty="0"/>
              <a:t>$171.73 - Total monthly cost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EE70B74F-FBED-4D82-A3F3-0C659C5DA8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24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102"/>
    </mc:Choice>
    <mc:Fallback>
      <p:transition spd="slow" advTm="181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C8BFC-1B44-48CC-BDEC-828B1E5B7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 Year Student Loan Estimate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88193-46FA-4BE2-BF23-BDA3F007F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Loan Amount - $18,000 		2.75% APR		  10-Year Payments 	    $171.73-Monthly</a:t>
            </a:r>
          </a:p>
          <a:p>
            <a:r>
              <a:rPr lang="en-US" dirty="0"/>
              <a:t>$20,607.60 – Total Estimated Cost</a:t>
            </a:r>
          </a:p>
          <a:p>
            <a:r>
              <a:rPr lang="en-US" dirty="0"/>
              <a:t>87.35% - Paid toward principal</a:t>
            </a:r>
          </a:p>
          <a:p>
            <a:r>
              <a:rPr lang="en-US" dirty="0"/>
              <a:t>12.65% - Paid towards interest</a:t>
            </a:r>
          </a:p>
          <a:p>
            <a:r>
              <a:rPr lang="en-US" dirty="0"/>
              <a:t>$2,607.60 – Amount of interest</a:t>
            </a:r>
          </a:p>
          <a:p>
            <a:endParaRPr lang="en-US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99595BB6-DEC8-42A4-ABE7-8965C0F328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318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528"/>
    </mc:Choice>
    <mc:Fallback>
      <p:transition spd="slow" advTm="405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54B2E-142F-4A1E-851F-1572C3FE0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Loan Payment Examples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9BAFCF9-56F0-4009-A42B-81838E2425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303347"/>
              </p:ext>
            </p:extLst>
          </p:nvPr>
        </p:nvGraphicFramePr>
        <p:xfrm>
          <a:off x="2663894" y="1866900"/>
          <a:ext cx="6853563" cy="4236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4521">
                  <a:extLst>
                    <a:ext uri="{9D8B030D-6E8A-4147-A177-3AD203B41FA5}">
                      <a16:colId xmlns:a16="http://schemas.microsoft.com/office/drawing/2014/main" val="3581275503"/>
                    </a:ext>
                  </a:extLst>
                </a:gridCol>
                <a:gridCol w="2284521">
                  <a:extLst>
                    <a:ext uri="{9D8B030D-6E8A-4147-A177-3AD203B41FA5}">
                      <a16:colId xmlns:a16="http://schemas.microsoft.com/office/drawing/2014/main" val="1719442796"/>
                    </a:ext>
                  </a:extLst>
                </a:gridCol>
                <a:gridCol w="2284521">
                  <a:extLst>
                    <a:ext uri="{9D8B030D-6E8A-4147-A177-3AD203B41FA5}">
                      <a16:colId xmlns:a16="http://schemas.microsoft.com/office/drawing/2014/main" val="3014248644"/>
                    </a:ext>
                  </a:extLst>
                </a:gridCol>
              </a:tblGrid>
              <a:tr h="142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$18,000 Student Loan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2.75% APR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Years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26886404"/>
                  </a:ext>
                </a:extLst>
              </a:tr>
              <a:tr h="2677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Monthly Cost: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$235.82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08456239"/>
                  </a:ext>
                </a:extLst>
              </a:tr>
              <a:tr h="2677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Future Value: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$19,808.88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91910822"/>
                  </a:ext>
                </a:extLst>
              </a:tr>
              <a:tr h="2677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Interest: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$1,808.88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65289424"/>
                  </a:ext>
                </a:extLst>
              </a:tr>
              <a:tr h="26771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85866452"/>
                  </a:ext>
                </a:extLst>
              </a:tr>
              <a:tr h="26771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55220404"/>
                  </a:ext>
                </a:extLst>
              </a:tr>
              <a:tr h="2677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$18,000 Student Loan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2.75% APR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Years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25018375"/>
                  </a:ext>
                </a:extLst>
              </a:tr>
              <a:tr h="2677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Monthly Cost: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$321.44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20421643"/>
                  </a:ext>
                </a:extLst>
              </a:tr>
              <a:tr h="2677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Future Value: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$19,286.40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14377710"/>
                  </a:ext>
                </a:extLst>
              </a:tr>
              <a:tr h="2677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Interest: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$1,286.40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83077018"/>
                  </a:ext>
                </a:extLst>
              </a:tr>
              <a:tr h="26771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58676082"/>
                  </a:ext>
                </a:extLst>
              </a:tr>
              <a:tr h="26771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23039758"/>
                  </a:ext>
                </a:extLst>
              </a:tr>
              <a:tr h="2677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$18,000 Student Loan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2.75% APR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Years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23610914"/>
                  </a:ext>
                </a:extLst>
              </a:tr>
              <a:tr h="2677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Monthly Cost: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$521.48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89676257"/>
                  </a:ext>
                </a:extLst>
              </a:tr>
              <a:tr h="2677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Future Value: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$18,773.28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6218388"/>
                  </a:ext>
                </a:extLst>
              </a:tr>
              <a:tr h="2677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Interest: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$773.28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54410347"/>
                  </a:ext>
                </a:extLst>
              </a:tr>
            </a:tbl>
          </a:graphicData>
        </a:graphic>
      </p:graphicFrame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A29D5A9-644F-4E9E-A67C-44776D521E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00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864"/>
    </mc:Choice>
    <mc:Fallback>
      <p:transition spd="slow" advTm="788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6B128-7838-4A6E-AB3D-7DFE8866F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93C61-DF95-4185-AE89-D78C68CAC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conclusion, with the information that I had found and the estimated monthly costs during different periods, the monthly payment for my student loans that would best fit my budget would be $73.48 over a 30-year payment plan. This makes the cost of interest higher, however, my budget is very tight, and I would not be able to make higher payments. With what I found from the project, the conclusion of paying $73.48 over 30-years is relatable to the hypothesis in the beginning of the project.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A9372D6D-5108-4CB8-839B-8315BE5772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29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637"/>
    </mc:Choice>
    <mc:Fallback>
      <p:transition spd="slow" advTm="366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42819-41C6-4FE3-9141-931F5455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73786-94FB-44B0-9375-14B7243484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https://www.calculator.net/salary-calculator.html</a:t>
            </a:r>
            <a:endParaRPr lang="en-US" dirty="0"/>
          </a:p>
          <a:p>
            <a:r>
              <a:rPr lang="en-US" dirty="0">
                <a:hlinkClick r:id="rId3"/>
              </a:rPr>
              <a:t>https://www.calcxml.com/calculators/convert-hourly-to-salary</a:t>
            </a:r>
            <a:endParaRPr lang="en-US" dirty="0"/>
          </a:p>
          <a:p>
            <a:r>
              <a:rPr lang="en-US" dirty="0">
                <a:hlinkClick r:id="rId4"/>
              </a:rPr>
              <a:t>https://d.docs.live.net/da777d7c31f613de/Documents/School/MATH201%20PowerPoint%20Script.docx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6270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ustom 35">
      <a:dk1>
        <a:sysClr val="windowText" lastClr="000000"/>
      </a:dk1>
      <a:lt1>
        <a:sysClr val="window" lastClr="FFFFFF"/>
      </a:lt1>
      <a:dk2>
        <a:srgbClr val="4E3B30"/>
      </a:dk2>
      <a:lt2>
        <a:srgbClr val="F4EDD8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2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585E981-8C91-4205-A0C3-C991F42B4C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C4C00F4-06E9-43E3-AD97-88A857CEFA8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64B270AB-C138-415C-897E-3C24487DEC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{74058775-0626-4BAF-8114-2FA1A342D1FC}tf55705232_win32</Template>
  <TotalTime>2241</TotalTime>
  <Words>624</Words>
  <Application>Microsoft Office PowerPoint</Application>
  <PresentationFormat>Widescreen</PresentationFormat>
  <Paragraphs>89</Paragraphs>
  <Slides>11</Slides>
  <Notes>1</Notes>
  <HiddenSlides>0</HiddenSlides>
  <MMClips>10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Calibri</vt:lpstr>
      <vt:lpstr>Cambria Math</vt:lpstr>
      <vt:lpstr>Goudy Old Style</vt:lpstr>
      <vt:lpstr>Wingdings 2</vt:lpstr>
      <vt:lpstr>SlateVTI</vt:lpstr>
      <vt:lpstr>Quantitative Reasoning Presentation</vt:lpstr>
      <vt:lpstr>Introduction </vt:lpstr>
      <vt:lpstr>Hypothesis</vt:lpstr>
      <vt:lpstr>Expected Annual and Monthly Salary</vt:lpstr>
      <vt:lpstr>Monthly Budgets</vt:lpstr>
      <vt:lpstr>Student Loan Estimate</vt:lpstr>
      <vt:lpstr>10 Year Student Loan Monthly Payment </vt:lpstr>
      <vt:lpstr>10 Year Student Loan Estimate</vt:lpstr>
      <vt:lpstr>Student Loan Payment Examples</vt:lpstr>
      <vt:lpstr>Conclusion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Quantitative Reasoning</dc:title>
  <dc:creator>cody nichols</dc:creator>
  <cp:lastModifiedBy>cody nichols</cp:lastModifiedBy>
  <cp:revision>13</cp:revision>
  <dcterms:created xsi:type="dcterms:W3CDTF">2021-07-13T08:41:55Z</dcterms:created>
  <dcterms:modified xsi:type="dcterms:W3CDTF">2021-08-03T12:28:53Z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