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5" r:id="rId10"/>
    <p:sldId id="266"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5CB3E8BB-1657-4088-883D-06D57116A204}">
          <p14:sldIdLst>
            <p14:sldId id="256"/>
            <p14:sldId id="257"/>
            <p14:sldId id="258"/>
            <p14:sldId id="259"/>
            <p14:sldId id="260"/>
            <p14:sldId id="261"/>
            <p14:sldId id="262"/>
            <p14:sldId id="263"/>
            <p14:sldId id="265"/>
            <p14:sldId id="266"/>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0E6733-F0B1-99EE-264B-D211CBEE8FA1}" name="Connar Miller" initials="CM" userId="a3fcaf828a521de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94660"/>
  </p:normalViewPr>
  <p:slideViewPr>
    <p:cSldViewPr snapToGrid="0">
      <p:cViewPr varScale="1">
        <p:scale>
          <a:sx n="159" d="100"/>
          <a:sy n="159" d="100"/>
        </p:scale>
        <p:origin x="2280" y="132"/>
      </p:cViewPr>
      <p:guideLst/>
    </p:cSldViewPr>
  </p:slideViewPr>
  <p:notesTextViewPr>
    <p:cViewPr>
      <p:scale>
        <a:sx n="1" d="1"/>
        <a:sy n="1" d="1"/>
      </p:scale>
      <p:origin x="0" y="0"/>
    </p:cViewPr>
  </p:notesTextViewPr>
  <p:notesViewPr>
    <p:cSldViewPr snapToGrid="0">
      <p:cViewPr varScale="1">
        <p:scale>
          <a:sx n="127" d="100"/>
          <a:sy n="127" d="100"/>
        </p:scale>
        <p:origin x="7314" y="1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C3A407-1F16-40F0-8689-A5DBE80B7F39}" type="datetimeFigureOut">
              <a:rPr lang="en-US" smtClean="0"/>
              <a:t>6/18/2022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5530FF-CEB2-4B1A-9057-3D87A4DC8D91}" type="slidenum">
              <a:rPr lang="en-US" smtClean="0"/>
              <a:t>‹#›</a:t>
            </a:fld>
            <a:endParaRPr lang="en-US"/>
          </a:p>
        </p:txBody>
      </p:sp>
    </p:spTree>
    <p:extLst>
      <p:ext uri="{BB962C8B-B14F-4D97-AF65-F5344CB8AC3E}">
        <p14:creationId xmlns:p14="http://schemas.microsoft.com/office/powerpoint/2010/main" val="2183832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FFFFFF"/>
                </a:solidFill>
                <a:effectLst/>
                <a:latin typeface="Times New Roman" panose="02020603050405020304" pitchFamily="18" charset="0"/>
              </a:rPr>
              <a:t>Good morning everyone. I want to draw your attention to some recent activities that we will address today and hopefully begin the process of rectifying today as well.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Begin with; we're going to discuss why theft is wrong for both you as an employee and Macy's as a corporation and a company. We will define the losses both to the company and how they will inevitably affect you as the employee.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We will then be identifying the problems as a whole, categorizing them, and maybe even coming up with some subdivisions of those categories.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We will then define what we need to do to better ourselves and work together as a team to fix these problems.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The final goal is to ready ourselves for this holiday season and the eventuality of theft in our stores.  </a:t>
            </a:r>
            <a:endParaRPr lang="en-US" b="0" i="0" dirty="0">
              <a:solidFill>
                <a:srgbClr val="FFFFFF"/>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475530FF-CEB2-4B1A-9057-3D87A4DC8D91}" type="slidenum">
              <a:rPr lang="en-US" smtClean="0"/>
              <a:t>1</a:t>
            </a:fld>
            <a:endParaRPr lang="en-US"/>
          </a:p>
        </p:txBody>
      </p:sp>
    </p:spTree>
    <p:extLst>
      <p:ext uri="{BB962C8B-B14F-4D97-AF65-F5344CB8AC3E}">
        <p14:creationId xmlns:p14="http://schemas.microsoft.com/office/powerpoint/2010/main" val="2688804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FFFFFF"/>
                </a:solidFill>
                <a:effectLst/>
                <a:latin typeface="Times New Roman" panose="02020603050405020304" pitchFamily="18" charset="0"/>
              </a:rPr>
              <a:t>As a member of the Macy's retail division, believe it or not, you have equal stock in retaining products and preventing shoplifting. Unfortunately, I have to include this, but this also means keeping a watchful eye on those employees who may or may not have the company's best interest and your best interest in heart.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What happens when Macy's begins to lose product from its shelves without being aptly compensated for it is we lose an overall percentage of potential sales, and due to our current practices, if we attempt to stop individuals, we could be facing potential lawsuits, especially in several states which have banned our companies previous way of securing our products.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This results in bad publicity, a loss in vendor retention, and a loss in shareholder quality. Now specifically with shareholder quality, this means that people will be less inclined to invest in our company bringing money in for our managers to purchase items from specific vendors, and with a lack of vendor retention, we will find that our vendors swiftly limit to a few select clients and as such, we may not be pervy to the products we have been selling thus far.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However, there's even more at stake regarding you as the employee. You could be looking at lower wages due to the loss of revenue. We will have to lower your wage to compensate for sales we would have been able to rely on. This may mean that you have more work as individuals who have pay cuts have been shown in the past to leave their employment and search for others; you as an employee would most likely need to work harder to compensate for the absences. However, this isn't guaranteed because you may receive fewer hours without a pay cut. You may obtain more hours without a pay cut. It is based on regional or job security, as it's often referred to. We want to keep our best and allow those who would have damaged our store to leave.  </a:t>
            </a:r>
            <a:endParaRPr lang="en-US" b="0" i="0" dirty="0">
              <a:solidFill>
                <a:srgbClr val="FFFFFF"/>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475530FF-CEB2-4B1A-9057-3D87A4DC8D91}" type="slidenum">
              <a:rPr lang="en-US" smtClean="0"/>
              <a:t>2</a:t>
            </a:fld>
            <a:endParaRPr lang="en-US"/>
          </a:p>
        </p:txBody>
      </p:sp>
    </p:spTree>
    <p:extLst>
      <p:ext uri="{BB962C8B-B14F-4D97-AF65-F5344CB8AC3E}">
        <p14:creationId xmlns:p14="http://schemas.microsoft.com/office/powerpoint/2010/main" val="53248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Times New Roman" panose="02020603050405020304" pitchFamily="18" charset="0"/>
              </a:rPr>
              <a:t>A way to prevent this from becoming an internal struggle here at Macy's is communication. It is the core foundation of who we are as humans and is extremely important in our business. You are responsible for talking with team leaders and assistant managers about any concerns, and they will do their best to address them and help you. We also encourage you to share your ideas and put forth the effort needed to make Macy's the best it can be.  </a:t>
            </a:r>
            <a:endParaRPr lang="en-US" dirty="0"/>
          </a:p>
        </p:txBody>
      </p:sp>
      <p:sp>
        <p:nvSpPr>
          <p:cNvPr id="4" name="Slide Number Placeholder 3"/>
          <p:cNvSpPr>
            <a:spLocks noGrp="1"/>
          </p:cNvSpPr>
          <p:nvPr>
            <p:ph type="sldNum" sz="quarter" idx="5"/>
          </p:nvPr>
        </p:nvSpPr>
        <p:spPr/>
        <p:txBody>
          <a:bodyPr/>
          <a:lstStyle/>
          <a:p>
            <a:fld id="{475530FF-CEB2-4B1A-9057-3D87A4DC8D91}" type="slidenum">
              <a:rPr lang="en-US" smtClean="0"/>
              <a:t>3</a:t>
            </a:fld>
            <a:endParaRPr lang="en-US"/>
          </a:p>
        </p:txBody>
      </p:sp>
    </p:spTree>
    <p:extLst>
      <p:ext uri="{BB962C8B-B14F-4D97-AF65-F5344CB8AC3E}">
        <p14:creationId xmlns:p14="http://schemas.microsoft.com/office/powerpoint/2010/main" val="4010805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Times New Roman" panose="02020603050405020304" pitchFamily="18" charset="0"/>
              </a:rPr>
              <a:t>When we talk about our leaders, we understand that sometimes as a leader, you can be overwhelmed;  however, it's good to remember that you can rely on your subordinates as well as your colleagues to be effective and placed as a member of our leadership team, you can choose to pursue this as a career and the benefits that are provided to team leaders and managers they are simply a bonus, the real reward for this job is the tip of the spear of our team.  </a:t>
            </a:r>
            <a:endParaRPr lang="en-US" dirty="0"/>
          </a:p>
        </p:txBody>
      </p:sp>
      <p:sp>
        <p:nvSpPr>
          <p:cNvPr id="4" name="Slide Number Placeholder 3"/>
          <p:cNvSpPr>
            <a:spLocks noGrp="1"/>
          </p:cNvSpPr>
          <p:nvPr>
            <p:ph type="sldNum" sz="quarter" idx="5"/>
          </p:nvPr>
        </p:nvSpPr>
        <p:spPr/>
        <p:txBody>
          <a:bodyPr/>
          <a:lstStyle/>
          <a:p>
            <a:fld id="{475530FF-CEB2-4B1A-9057-3D87A4DC8D91}" type="slidenum">
              <a:rPr lang="en-US" smtClean="0"/>
              <a:t>4</a:t>
            </a:fld>
            <a:endParaRPr lang="en-US"/>
          </a:p>
        </p:txBody>
      </p:sp>
    </p:spTree>
    <p:extLst>
      <p:ext uri="{BB962C8B-B14F-4D97-AF65-F5344CB8AC3E}">
        <p14:creationId xmlns:p14="http://schemas.microsoft.com/office/powerpoint/2010/main" val="3350067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Times New Roman" panose="02020603050405020304" pitchFamily="18" charset="0"/>
              </a:rPr>
              <a:t>That Spears's job in the coming months is going to be preventing shoplifting. As far as shoplifting is concerned, most of us know that a non-employee commits it. It is also a way of avoiding payments for items and is highly effective during peak hours which is why these are the times when managers and team leaders are going to be the most effective with their ability to move about the store. It helps secure areas that may be blind spots during these peak hours. Shoplifting, as far as the individual goes, is a one-off thing; however, if we do see individuals coming in repeatedly and no one can for sure recognize them from their counter or their lines, this needs to be reported to management as soon as possible. We will also be focusing on return fraud this holiday season, as last year, Macy's suffered a substantial blow due to COVID.  </a:t>
            </a:r>
            <a:endParaRPr lang="en-US" dirty="0"/>
          </a:p>
        </p:txBody>
      </p:sp>
      <p:sp>
        <p:nvSpPr>
          <p:cNvPr id="4" name="Slide Number Placeholder 3"/>
          <p:cNvSpPr>
            <a:spLocks noGrp="1"/>
          </p:cNvSpPr>
          <p:nvPr>
            <p:ph type="sldNum" sz="quarter" idx="5"/>
          </p:nvPr>
        </p:nvSpPr>
        <p:spPr/>
        <p:txBody>
          <a:bodyPr/>
          <a:lstStyle/>
          <a:p>
            <a:fld id="{475530FF-CEB2-4B1A-9057-3D87A4DC8D91}" type="slidenum">
              <a:rPr lang="en-US" smtClean="0"/>
              <a:t>5</a:t>
            </a:fld>
            <a:endParaRPr lang="en-US"/>
          </a:p>
        </p:txBody>
      </p:sp>
    </p:spTree>
    <p:extLst>
      <p:ext uri="{BB962C8B-B14F-4D97-AF65-F5344CB8AC3E}">
        <p14:creationId xmlns:p14="http://schemas.microsoft.com/office/powerpoint/2010/main" val="894261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Times New Roman" panose="02020603050405020304" pitchFamily="18" charset="0"/>
              </a:rPr>
              <a:t>Some of these numbers include the shrink edge of other retail pioneers; however, we will be focusing on the losses here at Macy's. We comprise 34.34% of retail loss, which is why in 2018, we had very abrasive and strict anti-theft programs in our stores. On average, Macy's apparel sector shows a loss of $934 per region per store. This adds to the $800 million Macy's increase in losses over the fiscal year. The last bullet point I want to bring up specifically as it shows the word shrinkage first and foremost. Shrinkage would describe the overall stock price of a company or the overall value if it were sold today. Over the past years, since 2018, pretty Macy's has seen a decline and shrinkage in its value due to an uptick in shoplifting and the stunted growth of our anti-theft programs.  </a:t>
            </a:r>
            <a:endParaRPr lang="en-US" dirty="0"/>
          </a:p>
        </p:txBody>
      </p:sp>
      <p:sp>
        <p:nvSpPr>
          <p:cNvPr id="4" name="Slide Number Placeholder 3"/>
          <p:cNvSpPr>
            <a:spLocks noGrp="1"/>
          </p:cNvSpPr>
          <p:nvPr>
            <p:ph type="sldNum" sz="quarter" idx="5"/>
          </p:nvPr>
        </p:nvSpPr>
        <p:spPr/>
        <p:txBody>
          <a:bodyPr/>
          <a:lstStyle/>
          <a:p>
            <a:fld id="{475530FF-CEB2-4B1A-9057-3D87A4DC8D91}" type="slidenum">
              <a:rPr lang="en-US" smtClean="0"/>
              <a:t>6</a:t>
            </a:fld>
            <a:endParaRPr lang="en-US"/>
          </a:p>
        </p:txBody>
      </p:sp>
    </p:spTree>
    <p:extLst>
      <p:ext uri="{BB962C8B-B14F-4D97-AF65-F5344CB8AC3E}">
        <p14:creationId xmlns:p14="http://schemas.microsoft.com/office/powerpoint/2010/main" val="3706325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Times New Roman" panose="02020603050405020304" pitchFamily="18" charset="0"/>
              </a:rPr>
              <a:t>Shoplifting, however, is not our only concern as employee theft has also been rising as of last year. This is only a one-year rise, but we're going to lump this in with the holiday season to help discourage those would-be employees from harming Macy's as well as you. A first step in remedying this is screening our employees to the best of our abilities. Hiring managers must have scrutiny over every application that comes in. After the hiring process has finished, there needs to be a connection between employee management and peers. They need to get to know the team they're working with so there's never a disconnect between employees. And if there is, the team should not feel any discomfort or lag in calling out the corrupt and abusive. Macy's understands that everyone we employ is human, and not everyone is perfect; however, if you fess up and admit responsibility, we can move on as a team.  </a:t>
            </a:r>
            <a:endParaRPr lang="en-US" dirty="0"/>
          </a:p>
        </p:txBody>
      </p:sp>
      <p:sp>
        <p:nvSpPr>
          <p:cNvPr id="4" name="Slide Number Placeholder 3"/>
          <p:cNvSpPr>
            <a:spLocks noGrp="1"/>
          </p:cNvSpPr>
          <p:nvPr>
            <p:ph type="sldNum" sz="quarter" idx="5"/>
          </p:nvPr>
        </p:nvSpPr>
        <p:spPr/>
        <p:txBody>
          <a:bodyPr/>
          <a:lstStyle/>
          <a:p>
            <a:fld id="{475530FF-CEB2-4B1A-9057-3D87A4DC8D91}" type="slidenum">
              <a:rPr lang="en-US" smtClean="0"/>
              <a:t>7</a:t>
            </a:fld>
            <a:endParaRPr lang="en-US"/>
          </a:p>
        </p:txBody>
      </p:sp>
    </p:spTree>
    <p:extLst>
      <p:ext uri="{BB962C8B-B14F-4D97-AF65-F5344CB8AC3E}">
        <p14:creationId xmlns:p14="http://schemas.microsoft.com/office/powerpoint/2010/main" val="476208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FFFFFF"/>
                </a:solidFill>
                <a:effectLst/>
                <a:latin typeface="Times New Roman" panose="02020603050405020304" pitchFamily="18" charset="0"/>
              </a:rPr>
              <a:t>I did some research on individuals who had run in with our stores and those who previously worked for us that were more or less under the impression that we aren't doing the best we can.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In this example, the first one here, you will see an individual describing how the layout of our stores provides blockers naturally to stop people from running away from our product. Now, if I were to take this sentence apart, I would say that there's also a flaw in this, the drawback being that if it's not easy to find a straight path to any exit, this may mean that it is also not easy to catch individuals who are shoplifting. Due to our line of sight as humans, we must be aware of our surroundings, and it is possible that a restructuring or reorganization is necessary within some stores.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The following bathroom is no different than a dressing room; Now, he's saying that you should not bring merchandise into the bathrooms as we do have signs posted all over, and it is a massive warning for you as an employee to be aware of. However, as with bathrooms, dressing rooms are there for privacy and are used by our customers. The best we can do in this situation is constantly scan and always be vigilant. Call it out if something seems out of place in and around these areas, especially bathrooms and fitting rooms. Get a manager over there. You may have just caught a shoplifter, and at the least, you may be simply guaranteeing that the individual was not shoplifting.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A previous employee notes here on the forums that our cameras are not often in the domes and are there to act as a crime suppressant. Our cameras are hidden from many angles, and they are even hidden on the shelves themselves. With this in mind, employees with this information may be just as bad as a shoplifter at heart and will use this information to steal from us. These individuals are potentially individuals you have been working with for many months, maybe even years now. And I'm not saying don't start trusting everybody and scrutinize everything; however, I am pointing out that if you notice things that are out of the ordinary, be sure you are reporting it.  </a:t>
            </a:r>
            <a:endParaRPr lang="en-US" b="0" i="0" dirty="0">
              <a:solidFill>
                <a:srgbClr val="FFFFFF"/>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475530FF-CEB2-4B1A-9057-3D87A4DC8D91}" type="slidenum">
              <a:rPr lang="en-US" smtClean="0"/>
              <a:t>8</a:t>
            </a:fld>
            <a:endParaRPr lang="en-US"/>
          </a:p>
        </p:txBody>
      </p:sp>
    </p:spTree>
    <p:extLst>
      <p:ext uri="{BB962C8B-B14F-4D97-AF65-F5344CB8AC3E}">
        <p14:creationId xmlns:p14="http://schemas.microsoft.com/office/powerpoint/2010/main" val="480344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FFFFFF"/>
                </a:solidFill>
                <a:effectLst/>
                <a:latin typeface="Times New Roman" panose="02020603050405020304" pitchFamily="18" charset="0"/>
              </a:rPr>
              <a:t>As far as the company as a whole, we have been implementing some biometric surveillance technology and some of our central locations, and if it does pan out, it could reach our rural areas as well. We have been using it for a while now; the RFID technology allows us to essentially have waypoints or checkpoints within our store that identify where the product is moving at all times. Thus, we will be able to keep track of it and accurately gauge whether or not that particular item is threatened to be stolen.  </a:t>
            </a:r>
            <a:endParaRPr lang="en-US" b="0" i="0" dirty="0">
              <a:solidFill>
                <a:srgbClr val="FFFFFF"/>
              </a:solidFill>
              <a:effectLst/>
              <a:latin typeface="Segoe UI" panose="020B0502040204020203" pitchFamily="34" charset="0"/>
            </a:endParaRPr>
          </a:p>
          <a:p>
            <a:pPr algn="l" rtl="0" fontAlgn="base"/>
            <a:r>
              <a:rPr lang="en-US" sz="1800" b="0" i="0" dirty="0">
                <a:solidFill>
                  <a:srgbClr val="FFFFFF"/>
                </a:solidFill>
                <a:effectLst/>
                <a:latin typeface="Times New Roman" panose="02020603050405020304" pitchFamily="18" charset="0"/>
              </a:rPr>
              <a:t>And for many years, we have also used CCTV or closed circuit television to catch shoplifters, deter employee theft, and secure our stores.</a:t>
            </a:r>
            <a:endParaRPr lang="en-US" b="0" i="0" dirty="0">
              <a:solidFill>
                <a:srgbClr val="FFFFFF"/>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475530FF-CEB2-4B1A-9057-3D87A4DC8D91}" type="slidenum">
              <a:rPr lang="en-US" smtClean="0"/>
              <a:t>9</a:t>
            </a:fld>
            <a:endParaRPr lang="en-US"/>
          </a:p>
        </p:txBody>
      </p:sp>
    </p:spTree>
    <p:extLst>
      <p:ext uri="{BB962C8B-B14F-4D97-AF65-F5344CB8AC3E}">
        <p14:creationId xmlns:p14="http://schemas.microsoft.com/office/powerpoint/2010/main" val="114457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Times New Roman" panose="02020603050405020304" pitchFamily="18" charset="0"/>
              </a:rPr>
              <a:t>However, it is essential To note whether or not technology can stop shoplifting. The short answer is no. However, you can you, as an employee of Macy's, have the power to speak up, and we encourage you to do so.   </a:t>
            </a:r>
          </a:p>
          <a:p>
            <a:endParaRPr lang="en-US" sz="1800" b="0" i="0" dirty="0">
              <a:effectLst/>
              <a:latin typeface="Times New Roman" panose="02020603050405020304" pitchFamily="18" charset="0"/>
            </a:endParaRPr>
          </a:p>
          <a:p>
            <a:r>
              <a:rPr lang="en-US" sz="1800" b="0" i="0" dirty="0">
                <a:effectLst/>
                <a:latin typeface="Times New Roman" panose="02020603050405020304" pitchFamily="18" charset="0"/>
              </a:rPr>
              <a:t>My name is Connar Miller, and I do appreciate your time today. I hope you did learn something, and please take the brochures and flyers I passed out to you before we started the presentation home with you to study. There are some excellent ideas in there. There are also some good references to other stores with similar issues. And if you do end up having any questions at all, feel free to reach out to your team leaders. Feel free to reach out to your managers and assistant managers. Your general manager will be there for you anytime you need, so again, thank you, and have a great day. </a:t>
            </a:r>
            <a:endParaRPr lang="en-US" dirty="0"/>
          </a:p>
        </p:txBody>
      </p:sp>
      <p:sp>
        <p:nvSpPr>
          <p:cNvPr id="4" name="Slide Number Placeholder 3"/>
          <p:cNvSpPr>
            <a:spLocks noGrp="1"/>
          </p:cNvSpPr>
          <p:nvPr>
            <p:ph type="sldNum" sz="quarter" idx="5"/>
          </p:nvPr>
        </p:nvSpPr>
        <p:spPr/>
        <p:txBody>
          <a:bodyPr/>
          <a:lstStyle/>
          <a:p>
            <a:fld id="{475530FF-CEB2-4B1A-9057-3D87A4DC8D91}" type="slidenum">
              <a:rPr lang="en-US" smtClean="0"/>
              <a:t>10</a:t>
            </a:fld>
            <a:endParaRPr lang="en-US"/>
          </a:p>
        </p:txBody>
      </p:sp>
    </p:spTree>
    <p:extLst>
      <p:ext uri="{BB962C8B-B14F-4D97-AF65-F5344CB8AC3E}">
        <p14:creationId xmlns:p14="http://schemas.microsoft.com/office/powerpoint/2010/main" val="1087937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6/18/2022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6/18/2022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6/18/2022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865408-8B9F-40F1-B542-1F4C6C378B24}"/>
              </a:ext>
            </a:extLst>
          </p:cNvPr>
          <p:cNvSpPr>
            <a:spLocks noGrp="1"/>
          </p:cNvSpPr>
          <p:nvPr>
            <p:ph type="title"/>
          </p:nvPr>
        </p:nvSpPr>
        <p:spPr>
          <a:xfrm>
            <a:off x="6653600" y="1396289"/>
            <a:ext cx="5006336" cy="1325563"/>
          </a:xfrm>
        </p:spPr>
        <p:txBody>
          <a:bodyPr>
            <a:normAutofit/>
          </a:bodyPr>
          <a:lstStyle/>
          <a:p>
            <a:r>
              <a:rPr lang="en-US"/>
              <a:t>Prognostication</a:t>
            </a:r>
            <a:endParaRPr lang="en-US" dirty="0"/>
          </a:p>
        </p:txBody>
      </p:sp>
      <p:sp>
        <p:nvSpPr>
          <p:cNvPr id="37" name="Freeform: Shape 36">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58D44E42-C462-4105-BC86-FE75B4E3C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Logo, company name&#10;&#10;Description automatically generated">
            <a:extLst>
              <a:ext uri="{FF2B5EF4-FFF2-40B4-BE49-F238E27FC236}">
                <a16:creationId xmlns:a16="http://schemas.microsoft.com/office/drawing/2014/main" id="{6B668457-B0A2-4547-8AAE-E7A15B712C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241" y="1546627"/>
            <a:ext cx="4105275" cy="2298954"/>
          </a:xfrm>
          <a:prstGeom prst="rect">
            <a:avLst/>
          </a:prstGeom>
        </p:spPr>
      </p:pic>
      <p:sp>
        <p:nvSpPr>
          <p:cNvPr id="5" name="Content Placeholder 4">
            <a:extLst>
              <a:ext uri="{FF2B5EF4-FFF2-40B4-BE49-F238E27FC236}">
                <a16:creationId xmlns:a16="http://schemas.microsoft.com/office/drawing/2014/main" id="{D909BF7D-AD70-4D1B-8BFA-151438E035C3}"/>
              </a:ext>
            </a:extLst>
          </p:cNvPr>
          <p:cNvSpPr>
            <a:spLocks noGrp="1"/>
          </p:cNvSpPr>
          <p:nvPr>
            <p:ph idx="1"/>
          </p:nvPr>
        </p:nvSpPr>
        <p:spPr>
          <a:xfrm>
            <a:off x="6658044" y="2871982"/>
            <a:ext cx="5006336" cy="3181684"/>
          </a:xfrm>
        </p:spPr>
        <p:txBody>
          <a:bodyPr anchor="t">
            <a:normAutofit/>
          </a:bodyPr>
          <a:lstStyle/>
          <a:p>
            <a:pPr>
              <a:lnSpc>
                <a:spcPct val="200000"/>
              </a:lnSpc>
            </a:pPr>
            <a:r>
              <a:rPr lang="en-US" sz="1800" dirty="0"/>
              <a:t>Why theft is bad for YOU and Macy’s</a:t>
            </a:r>
          </a:p>
          <a:p>
            <a:pPr>
              <a:lnSpc>
                <a:spcPct val="200000"/>
              </a:lnSpc>
            </a:pPr>
            <a:r>
              <a:rPr lang="en-US" sz="1800" dirty="0"/>
              <a:t>Identifying the problems</a:t>
            </a:r>
          </a:p>
          <a:p>
            <a:pPr>
              <a:lnSpc>
                <a:spcPct val="200000"/>
              </a:lnSpc>
            </a:pPr>
            <a:r>
              <a:rPr lang="en-US" sz="1800" dirty="0"/>
              <a:t>What do we need to work on as a TEAM</a:t>
            </a:r>
          </a:p>
          <a:p>
            <a:pPr>
              <a:lnSpc>
                <a:spcPct val="200000"/>
              </a:lnSpc>
            </a:pPr>
            <a:r>
              <a:rPr lang="en-US" sz="1800" dirty="0"/>
              <a:t>How we can prepare for this HOLIDAY season</a:t>
            </a: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0CB13A-2A5D-4D16-A1CC-B11E2A36897D}"/>
              </a:ext>
            </a:extLst>
          </p:cNvPr>
          <p:cNvSpPr>
            <a:spLocks noGrp="1"/>
          </p:cNvSpPr>
          <p:nvPr>
            <p:ph type="title"/>
          </p:nvPr>
        </p:nvSpPr>
        <p:spPr/>
        <p:txBody>
          <a:bodyPr/>
          <a:lstStyle/>
          <a:p>
            <a:r>
              <a:rPr lang="en-US" dirty="0"/>
              <a:t>What Theft Means To</a:t>
            </a:r>
          </a:p>
        </p:txBody>
      </p:sp>
      <p:sp>
        <p:nvSpPr>
          <p:cNvPr id="5" name="Text Placeholder 4">
            <a:extLst>
              <a:ext uri="{FF2B5EF4-FFF2-40B4-BE49-F238E27FC236}">
                <a16:creationId xmlns:a16="http://schemas.microsoft.com/office/drawing/2014/main" id="{57FC68B7-42AD-4BD6-B3D0-C979D16F4241}"/>
              </a:ext>
            </a:extLst>
          </p:cNvPr>
          <p:cNvSpPr>
            <a:spLocks noGrp="1"/>
          </p:cNvSpPr>
          <p:nvPr>
            <p:ph type="body" idx="1"/>
          </p:nvPr>
        </p:nvSpPr>
        <p:spPr/>
        <p:txBody>
          <a:bodyPr/>
          <a:lstStyle/>
          <a:p>
            <a:r>
              <a:rPr lang="en-US" dirty="0"/>
              <a:t>You</a:t>
            </a:r>
          </a:p>
        </p:txBody>
      </p:sp>
      <p:sp>
        <p:nvSpPr>
          <p:cNvPr id="6" name="Content Placeholder 5">
            <a:extLst>
              <a:ext uri="{FF2B5EF4-FFF2-40B4-BE49-F238E27FC236}">
                <a16:creationId xmlns:a16="http://schemas.microsoft.com/office/drawing/2014/main" id="{043A281E-8EE7-4DCA-A7D8-D0F278F38A2E}"/>
              </a:ext>
            </a:extLst>
          </p:cNvPr>
          <p:cNvSpPr>
            <a:spLocks noGrp="1"/>
          </p:cNvSpPr>
          <p:nvPr>
            <p:ph sz="half" idx="2"/>
          </p:nvPr>
        </p:nvSpPr>
        <p:spPr/>
        <p:txBody>
          <a:bodyPr/>
          <a:lstStyle/>
          <a:p>
            <a:r>
              <a:rPr lang="en-US" dirty="0"/>
              <a:t>Lower Wages</a:t>
            </a:r>
          </a:p>
          <a:p>
            <a:r>
              <a:rPr lang="en-US" dirty="0"/>
              <a:t>More Work</a:t>
            </a:r>
          </a:p>
          <a:p>
            <a:r>
              <a:rPr lang="en-US" dirty="0"/>
              <a:t>Fewer Hours</a:t>
            </a:r>
          </a:p>
          <a:p>
            <a:r>
              <a:rPr lang="en-US" dirty="0"/>
              <a:t>More Hours</a:t>
            </a:r>
          </a:p>
          <a:p>
            <a:r>
              <a:rPr lang="en-US" dirty="0"/>
              <a:t>Job Security</a:t>
            </a:r>
          </a:p>
        </p:txBody>
      </p:sp>
      <p:sp>
        <p:nvSpPr>
          <p:cNvPr id="7" name="Text Placeholder 6">
            <a:extLst>
              <a:ext uri="{FF2B5EF4-FFF2-40B4-BE49-F238E27FC236}">
                <a16:creationId xmlns:a16="http://schemas.microsoft.com/office/drawing/2014/main" id="{690AF1DC-4231-4A70-B11C-A7B48118F62B}"/>
              </a:ext>
            </a:extLst>
          </p:cNvPr>
          <p:cNvSpPr>
            <a:spLocks noGrp="1"/>
          </p:cNvSpPr>
          <p:nvPr>
            <p:ph type="body" sz="quarter" idx="3"/>
          </p:nvPr>
        </p:nvSpPr>
        <p:spPr/>
        <p:txBody>
          <a:bodyPr/>
          <a:lstStyle/>
          <a:p>
            <a:r>
              <a:rPr lang="en-US" dirty="0"/>
              <a:t>Macy’s</a:t>
            </a:r>
          </a:p>
        </p:txBody>
      </p:sp>
      <p:sp>
        <p:nvSpPr>
          <p:cNvPr id="8" name="Content Placeholder 7">
            <a:extLst>
              <a:ext uri="{FF2B5EF4-FFF2-40B4-BE49-F238E27FC236}">
                <a16:creationId xmlns:a16="http://schemas.microsoft.com/office/drawing/2014/main" id="{94102C74-AC7E-484A-86A2-B6E6CF6A8D97}"/>
              </a:ext>
            </a:extLst>
          </p:cNvPr>
          <p:cNvSpPr>
            <a:spLocks noGrp="1"/>
          </p:cNvSpPr>
          <p:nvPr>
            <p:ph sz="quarter" idx="4"/>
          </p:nvPr>
        </p:nvSpPr>
        <p:spPr/>
        <p:txBody>
          <a:bodyPr/>
          <a:lstStyle/>
          <a:p>
            <a:r>
              <a:rPr lang="en-US" dirty="0"/>
              <a:t>Overall, Loss In Sales</a:t>
            </a:r>
          </a:p>
          <a:p>
            <a:r>
              <a:rPr lang="en-US" dirty="0"/>
              <a:t>Potential Lawsuits</a:t>
            </a:r>
          </a:p>
          <a:p>
            <a:r>
              <a:rPr lang="en-US" dirty="0"/>
              <a:t>Bad Publicity</a:t>
            </a:r>
          </a:p>
          <a:p>
            <a:r>
              <a:rPr lang="en-US" dirty="0"/>
              <a:t>Loss In Vendor Retention</a:t>
            </a:r>
          </a:p>
          <a:p>
            <a:r>
              <a:rPr lang="en-US" dirty="0"/>
              <a:t>Loss In Shareholder Quality</a:t>
            </a:r>
          </a:p>
          <a:p>
            <a:endParaRPr lang="en-US" dirty="0"/>
          </a:p>
        </p:txBody>
      </p:sp>
      <p:pic>
        <p:nvPicPr>
          <p:cNvPr id="10" name="Picture 9" descr="A picture containing shape&#10;&#10;Description automatically generated">
            <a:extLst>
              <a:ext uri="{FF2B5EF4-FFF2-40B4-BE49-F238E27FC236}">
                <a16:creationId xmlns:a16="http://schemas.microsoft.com/office/drawing/2014/main" id="{48421F41-5272-4C97-9EAA-A90E5E4721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7575" y="432593"/>
            <a:ext cx="3829050" cy="1190625"/>
          </a:xfrm>
          <a:prstGeom prst="rect">
            <a:avLst/>
          </a:prstGeom>
        </p:spPr>
      </p:pic>
    </p:spTree>
    <p:extLst>
      <p:ext uri="{BB962C8B-B14F-4D97-AF65-F5344CB8AC3E}">
        <p14:creationId xmlns:p14="http://schemas.microsoft.com/office/powerpoint/2010/main" val="31913711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4B7D52-C33D-4105-9DBE-FBF03B2033B8}"/>
              </a:ext>
            </a:extLst>
          </p:cNvPr>
          <p:cNvSpPr>
            <a:spLocks noGrp="1"/>
          </p:cNvSpPr>
          <p:nvPr>
            <p:ph type="title"/>
          </p:nvPr>
        </p:nvSpPr>
        <p:spPr>
          <a:xfrm>
            <a:off x="640080" y="325369"/>
            <a:ext cx="4368602" cy="1956841"/>
          </a:xfrm>
        </p:spPr>
        <p:txBody>
          <a:bodyPr anchor="b">
            <a:normAutofit/>
          </a:bodyPr>
          <a:lstStyle/>
          <a:p>
            <a:r>
              <a:rPr lang="en-US" sz="5000"/>
              <a:t>Communication</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72CDF7C-ED49-4365-8375-489D64AB0582}"/>
              </a:ext>
            </a:extLst>
          </p:cNvPr>
          <p:cNvSpPr>
            <a:spLocks noGrp="1"/>
          </p:cNvSpPr>
          <p:nvPr>
            <p:ph idx="1"/>
          </p:nvPr>
        </p:nvSpPr>
        <p:spPr>
          <a:xfrm>
            <a:off x="640080" y="2872899"/>
            <a:ext cx="4243589" cy="3320668"/>
          </a:xfrm>
        </p:spPr>
        <p:txBody>
          <a:bodyPr>
            <a:normAutofit/>
          </a:bodyPr>
          <a:lstStyle/>
          <a:p>
            <a:pPr>
              <a:lnSpc>
                <a:spcPct val="150000"/>
              </a:lnSpc>
            </a:pPr>
            <a:r>
              <a:rPr lang="en-US" sz="2200" dirty="0"/>
              <a:t>Talk with team leaders and assistant managers about concerns</a:t>
            </a:r>
          </a:p>
          <a:p>
            <a:pPr>
              <a:lnSpc>
                <a:spcPct val="150000"/>
              </a:lnSpc>
            </a:pPr>
            <a:r>
              <a:rPr lang="en-US" sz="2200" dirty="0"/>
              <a:t>Share Ideas</a:t>
            </a:r>
          </a:p>
          <a:p>
            <a:pPr>
              <a:lnSpc>
                <a:spcPct val="150000"/>
              </a:lnSpc>
            </a:pPr>
            <a:r>
              <a:rPr lang="en-US" sz="2200" dirty="0"/>
              <a:t>Put forth the EFFORT</a:t>
            </a:r>
          </a:p>
          <a:p>
            <a:endParaRPr lang="en-US" sz="2200" dirty="0"/>
          </a:p>
        </p:txBody>
      </p:sp>
      <p:pic>
        <p:nvPicPr>
          <p:cNvPr id="5" name="Picture 4" descr="Green dialogue boxes">
            <a:extLst>
              <a:ext uri="{FF2B5EF4-FFF2-40B4-BE49-F238E27FC236}">
                <a16:creationId xmlns:a16="http://schemas.microsoft.com/office/drawing/2014/main" id="{FAB550B8-A79D-4452-A3FD-A0A7626CA4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75" r="10924"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2676895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07ED84-35E2-4B08-BEEC-5ACE5B271CAE}"/>
              </a:ext>
            </a:extLst>
          </p:cNvPr>
          <p:cNvSpPr>
            <a:spLocks noGrp="1"/>
          </p:cNvSpPr>
          <p:nvPr>
            <p:ph type="title"/>
          </p:nvPr>
        </p:nvSpPr>
        <p:spPr>
          <a:xfrm>
            <a:off x="5297762" y="329184"/>
            <a:ext cx="6251110" cy="1783080"/>
          </a:xfrm>
        </p:spPr>
        <p:txBody>
          <a:bodyPr anchor="b">
            <a:normAutofit/>
          </a:bodyPr>
          <a:lstStyle/>
          <a:p>
            <a:r>
              <a:rPr lang="en-US" sz="5400"/>
              <a:t>Leadership vs Fellowship</a:t>
            </a:r>
          </a:p>
        </p:txBody>
      </p:sp>
      <p:pic>
        <p:nvPicPr>
          <p:cNvPr id="5" name="Picture 4" descr="One in a crowd">
            <a:extLst>
              <a:ext uri="{FF2B5EF4-FFF2-40B4-BE49-F238E27FC236}">
                <a16:creationId xmlns:a16="http://schemas.microsoft.com/office/drawing/2014/main" id="{CCE2670F-4A9A-A879-2ABA-D59B352B3F7F}"/>
              </a:ext>
            </a:extLst>
          </p:cNvPr>
          <p:cNvPicPr>
            <a:picLocks noChangeAspect="1"/>
          </p:cNvPicPr>
          <p:nvPr/>
        </p:nvPicPr>
        <p:blipFill rotWithShape="1">
          <a:blip r:embed="rId3"/>
          <a:srcRect l="28628" r="2043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CDCBB5E-8DA1-4AF3-A78C-86717A4ED530}"/>
              </a:ext>
            </a:extLst>
          </p:cNvPr>
          <p:cNvSpPr>
            <a:spLocks noGrp="1"/>
          </p:cNvSpPr>
          <p:nvPr>
            <p:ph idx="1"/>
          </p:nvPr>
        </p:nvSpPr>
        <p:spPr>
          <a:xfrm>
            <a:off x="5297762" y="2706624"/>
            <a:ext cx="6251110" cy="3483864"/>
          </a:xfrm>
        </p:spPr>
        <p:txBody>
          <a:bodyPr>
            <a:normAutofit/>
          </a:bodyPr>
          <a:lstStyle/>
          <a:p>
            <a:pPr>
              <a:lnSpc>
                <a:spcPct val="200000"/>
              </a:lnSpc>
            </a:pPr>
            <a:r>
              <a:rPr lang="en-US" sz="2200" dirty="0"/>
              <a:t>Pursue this as a career</a:t>
            </a:r>
          </a:p>
          <a:p>
            <a:pPr>
              <a:lnSpc>
                <a:spcPct val="200000"/>
              </a:lnSpc>
            </a:pPr>
            <a:r>
              <a:rPr lang="en-US" sz="2200" dirty="0"/>
              <a:t>The benefits are a bonus</a:t>
            </a:r>
          </a:p>
          <a:p>
            <a:pPr>
              <a:lnSpc>
                <a:spcPct val="200000"/>
              </a:lnSpc>
            </a:pPr>
            <a:r>
              <a:rPr lang="en-US" sz="2200" dirty="0"/>
              <a:t>Be EFFECTIVE</a:t>
            </a:r>
          </a:p>
          <a:p>
            <a:pPr>
              <a:lnSpc>
                <a:spcPct val="200000"/>
              </a:lnSpc>
            </a:pPr>
            <a:r>
              <a:rPr lang="en-US" sz="2200" dirty="0"/>
              <a:t>Be a TEAM</a:t>
            </a:r>
          </a:p>
        </p:txBody>
      </p:sp>
    </p:spTree>
    <p:extLst>
      <p:ext uri="{BB962C8B-B14F-4D97-AF65-F5344CB8AC3E}">
        <p14:creationId xmlns:p14="http://schemas.microsoft.com/office/powerpoint/2010/main" val="9028960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64F718-7FAC-4056-9FA9-A603EC682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0"/>
            <a:ext cx="121904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74639F7-E3C7-4165-A83E-6386A86BA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6356349"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B3AF0F1-707A-463E-B5EE-33C63A40CF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979591"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CD6CEAD-AFB8-4AE6-B447-CD627FDE7AFD}"/>
              </a:ext>
            </a:extLst>
          </p:cNvPr>
          <p:cNvSpPr>
            <a:spLocks noGrp="1"/>
          </p:cNvSpPr>
          <p:nvPr>
            <p:ph type="title"/>
          </p:nvPr>
        </p:nvSpPr>
        <p:spPr>
          <a:xfrm>
            <a:off x="838200" y="704088"/>
            <a:ext cx="3529953" cy="2980944"/>
          </a:xfrm>
        </p:spPr>
        <p:txBody>
          <a:bodyPr>
            <a:normAutofit/>
          </a:bodyPr>
          <a:lstStyle/>
          <a:p>
            <a:r>
              <a:rPr lang="en-US">
                <a:solidFill>
                  <a:schemeClr val="bg1"/>
                </a:solidFill>
              </a:rPr>
              <a:t>Shoplifting</a:t>
            </a:r>
          </a:p>
        </p:txBody>
      </p:sp>
      <p:sp>
        <p:nvSpPr>
          <p:cNvPr id="3" name="Content Placeholder 2">
            <a:extLst>
              <a:ext uri="{FF2B5EF4-FFF2-40B4-BE49-F238E27FC236}">
                <a16:creationId xmlns:a16="http://schemas.microsoft.com/office/drawing/2014/main" id="{CEF7837B-0888-4408-992C-6F25BAE1AC3C}"/>
              </a:ext>
            </a:extLst>
          </p:cNvPr>
          <p:cNvSpPr>
            <a:spLocks noGrp="1"/>
          </p:cNvSpPr>
          <p:nvPr>
            <p:ph idx="1"/>
          </p:nvPr>
        </p:nvSpPr>
        <p:spPr>
          <a:xfrm>
            <a:off x="6212410" y="704088"/>
            <a:ext cx="5135293" cy="5248656"/>
          </a:xfrm>
        </p:spPr>
        <p:txBody>
          <a:bodyPr anchor="ctr">
            <a:normAutofit/>
          </a:bodyPr>
          <a:lstStyle/>
          <a:p>
            <a:pPr>
              <a:lnSpc>
                <a:spcPct val="150000"/>
              </a:lnSpc>
            </a:pPr>
            <a:r>
              <a:rPr lang="en-US" sz="2400" dirty="0"/>
              <a:t>Committed by non-employee</a:t>
            </a:r>
          </a:p>
          <a:p>
            <a:pPr>
              <a:lnSpc>
                <a:spcPct val="150000"/>
              </a:lnSpc>
            </a:pPr>
            <a:r>
              <a:rPr lang="en-US" sz="2400" dirty="0"/>
              <a:t>A way of avoiding payment for items</a:t>
            </a:r>
          </a:p>
          <a:p>
            <a:pPr>
              <a:lnSpc>
                <a:spcPct val="150000"/>
              </a:lnSpc>
            </a:pPr>
            <a:r>
              <a:rPr lang="en-US" sz="2400" dirty="0"/>
              <a:t>Effective during peak hours</a:t>
            </a:r>
          </a:p>
          <a:p>
            <a:pPr>
              <a:lnSpc>
                <a:spcPct val="150000"/>
              </a:lnSpc>
            </a:pPr>
            <a:r>
              <a:rPr lang="en-US" sz="2400" dirty="0"/>
              <a:t>Is normally a one-off thing</a:t>
            </a:r>
          </a:p>
          <a:p>
            <a:pPr>
              <a:lnSpc>
                <a:spcPct val="150000"/>
              </a:lnSpc>
            </a:pPr>
            <a:r>
              <a:rPr lang="en-US" sz="2400" dirty="0"/>
              <a:t>Return Fraud</a:t>
            </a:r>
          </a:p>
        </p:txBody>
      </p:sp>
    </p:spTree>
    <p:extLst>
      <p:ext uri="{BB962C8B-B14F-4D97-AF65-F5344CB8AC3E}">
        <p14:creationId xmlns:p14="http://schemas.microsoft.com/office/powerpoint/2010/main" val="2687352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1BF7861E-06E4-4748-B1DC-4DAD9FBEC365}"/>
              </a:ext>
            </a:extLst>
          </p:cNvPr>
          <p:cNvSpPr>
            <a:spLocks noGrp="1"/>
          </p:cNvSpPr>
          <p:nvPr>
            <p:ph type="title"/>
          </p:nvPr>
        </p:nvSpPr>
        <p:spPr>
          <a:xfrm>
            <a:off x="838200" y="669925"/>
            <a:ext cx="4508946" cy="1325563"/>
          </a:xfrm>
        </p:spPr>
        <p:txBody>
          <a:bodyPr anchor="b">
            <a:normAutofit/>
          </a:bodyPr>
          <a:lstStyle/>
          <a:p>
            <a:pPr algn="r"/>
            <a:r>
              <a:rPr lang="en-US">
                <a:solidFill>
                  <a:schemeClr val="bg1"/>
                </a:solidFill>
              </a:rPr>
              <a:t>The Numbers (Shoplifting)</a:t>
            </a:r>
          </a:p>
        </p:txBody>
      </p:sp>
      <p:cxnSp>
        <p:nvCxnSpPr>
          <p:cNvPr id="19" name="Straight Connector 18">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3E923BA-3A9D-4324-96F8-80E9C7C1686B}"/>
              </a:ext>
            </a:extLst>
          </p:cNvPr>
          <p:cNvSpPr>
            <a:spLocks noGrp="1"/>
          </p:cNvSpPr>
          <p:nvPr>
            <p:ph idx="1"/>
          </p:nvPr>
        </p:nvSpPr>
        <p:spPr>
          <a:xfrm>
            <a:off x="1392667" y="2398957"/>
            <a:ext cx="9406666" cy="3526144"/>
          </a:xfrm>
        </p:spPr>
        <p:txBody>
          <a:bodyPr>
            <a:normAutofit fontScale="92500" lnSpcReduction="10000"/>
          </a:bodyPr>
          <a:lstStyle/>
          <a:p>
            <a:pPr>
              <a:lnSpc>
                <a:spcPct val="100000"/>
              </a:lnSpc>
            </a:pPr>
            <a:r>
              <a:rPr lang="en-US" sz="2000" dirty="0">
                <a:solidFill>
                  <a:schemeClr val="bg1"/>
                </a:solidFill>
              </a:rPr>
              <a:t>Comprises 34.34% of retail loss</a:t>
            </a:r>
          </a:p>
          <a:p>
            <a:pPr>
              <a:lnSpc>
                <a:spcPct val="100000"/>
              </a:lnSpc>
            </a:pPr>
            <a:r>
              <a:rPr lang="en-US" sz="2000" dirty="0">
                <a:solidFill>
                  <a:schemeClr val="bg1"/>
                </a:solidFill>
              </a:rPr>
              <a:t>Macy’s apparel sector shows us a loss of $934 per region per store</a:t>
            </a:r>
          </a:p>
          <a:p>
            <a:pPr>
              <a:lnSpc>
                <a:spcPct val="100000"/>
              </a:lnSpc>
            </a:pPr>
            <a:r>
              <a:rPr lang="en-US" sz="2000" b="0" i="0" dirty="0">
                <a:solidFill>
                  <a:schemeClr val="bg1"/>
                </a:solidFill>
                <a:effectLst/>
              </a:rPr>
              <a:t>ORC or organized retail crime, another type of shoplifting/retail crime, combined with non-ORC shoplifting and employee theft for 2/3 of the value of annual shrinkage (retail fraud, losses, other types of retail losses), causes $50.6 billion annually </a:t>
            </a:r>
            <a:r>
              <a:rPr lang="en-US" sz="2000" b="0" i="1" dirty="0">
                <a:solidFill>
                  <a:schemeClr val="bg1"/>
                </a:solidFill>
                <a:effectLst/>
              </a:rPr>
              <a:t>NRF's 2019 National Retail Security Survey</a:t>
            </a:r>
          </a:p>
          <a:p>
            <a:pPr>
              <a:lnSpc>
                <a:spcPct val="100000"/>
              </a:lnSpc>
            </a:pPr>
            <a:r>
              <a:rPr lang="en-US" sz="2000" dirty="0">
                <a:solidFill>
                  <a:schemeClr val="bg1"/>
                </a:solidFill>
              </a:rPr>
              <a:t>$800,675,632 of which comes from the losses Macy’s incurs</a:t>
            </a:r>
          </a:p>
          <a:p>
            <a:pPr>
              <a:lnSpc>
                <a:spcPct val="100000"/>
              </a:lnSpc>
              <a:buFont typeface="Arial" panose="020B0604020202020204" pitchFamily="34" charset="0"/>
              <a:buChar char="•"/>
            </a:pPr>
            <a:r>
              <a:rPr lang="en-US" sz="2000" b="0" i="0" dirty="0">
                <a:solidFill>
                  <a:schemeClr val="bg1"/>
                </a:solidFill>
                <a:effectLst/>
              </a:rPr>
              <a:t>$47 million is the amount of daily loss to stores</a:t>
            </a:r>
          </a:p>
          <a:p>
            <a:pPr>
              <a:lnSpc>
                <a:spcPct val="100000"/>
              </a:lnSpc>
              <a:buFont typeface="Arial" panose="020B0604020202020204" pitchFamily="34" charset="0"/>
              <a:buChar char="•"/>
            </a:pPr>
            <a:r>
              <a:rPr lang="en-US" sz="2000" b="0" i="0" dirty="0">
                <a:solidFill>
                  <a:schemeClr val="bg1"/>
                </a:solidFill>
                <a:effectLst/>
              </a:rPr>
              <a:t>Over $15 billion worth of goods per year shoplifted</a:t>
            </a:r>
          </a:p>
          <a:p>
            <a:pPr>
              <a:lnSpc>
                <a:spcPct val="100000"/>
              </a:lnSpc>
              <a:buFont typeface="Arial" panose="020B0604020202020204" pitchFamily="34" charset="0"/>
              <a:buChar char="•"/>
            </a:pPr>
            <a:r>
              <a:rPr lang="en-US" sz="2000" b="0" i="0" dirty="0">
                <a:solidFill>
                  <a:schemeClr val="bg1"/>
                </a:solidFill>
                <a:effectLst/>
              </a:rPr>
              <a:t>Shrinkage, retail theft that includes shoplifting, added up to $42.9 billion in 2017-2019</a:t>
            </a:r>
          </a:p>
          <a:p>
            <a:endParaRPr lang="en-US" sz="2000" dirty="0">
              <a:solidFill>
                <a:schemeClr val="bg1"/>
              </a:solidFill>
            </a:endParaRPr>
          </a:p>
        </p:txBody>
      </p:sp>
      <p:sp>
        <p:nvSpPr>
          <p:cNvPr id="21" name="Rectangle 20">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93361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64F718-7FAC-4056-9FA9-A603EC682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0"/>
            <a:ext cx="121904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74639F7-E3C7-4165-A83E-6386A86BA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6356349"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B3AF0F1-707A-463E-B5EE-33C63A40CF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979591"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E9D78BE-71CD-4721-93B7-065C6C31063D}"/>
              </a:ext>
            </a:extLst>
          </p:cNvPr>
          <p:cNvSpPr>
            <a:spLocks noGrp="1"/>
          </p:cNvSpPr>
          <p:nvPr>
            <p:ph type="title"/>
          </p:nvPr>
        </p:nvSpPr>
        <p:spPr>
          <a:xfrm>
            <a:off x="838200" y="704088"/>
            <a:ext cx="3529953" cy="2980944"/>
          </a:xfrm>
        </p:spPr>
        <p:txBody>
          <a:bodyPr>
            <a:normAutofit/>
          </a:bodyPr>
          <a:lstStyle/>
          <a:p>
            <a:r>
              <a:rPr lang="en-US">
                <a:solidFill>
                  <a:schemeClr val="bg1"/>
                </a:solidFill>
              </a:rPr>
              <a:t>Employee Theft</a:t>
            </a:r>
          </a:p>
        </p:txBody>
      </p:sp>
      <p:sp>
        <p:nvSpPr>
          <p:cNvPr id="3" name="Content Placeholder 2">
            <a:extLst>
              <a:ext uri="{FF2B5EF4-FFF2-40B4-BE49-F238E27FC236}">
                <a16:creationId xmlns:a16="http://schemas.microsoft.com/office/drawing/2014/main" id="{8CB7CD41-8265-406D-92EE-E9117EF88AF8}"/>
              </a:ext>
            </a:extLst>
          </p:cNvPr>
          <p:cNvSpPr>
            <a:spLocks noGrp="1"/>
          </p:cNvSpPr>
          <p:nvPr>
            <p:ph idx="1"/>
          </p:nvPr>
        </p:nvSpPr>
        <p:spPr>
          <a:xfrm>
            <a:off x="6212410" y="704088"/>
            <a:ext cx="5135293" cy="5248656"/>
          </a:xfrm>
        </p:spPr>
        <p:txBody>
          <a:bodyPr anchor="ctr">
            <a:normAutofit/>
          </a:bodyPr>
          <a:lstStyle/>
          <a:p>
            <a:pPr>
              <a:lnSpc>
                <a:spcPct val="150000"/>
              </a:lnSpc>
            </a:pPr>
            <a:r>
              <a:rPr lang="en-US" sz="2400" dirty="0"/>
              <a:t>Screening</a:t>
            </a:r>
          </a:p>
          <a:p>
            <a:pPr>
              <a:lnSpc>
                <a:spcPct val="150000"/>
              </a:lnSpc>
            </a:pPr>
            <a:r>
              <a:rPr lang="en-US" sz="2400" dirty="0"/>
              <a:t>Know your TEAM</a:t>
            </a:r>
          </a:p>
          <a:p>
            <a:pPr>
              <a:lnSpc>
                <a:spcPct val="150000"/>
              </a:lnSpc>
            </a:pPr>
            <a:r>
              <a:rPr lang="en-US" sz="2400" dirty="0"/>
              <a:t>Call out the corrupt and abusive</a:t>
            </a:r>
          </a:p>
          <a:p>
            <a:pPr>
              <a:lnSpc>
                <a:spcPct val="150000"/>
              </a:lnSpc>
            </a:pPr>
            <a:r>
              <a:rPr lang="en-US" sz="2400" dirty="0"/>
              <a:t>Not everyone is perfect</a:t>
            </a:r>
          </a:p>
        </p:txBody>
      </p:sp>
    </p:spTree>
    <p:extLst>
      <p:ext uri="{BB962C8B-B14F-4D97-AF65-F5344CB8AC3E}">
        <p14:creationId xmlns:p14="http://schemas.microsoft.com/office/powerpoint/2010/main" val="18167493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4BCB536E-14CF-475A-A200-1401931AEF18}"/>
              </a:ext>
            </a:extLst>
          </p:cNvPr>
          <p:cNvSpPr>
            <a:spLocks noGrp="1"/>
          </p:cNvSpPr>
          <p:nvPr>
            <p:ph type="title"/>
          </p:nvPr>
        </p:nvSpPr>
        <p:spPr>
          <a:xfrm>
            <a:off x="838200" y="669925"/>
            <a:ext cx="4508946" cy="1325563"/>
          </a:xfrm>
        </p:spPr>
        <p:txBody>
          <a:bodyPr anchor="b">
            <a:normAutofit/>
          </a:bodyPr>
          <a:lstStyle/>
          <a:p>
            <a:pPr algn="r"/>
            <a:r>
              <a:rPr lang="en-US" dirty="0">
                <a:solidFill>
                  <a:schemeClr val="bg1"/>
                </a:solidFill>
              </a:rPr>
              <a:t>What Others Have Said</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CC45C4C-1D19-44D2-BB0D-A1349CFD3FB0}"/>
              </a:ext>
            </a:extLst>
          </p:cNvPr>
          <p:cNvSpPr>
            <a:spLocks noGrp="1"/>
          </p:cNvSpPr>
          <p:nvPr>
            <p:ph idx="1"/>
          </p:nvPr>
        </p:nvSpPr>
        <p:spPr>
          <a:xfrm>
            <a:off x="1392667" y="2398957"/>
            <a:ext cx="9406666" cy="3526144"/>
          </a:xfrm>
        </p:spPr>
        <p:txBody>
          <a:bodyPr>
            <a:normAutofit lnSpcReduction="10000"/>
          </a:bodyPr>
          <a:lstStyle/>
          <a:p>
            <a:r>
              <a:rPr lang="en-US" sz="2000" b="0" i="0" dirty="0">
                <a:solidFill>
                  <a:schemeClr val="bg1"/>
                </a:solidFill>
                <a:effectLst/>
              </a:rPr>
              <a:t>“As for running. </a:t>
            </a:r>
            <a:r>
              <a:rPr lang="en-US" sz="2000" dirty="0">
                <a:solidFill>
                  <a:schemeClr val="bg1"/>
                </a:solidFill>
              </a:rPr>
              <a:t>[…] </a:t>
            </a:r>
            <a:r>
              <a:rPr lang="en-US" sz="2000" b="0" i="0" dirty="0">
                <a:solidFill>
                  <a:schemeClr val="bg1"/>
                </a:solidFill>
                <a:effectLst/>
              </a:rPr>
              <a:t>In a store like Macy's it is hard to find a straight path to any exit […]. So, it is risky for the shoplifter.” (r/</a:t>
            </a:r>
            <a:r>
              <a:rPr lang="en-US" sz="2000" b="0" i="0" dirty="0" err="1">
                <a:solidFill>
                  <a:schemeClr val="bg1"/>
                </a:solidFill>
                <a:effectLst/>
              </a:rPr>
              <a:t>IAmA</a:t>
            </a:r>
            <a:r>
              <a:rPr lang="en-US" sz="2000" b="0" i="0" dirty="0">
                <a:solidFill>
                  <a:schemeClr val="bg1"/>
                </a:solidFill>
                <a:effectLst/>
              </a:rPr>
              <a:t> </a:t>
            </a:r>
            <a:r>
              <a:rPr lang="en-US" sz="2000" dirty="0">
                <a:solidFill>
                  <a:schemeClr val="bg1"/>
                </a:solidFill>
              </a:rPr>
              <a:t>- </a:t>
            </a:r>
            <a:r>
              <a:rPr lang="en-US" sz="2000" b="0" i="0" dirty="0">
                <a:solidFill>
                  <a:schemeClr val="bg1"/>
                </a:solidFill>
                <a:effectLst/>
              </a:rPr>
              <a:t>I Am A, where the mundane becomes fascinating and the outrageous suddenly seems normal.)</a:t>
            </a:r>
          </a:p>
          <a:p>
            <a:r>
              <a:rPr lang="en-US" sz="2000" b="0" i="0" dirty="0">
                <a:solidFill>
                  <a:schemeClr val="bg1"/>
                </a:solidFill>
                <a:effectLst/>
              </a:rPr>
              <a:t>“A bathroom is no different then a dressing room except for the purpose that it sends of huge warning signals to us. We have signs posted that say don't bring merchandise in the bathrooms.</a:t>
            </a:r>
            <a:r>
              <a:rPr lang="en-US" sz="2000" dirty="0">
                <a:solidFill>
                  <a:schemeClr val="bg1"/>
                </a:solidFill>
              </a:rPr>
              <a:t>” </a:t>
            </a:r>
            <a:r>
              <a:rPr lang="en-US" sz="2000" b="0" i="0" dirty="0">
                <a:solidFill>
                  <a:schemeClr val="bg1"/>
                </a:solidFill>
                <a:effectLst/>
              </a:rPr>
              <a:t>(r/</a:t>
            </a:r>
            <a:r>
              <a:rPr lang="en-US" sz="2000" b="0" i="0" dirty="0" err="1">
                <a:solidFill>
                  <a:schemeClr val="bg1"/>
                </a:solidFill>
                <a:effectLst/>
              </a:rPr>
              <a:t>IAmA</a:t>
            </a:r>
            <a:r>
              <a:rPr lang="en-US" sz="2000" b="0" i="0" dirty="0">
                <a:solidFill>
                  <a:schemeClr val="bg1"/>
                </a:solidFill>
                <a:effectLst/>
              </a:rPr>
              <a:t> </a:t>
            </a:r>
            <a:r>
              <a:rPr lang="en-US" sz="2000" dirty="0">
                <a:solidFill>
                  <a:schemeClr val="bg1"/>
                </a:solidFill>
              </a:rPr>
              <a:t>- </a:t>
            </a:r>
            <a:r>
              <a:rPr lang="en-US" sz="2000" b="0" i="0" dirty="0">
                <a:solidFill>
                  <a:schemeClr val="bg1"/>
                </a:solidFill>
                <a:effectLst/>
              </a:rPr>
              <a:t>I Am A, where the mundane becomes fascinating and the outrageous suddenly seems normal.)</a:t>
            </a:r>
            <a:endParaRPr lang="en-US" sz="2000" dirty="0">
              <a:solidFill>
                <a:schemeClr val="bg1"/>
              </a:solidFill>
            </a:endParaRPr>
          </a:p>
          <a:p>
            <a:r>
              <a:rPr lang="en-US" sz="2000" b="0" i="0" dirty="0">
                <a:solidFill>
                  <a:schemeClr val="bg1"/>
                </a:solidFill>
                <a:effectLst/>
              </a:rPr>
              <a:t>“Camera's are more often then not in domes, and most "big" retail stores have very few blind spots. At a gas station, maybe, but not at a store like Macy's. Also, it's common practice not to allow employees other then loss prevention to see the cameras to avoid people who work their getting any ideas. Also, stockrooms have cameras all over them, both those you can see, and those you cant.” (r/</a:t>
            </a:r>
            <a:r>
              <a:rPr lang="en-US" sz="2000" b="0" i="0" dirty="0" err="1">
                <a:solidFill>
                  <a:schemeClr val="bg1"/>
                </a:solidFill>
                <a:effectLst/>
              </a:rPr>
              <a:t>IAmA</a:t>
            </a:r>
            <a:r>
              <a:rPr lang="en-US" sz="2000" b="0" i="0" dirty="0">
                <a:solidFill>
                  <a:schemeClr val="bg1"/>
                </a:solidFill>
                <a:effectLst/>
              </a:rPr>
              <a:t> </a:t>
            </a:r>
            <a:r>
              <a:rPr lang="en-US" sz="2000" dirty="0">
                <a:solidFill>
                  <a:schemeClr val="bg1"/>
                </a:solidFill>
              </a:rPr>
              <a:t>- </a:t>
            </a:r>
            <a:r>
              <a:rPr lang="en-US" sz="2000" b="0" i="0" dirty="0">
                <a:solidFill>
                  <a:schemeClr val="bg1"/>
                </a:solidFill>
                <a:effectLst/>
              </a:rPr>
              <a:t>I Am A, where the mundane becomes fascinating and the outrageous suddenly seems normal.)</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01238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D36653FE-5042-45A6-B298-14515A34C58C}"/>
              </a:ext>
            </a:extLst>
          </p:cNvPr>
          <p:cNvSpPr>
            <a:spLocks noGrp="1"/>
          </p:cNvSpPr>
          <p:nvPr>
            <p:ph type="title"/>
          </p:nvPr>
        </p:nvSpPr>
        <p:spPr>
          <a:xfrm>
            <a:off x="838200" y="448721"/>
            <a:ext cx="4707671" cy="1225650"/>
          </a:xfrm>
        </p:spPr>
        <p:txBody>
          <a:bodyPr anchor="b">
            <a:normAutofit/>
          </a:bodyPr>
          <a:lstStyle/>
          <a:p>
            <a:r>
              <a:rPr lang="en-US" sz="3800">
                <a:solidFill>
                  <a:schemeClr val="bg1"/>
                </a:solidFill>
              </a:rPr>
              <a:t>Fighting Back</a:t>
            </a:r>
          </a:p>
        </p:txBody>
      </p:sp>
      <p:cxnSp>
        <p:nvCxnSpPr>
          <p:cNvPr id="11" name="Straight Connector 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8FBCDB2-70CD-4720-A0AB-932F4B386261}"/>
              </a:ext>
            </a:extLst>
          </p:cNvPr>
          <p:cNvSpPr>
            <a:spLocks noGrp="1"/>
          </p:cNvSpPr>
          <p:nvPr>
            <p:ph idx="1"/>
          </p:nvPr>
        </p:nvSpPr>
        <p:spPr>
          <a:xfrm>
            <a:off x="897769" y="1909192"/>
            <a:ext cx="4586513" cy="3647710"/>
          </a:xfrm>
        </p:spPr>
        <p:txBody>
          <a:bodyPr>
            <a:normAutofit/>
          </a:bodyPr>
          <a:lstStyle/>
          <a:p>
            <a:pPr>
              <a:lnSpc>
                <a:spcPct val="200000"/>
              </a:lnSpc>
            </a:pPr>
            <a:r>
              <a:rPr lang="en-US" sz="2000" dirty="0">
                <a:solidFill>
                  <a:schemeClr val="bg1"/>
                </a:solidFill>
              </a:rPr>
              <a:t>Biometric surveillance technology</a:t>
            </a:r>
          </a:p>
          <a:p>
            <a:pPr>
              <a:lnSpc>
                <a:spcPct val="200000"/>
              </a:lnSpc>
            </a:pPr>
            <a:r>
              <a:rPr lang="en-US" sz="2000" dirty="0">
                <a:solidFill>
                  <a:schemeClr val="bg1"/>
                </a:solidFill>
              </a:rPr>
              <a:t>Application of RFID technology</a:t>
            </a:r>
          </a:p>
          <a:p>
            <a:pPr>
              <a:lnSpc>
                <a:spcPct val="200000"/>
              </a:lnSpc>
            </a:pPr>
            <a:r>
              <a:rPr lang="en-US" sz="2000" dirty="0">
                <a:solidFill>
                  <a:schemeClr val="bg1"/>
                </a:solidFill>
              </a:rPr>
              <a:t>CCTV (Close Circuit Television)</a:t>
            </a:r>
          </a:p>
          <a:p>
            <a:endParaRPr lang="en-US" sz="2000" dirty="0">
              <a:solidFill>
                <a:schemeClr val="bg1"/>
              </a:solidFill>
            </a:endParaRPr>
          </a:p>
        </p:txBody>
      </p:sp>
      <p:cxnSp>
        <p:nvCxnSpPr>
          <p:cNvPr id="13" name="Straight Connector 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Electronic circuit board">
            <a:extLst>
              <a:ext uri="{FF2B5EF4-FFF2-40B4-BE49-F238E27FC236}">
                <a16:creationId xmlns:a16="http://schemas.microsoft.com/office/drawing/2014/main" id="{FFA0CFAD-F642-91DD-7368-E6C9F436253A}"/>
              </a:ext>
            </a:extLst>
          </p:cNvPr>
          <p:cNvPicPr>
            <a:picLocks noChangeAspect="1"/>
          </p:cNvPicPr>
          <p:nvPr/>
        </p:nvPicPr>
        <p:blipFill rotWithShape="1">
          <a:blip r:embed="rId3"/>
          <a:srcRect l="19245" r="32419" b="1"/>
          <a:stretch/>
        </p:blipFill>
        <p:spPr>
          <a:xfrm>
            <a:off x="6525453" y="10"/>
            <a:ext cx="5666547" cy="6857990"/>
          </a:xfrm>
          <a:prstGeom prst="rect">
            <a:avLst/>
          </a:prstGeom>
        </p:spPr>
      </p:pic>
    </p:spTree>
    <p:extLst>
      <p:ext uri="{BB962C8B-B14F-4D97-AF65-F5344CB8AC3E}">
        <p14:creationId xmlns:p14="http://schemas.microsoft.com/office/powerpoint/2010/main" val="428503972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CC8840F0-48FD-4FDC-837E-F4A6D656E0C5}"/>
              </a:ext>
            </a:extLst>
          </p:cNvPr>
          <p:cNvSpPr>
            <a:spLocks noGrp="1"/>
          </p:cNvSpPr>
          <p:nvPr>
            <p:ph type="title"/>
          </p:nvPr>
        </p:nvSpPr>
        <p:spPr>
          <a:xfrm>
            <a:off x="922635" y="1250575"/>
            <a:ext cx="4604274" cy="4163210"/>
          </a:xfrm>
        </p:spPr>
        <p:txBody>
          <a:bodyPr anchor="ctr">
            <a:normAutofit/>
          </a:bodyPr>
          <a:lstStyle/>
          <a:p>
            <a:r>
              <a:rPr lang="en-US" sz="6800">
                <a:solidFill>
                  <a:schemeClr val="bg1"/>
                </a:solidFill>
              </a:rPr>
              <a:t>Can Technology Stop Shoplifting?</a:t>
            </a:r>
          </a:p>
        </p:txBody>
      </p:sp>
      <p:sp>
        <p:nvSpPr>
          <p:cNvPr id="10" name="Rectangle 9">
            <a:extLst>
              <a:ext uri="{FF2B5EF4-FFF2-40B4-BE49-F238E27FC236}">
                <a16:creationId xmlns:a16="http://schemas.microsoft.com/office/drawing/2014/main" id="{C2C57604-0CFD-4023-B9BD-107166A25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6476" y="1100949"/>
            <a:ext cx="4996593"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0F1A318-C0B9-40DD-8A6D-6CB58C9C9C11}"/>
              </a:ext>
            </a:extLst>
          </p:cNvPr>
          <p:cNvSpPr>
            <a:spLocks noGrp="1"/>
          </p:cNvSpPr>
          <p:nvPr>
            <p:ph idx="1"/>
          </p:nvPr>
        </p:nvSpPr>
        <p:spPr>
          <a:xfrm>
            <a:off x="6293224" y="860612"/>
            <a:ext cx="4797909" cy="5023821"/>
          </a:xfrm>
        </p:spPr>
        <p:txBody>
          <a:bodyPr anchor="ctr">
            <a:normAutofit/>
          </a:bodyPr>
          <a:lstStyle/>
          <a:p>
            <a:r>
              <a:rPr lang="en-US" sz="2000" dirty="0">
                <a:solidFill>
                  <a:schemeClr val="bg1"/>
                </a:solidFill>
              </a:rPr>
              <a:t>No </a:t>
            </a:r>
            <a:r>
              <a:rPr lang="en-US" sz="2000" dirty="0">
                <a:solidFill>
                  <a:schemeClr val="bg1"/>
                </a:solidFill>
                <a:sym typeface="Wingdings" panose="05000000000000000000" pitchFamily="2" charset="2"/>
              </a:rPr>
              <a:t></a:t>
            </a:r>
            <a:endParaRPr lang="en-US" sz="2000" dirty="0">
              <a:solidFill>
                <a:schemeClr val="bg1"/>
              </a:solidFill>
            </a:endParaRPr>
          </a:p>
          <a:p>
            <a:r>
              <a:rPr lang="en-US" sz="2000" dirty="0">
                <a:solidFill>
                  <a:schemeClr val="bg1"/>
                </a:solidFill>
              </a:rPr>
              <a:t>But You Can!</a:t>
            </a:r>
          </a:p>
          <a:p>
            <a:endParaRPr lang="en-US" sz="2000" dirty="0">
              <a:solidFill>
                <a:schemeClr val="bg1"/>
              </a:solidFill>
            </a:endParaRPr>
          </a:p>
        </p:txBody>
      </p:sp>
      <p:pic>
        <p:nvPicPr>
          <p:cNvPr id="5" name="Picture 4" descr="Mixed raced teen">
            <a:extLst>
              <a:ext uri="{FF2B5EF4-FFF2-40B4-BE49-F238E27FC236}">
                <a16:creationId xmlns:a16="http://schemas.microsoft.com/office/drawing/2014/main" id="{487DFBC4-B644-4B72-9291-9AE25EB3C6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0781" y="3582180"/>
            <a:ext cx="4313585" cy="2875723"/>
          </a:xfrm>
          <a:prstGeom prst="rect">
            <a:avLst/>
          </a:prstGeom>
        </p:spPr>
      </p:pic>
    </p:spTree>
    <p:extLst>
      <p:ext uri="{BB962C8B-B14F-4D97-AF65-F5344CB8AC3E}">
        <p14:creationId xmlns:p14="http://schemas.microsoft.com/office/powerpoint/2010/main" val="233130028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80">
                                          <p:stCondLst>
                                            <p:cond delay="0"/>
                                          </p:stCondLst>
                                        </p:cTn>
                                        <p:tgtEl>
                                          <p:spTgt spid="3">
                                            <p:txEl>
                                              <p:pRg st="1" end="1"/>
                                            </p:txEl>
                                          </p:spTgt>
                                        </p:tgtEl>
                                      </p:cBhvr>
                                    </p:animEffect>
                                    <p:anim calcmode="lin" valueType="num">
                                      <p:cBhvr>
                                        <p:cTn id="1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xEl>
                                              <p:pRg st="1" end="1"/>
                                            </p:txEl>
                                          </p:spTgt>
                                        </p:tgtEl>
                                      </p:cBhvr>
                                      <p:to x="100000" y="60000"/>
                                    </p:animScale>
                                    <p:animScale>
                                      <p:cBhvr>
                                        <p:cTn id="20" dur="166" decel="50000">
                                          <p:stCondLst>
                                            <p:cond delay="676"/>
                                          </p:stCondLst>
                                        </p:cTn>
                                        <p:tgtEl>
                                          <p:spTgt spid="3">
                                            <p:txEl>
                                              <p:pRg st="1" end="1"/>
                                            </p:txEl>
                                          </p:spTgt>
                                        </p:tgtEl>
                                      </p:cBhvr>
                                      <p:to x="100000" y="100000"/>
                                    </p:animScale>
                                    <p:animScale>
                                      <p:cBhvr>
                                        <p:cTn id="21" dur="26">
                                          <p:stCondLst>
                                            <p:cond delay="1312"/>
                                          </p:stCondLst>
                                        </p:cTn>
                                        <p:tgtEl>
                                          <p:spTgt spid="3">
                                            <p:txEl>
                                              <p:pRg st="1" end="1"/>
                                            </p:txEl>
                                          </p:spTgt>
                                        </p:tgtEl>
                                      </p:cBhvr>
                                      <p:to x="100000" y="80000"/>
                                    </p:animScale>
                                    <p:animScale>
                                      <p:cBhvr>
                                        <p:cTn id="22" dur="166" decel="50000">
                                          <p:stCondLst>
                                            <p:cond delay="1338"/>
                                          </p:stCondLst>
                                        </p:cTn>
                                        <p:tgtEl>
                                          <p:spTgt spid="3">
                                            <p:txEl>
                                              <p:pRg st="1" end="1"/>
                                            </p:txEl>
                                          </p:spTgt>
                                        </p:tgtEl>
                                      </p:cBhvr>
                                      <p:to x="100000" y="100000"/>
                                    </p:animScale>
                                    <p:animScale>
                                      <p:cBhvr>
                                        <p:cTn id="23" dur="26">
                                          <p:stCondLst>
                                            <p:cond delay="1642"/>
                                          </p:stCondLst>
                                        </p:cTn>
                                        <p:tgtEl>
                                          <p:spTgt spid="3">
                                            <p:txEl>
                                              <p:pRg st="1" end="1"/>
                                            </p:txEl>
                                          </p:spTgt>
                                        </p:tgtEl>
                                      </p:cBhvr>
                                      <p:to x="100000" y="90000"/>
                                    </p:animScale>
                                    <p:animScale>
                                      <p:cBhvr>
                                        <p:cTn id="24" dur="166" decel="50000">
                                          <p:stCondLst>
                                            <p:cond delay="1668"/>
                                          </p:stCondLst>
                                        </p:cTn>
                                        <p:tgtEl>
                                          <p:spTgt spid="3">
                                            <p:txEl>
                                              <p:pRg st="1" end="1"/>
                                            </p:txEl>
                                          </p:spTgt>
                                        </p:tgtEl>
                                      </p:cBhvr>
                                      <p:to x="100000" y="100000"/>
                                    </p:animScale>
                                    <p:animScale>
                                      <p:cBhvr>
                                        <p:cTn id="25" dur="26">
                                          <p:stCondLst>
                                            <p:cond delay="1808"/>
                                          </p:stCondLst>
                                        </p:cTn>
                                        <p:tgtEl>
                                          <p:spTgt spid="3">
                                            <p:txEl>
                                              <p:pRg st="1" end="1"/>
                                            </p:txEl>
                                          </p:spTgt>
                                        </p:tgtEl>
                                      </p:cBhvr>
                                      <p:to x="100000" y="95000"/>
                                    </p:animScale>
                                    <p:animScale>
                                      <p:cBhvr>
                                        <p:cTn id="26" dur="166" decel="50000">
                                          <p:stCondLst>
                                            <p:cond delay="1834"/>
                                          </p:stCondLst>
                                        </p:cTn>
                                        <p:tgtEl>
                                          <p:spTgt spid="3">
                                            <p:txEl>
                                              <p:pRg st="1" end="1"/>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mph" presetSubtype="0" fill="hold" grpId="0" nodeType="clickEffect">
                                  <p:stCondLst>
                                    <p:cond delay="0"/>
                                  </p:stCondLst>
                                  <p:childTnLst>
                                    <p:animEffect transition="out" filter="fade">
                                      <p:cBhvr>
                                        <p:cTn id="30" dur="500" tmFilter="0, 0; .2, .5; .8, .5; 1, 0"/>
                                        <p:tgtEl>
                                          <p:spTgt spid="3">
                                            <p:txEl>
                                              <p:pRg st="1" end="1"/>
                                            </p:txEl>
                                          </p:spTgt>
                                        </p:tgtEl>
                                      </p:cBhvr>
                                    </p:animEffect>
                                    <p:animScale>
                                      <p:cBhvr>
                                        <p:cTn id="31" dur="250" autoRev="1" fill="hold"/>
                                        <p:tgtEl>
                                          <p:spTgt spid="3">
                                            <p:txEl>
                                              <p:pRg st="1" end="1"/>
                                            </p:txEl>
                                          </p:spTgt>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down)">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B80815EC-8A5A-4F99-8A3B-057795A1DC77}"/>
              </a:ext>
            </a:extLst>
          </p:cNvPr>
          <p:cNvSpPr>
            <a:spLocks noGrp="1"/>
          </p:cNvSpPr>
          <p:nvPr>
            <p:ph type="title"/>
          </p:nvPr>
        </p:nvSpPr>
        <p:spPr>
          <a:xfrm>
            <a:off x="1014141" y="1450655"/>
            <a:ext cx="3932030" cy="3956690"/>
          </a:xfrm>
        </p:spPr>
        <p:txBody>
          <a:bodyPr anchor="ctr">
            <a:normAutofit/>
          </a:bodyPr>
          <a:lstStyle/>
          <a:p>
            <a:r>
              <a:rPr lang="en-US" sz="6800">
                <a:solidFill>
                  <a:schemeClr val="bg1"/>
                </a:solidFill>
              </a:rPr>
              <a:t>Resources</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52FD29-55DE-4C12-973B-C42EFBCF51C9}"/>
              </a:ext>
            </a:extLst>
          </p:cNvPr>
          <p:cNvSpPr>
            <a:spLocks noGrp="1"/>
          </p:cNvSpPr>
          <p:nvPr>
            <p:ph idx="1"/>
          </p:nvPr>
        </p:nvSpPr>
        <p:spPr>
          <a:xfrm>
            <a:off x="6096000" y="1108061"/>
            <a:ext cx="5008901" cy="4571972"/>
          </a:xfrm>
        </p:spPr>
        <p:txBody>
          <a:bodyPr anchor="ctr">
            <a:normAutofit/>
          </a:bodyPr>
          <a:lstStyle/>
          <a:p>
            <a:r>
              <a:rPr lang="en-US" sz="2000" b="0" i="0" dirty="0">
                <a:solidFill>
                  <a:schemeClr val="bg1"/>
                </a:solidFill>
                <a:effectLst/>
              </a:rPr>
              <a:t>National Retail Security Survey 2019 National Retail Federation Published Jun 6, 2019</a:t>
            </a:r>
          </a:p>
          <a:p>
            <a:r>
              <a:rPr lang="en-US" sz="2000" dirty="0">
                <a:solidFill>
                  <a:schemeClr val="bg1"/>
                </a:solidFill>
              </a:rPr>
              <a:t>Bureau of Justice Statistics</a:t>
            </a:r>
          </a:p>
          <a:p>
            <a:r>
              <a:rPr lang="en-US" sz="2000" dirty="0">
                <a:solidFill>
                  <a:schemeClr val="bg1"/>
                </a:solidFill>
              </a:rPr>
              <a:t>National Association for Shoplifting Prevention</a:t>
            </a:r>
          </a:p>
          <a:p>
            <a:r>
              <a:rPr lang="en-US" sz="2000" dirty="0">
                <a:solidFill>
                  <a:schemeClr val="bg1"/>
                </a:solidFill>
              </a:rPr>
              <a:t>https://www.reddit.com/r/IAmA/comments/ajayi/iama_master_shoplifter_ama/</a:t>
            </a:r>
          </a:p>
        </p:txBody>
      </p:sp>
    </p:spTree>
    <p:extLst>
      <p:ext uri="{BB962C8B-B14F-4D97-AF65-F5344CB8AC3E}">
        <p14:creationId xmlns:p14="http://schemas.microsoft.com/office/powerpoint/2010/main" val="3863845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2044</TotalTime>
  <Words>2478</Words>
  <Application>Microsoft Office PowerPoint</Application>
  <PresentationFormat>Widescreen</PresentationFormat>
  <Paragraphs>95</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Segoe UI</vt:lpstr>
      <vt:lpstr>Times New Roman</vt:lpstr>
      <vt:lpstr>office theme</vt:lpstr>
      <vt:lpstr>Prognostication</vt:lpstr>
      <vt:lpstr>What Theft Means To</vt:lpstr>
      <vt:lpstr>Communication</vt:lpstr>
      <vt:lpstr>Leadership vs Fellowship</vt:lpstr>
      <vt:lpstr>Shoplifting</vt:lpstr>
      <vt:lpstr>The Numbers (Shoplifting)</vt:lpstr>
      <vt:lpstr>Employee Theft</vt:lpstr>
      <vt:lpstr>What Others Have Said</vt:lpstr>
      <vt:lpstr>Fighting Back</vt:lpstr>
      <vt:lpstr>Can Technology Stop Shoplifting?</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Connar Miller</dc:creator>
  <cp:lastModifiedBy>Connar Miller</cp:lastModifiedBy>
  <cp:revision>5</cp:revision>
  <dcterms:created xsi:type="dcterms:W3CDTF">2013-07-15T20:26:40Z</dcterms:created>
  <dcterms:modified xsi:type="dcterms:W3CDTF">2022-06-18T20:40:52Z</dcterms:modified>
</cp:coreProperties>
</file>