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napToGrid="0">
      <p:cViewPr>
        <p:scale>
          <a:sx n="51" d="100"/>
          <a:sy n="51" d="100"/>
        </p:scale>
        <p:origin x="36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F5CEF-9EDF-432D-B854-C43DFCAD9055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B4CE-4731-4FBE-BEEE-509820AD3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18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F5CEF-9EDF-432D-B854-C43DFCAD9055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B4CE-4731-4FBE-BEEE-509820AD3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02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CF5CEF-9EDF-432D-B854-C43DFCAD9055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C6B4CE-4731-4FBE-BEEE-509820AD3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862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F5CEF-9EDF-432D-B854-C43DFCAD9055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B4CE-4731-4FBE-BEEE-509820AD3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243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F5CEF-9EDF-432D-B854-C43DFCAD9055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B4CE-4731-4FBE-BEEE-509820AD3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55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F5CEF-9EDF-432D-B854-C43DFCAD9055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B4CE-4731-4FBE-BEEE-509820AD3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55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F5CEF-9EDF-432D-B854-C43DFCAD9055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B4CE-4731-4FBE-BEEE-509820AD3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434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F5CEF-9EDF-432D-B854-C43DFCAD9055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B4CE-4731-4FBE-BEEE-509820AD3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64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F5CEF-9EDF-432D-B854-C43DFCAD9055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B4CE-4731-4FBE-BEEE-509820AD3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766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F5CEF-9EDF-432D-B854-C43DFCAD9055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B4CE-4731-4FBE-BEEE-509820AD3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99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4DCF5CEF-9EDF-432D-B854-C43DFCAD9055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BEC6B4CE-4731-4FBE-BEEE-509820AD3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397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4DCF5CEF-9EDF-432D-B854-C43DFCAD9055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BEC6B4CE-4731-4FBE-BEEE-509820AD3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620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hs.gov/hipaa/for-professionals/compliance-enforcement/examples/index.htm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4B3A732-BD30-43B3-B22F-86F9419075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5978F0-8D3C-4B12-B071-F1254173E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71600"/>
            <a:ext cx="12192000" cy="411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42E3AD-7F87-4618-9C3B-0D186DCB37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59" y="1693334"/>
            <a:ext cx="8821199" cy="3471334"/>
          </a:xfrm>
        </p:spPr>
        <p:txBody>
          <a:bodyPr anchor="ctr">
            <a:normAutofit/>
          </a:bodyPr>
          <a:lstStyle/>
          <a:p>
            <a:pPr algn="l"/>
            <a:r>
              <a:rPr lang="en-US" sz="8000"/>
              <a:t>HIPAA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692AB9-4D88-4CE1-B7EC-D9974F8BA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871" y="5486400"/>
            <a:ext cx="9708775" cy="1371600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Tanya Hart</a:t>
            </a:r>
          </a:p>
          <a:p>
            <a:pPr algn="r"/>
            <a:r>
              <a:rPr lang="en-US" dirty="0"/>
              <a:t>HCAS129-Electronic Health Records</a:t>
            </a:r>
          </a:p>
          <a:p>
            <a:pPr algn="r"/>
            <a:r>
              <a:rPr lang="en-US" dirty="0"/>
              <a:t>14, March 2021</a:t>
            </a:r>
          </a:p>
        </p:txBody>
      </p:sp>
    </p:spTree>
    <p:extLst>
      <p:ext uri="{BB962C8B-B14F-4D97-AF65-F5344CB8AC3E}">
        <p14:creationId xmlns:p14="http://schemas.microsoft.com/office/powerpoint/2010/main" val="371751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33F20F-7F25-47BA-9158-7DFE7E2D947C}"/>
              </a:ext>
            </a:extLst>
          </p:cNvPr>
          <p:cNvSpPr txBox="1"/>
          <p:nvPr/>
        </p:nvSpPr>
        <p:spPr>
          <a:xfrm>
            <a:off x="1091738" y="520700"/>
            <a:ext cx="10008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Introduction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779281-FEF2-4365-9CA4-8A7B5B5CD1CB}"/>
              </a:ext>
            </a:extLst>
          </p:cNvPr>
          <p:cNvSpPr txBox="1"/>
          <p:nvPr/>
        </p:nvSpPr>
        <p:spPr>
          <a:xfrm>
            <a:off x="1660005" y="2042568"/>
            <a:ext cx="2806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H</a:t>
            </a:r>
            <a:r>
              <a:rPr lang="en-US" sz="2800" dirty="0"/>
              <a:t>ealth</a:t>
            </a:r>
          </a:p>
          <a:p>
            <a:r>
              <a:rPr lang="en-US" sz="2800" b="1" dirty="0"/>
              <a:t>I</a:t>
            </a:r>
            <a:r>
              <a:rPr lang="en-US" sz="2800" dirty="0"/>
              <a:t>nsurance</a:t>
            </a:r>
          </a:p>
          <a:p>
            <a:r>
              <a:rPr lang="en-US" sz="2800" b="1" dirty="0"/>
              <a:t>P</a:t>
            </a:r>
            <a:r>
              <a:rPr lang="en-US" sz="2800" dirty="0"/>
              <a:t>ortability and</a:t>
            </a:r>
          </a:p>
          <a:p>
            <a:r>
              <a:rPr lang="en-US" sz="2800" b="1" dirty="0"/>
              <a:t>A</a:t>
            </a:r>
            <a:r>
              <a:rPr lang="en-US" sz="2800" dirty="0"/>
              <a:t>ccountability</a:t>
            </a:r>
          </a:p>
          <a:p>
            <a:r>
              <a:rPr lang="en-US" sz="2800" b="1" dirty="0"/>
              <a:t>A</a:t>
            </a:r>
            <a:r>
              <a:rPr lang="en-US" sz="2800" dirty="0"/>
              <a:t>ct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EED35-959D-4339-A15E-9E809A024CA5}"/>
              </a:ext>
            </a:extLst>
          </p:cNvPr>
          <p:cNvSpPr txBox="1"/>
          <p:nvPr/>
        </p:nvSpPr>
        <p:spPr>
          <a:xfrm>
            <a:off x="4660902" y="1955799"/>
            <a:ext cx="60832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Created in 1996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Guards a patients personal health information (PHI)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Promotes the use of medical savings accounts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Combats waste, fraud, and abuse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28E1F7-74A6-4337-A326-99F8DB66907F}"/>
              </a:ext>
            </a:extLst>
          </p:cNvPr>
          <p:cNvSpPr txBox="1"/>
          <p:nvPr/>
        </p:nvSpPr>
        <p:spPr>
          <a:xfrm flipH="1">
            <a:off x="4660902" y="3689173"/>
            <a:ext cx="574616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HIPAA CONCERNS: Privacy and Security Issues Regarding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Health status of an individual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Healthcare provided to an individual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Payment of healthcare provider</a:t>
            </a:r>
          </a:p>
        </p:txBody>
      </p:sp>
    </p:spTree>
    <p:extLst>
      <p:ext uri="{BB962C8B-B14F-4D97-AF65-F5344CB8AC3E}">
        <p14:creationId xmlns:p14="http://schemas.microsoft.com/office/powerpoint/2010/main" val="3249344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D84C7C-E1B6-4D3E-93EE-E71BEC6EA688}"/>
              </a:ext>
            </a:extLst>
          </p:cNvPr>
          <p:cNvSpPr txBox="1"/>
          <p:nvPr/>
        </p:nvSpPr>
        <p:spPr>
          <a:xfrm flipH="1">
            <a:off x="2245128" y="373326"/>
            <a:ext cx="7701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Privacy and Security Issues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CA8429-8A5A-4DAA-B1A5-E86A31E16D8A}"/>
              </a:ext>
            </a:extLst>
          </p:cNvPr>
          <p:cNvSpPr txBox="1"/>
          <p:nvPr/>
        </p:nvSpPr>
        <p:spPr>
          <a:xfrm>
            <a:off x="2044699" y="1397000"/>
            <a:ext cx="40513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EHR </a:t>
            </a:r>
            <a:r>
              <a:rPr lang="en-US" sz="2000" b="1" dirty="0"/>
              <a:t>Electronic Health Records</a:t>
            </a:r>
          </a:p>
          <a:p>
            <a:r>
              <a:rPr lang="en-US" dirty="0"/>
              <a:t>Accessing patient electronic health records without patient’s consent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CFB5A1-EC03-4EEB-B130-583B786E4160}"/>
              </a:ext>
            </a:extLst>
          </p:cNvPr>
          <p:cNvSpPr txBox="1"/>
          <p:nvPr/>
        </p:nvSpPr>
        <p:spPr>
          <a:xfrm>
            <a:off x="6095999" y="3619500"/>
            <a:ext cx="4610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ROI</a:t>
            </a:r>
            <a:r>
              <a:rPr lang="en-US" dirty="0"/>
              <a:t> </a:t>
            </a:r>
            <a:r>
              <a:rPr lang="en-US" sz="2000" b="1" dirty="0"/>
              <a:t>Release Of Information</a:t>
            </a:r>
          </a:p>
          <a:p>
            <a:r>
              <a:rPr lang="en-US" dirty="0"/>
              <a:t>Patient’s private healthcare information was released without proper authorization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BB6F66-DD56-434C-A5FB-B51168FC6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22" y="2913117"/>
            <a:ext cx="4610101" cy="327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906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21227B1-1586-4CEF-A0F1-E3C7FFBD4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2059012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7695ED-335C-4D08-AA65-0EDC2730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3657600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343085-5092-4F0A-8EE7-A217B3CED8E5}"/>
              </a:ext>
            </a:extLst>
          </p:cNvPr>
          <p:cNvSpPr txBox="1"/>
          <p:nvPr/>
        </p:nvSpPr>
        <p:spPr>
          <a:xfrm>
            <a:off x="342901" y="4591050"/>
            <a:ext cx="11494424" cy="943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cap="all" spc="15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Legal Consequences and Risks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8C6876-B6B4-402A-91B3-34F6C543C2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2" b="13374"/>
          <a:stretch/>
        </p:blipFill>
        <p:spPr>
          <a:xfrm>
            <a:off x="1496137" y="1323893"/>
            <a:ext cx="9199725" cy="289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216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D9C4F3-3A51-4F45-8A5D-AAD196BF7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609A32-BA95-43E0-B74D-B0805B20D703}"/>
              </a:ext>
            </a:extLst>
          </p:cNvPr>
          <p:cNvSpPr txBox="1"/>
          <p:nvPr/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cap="all">
                <a:solidFill>
                  <a:schemeClr val="bg2"/>
                </a:solidFill>
                <a:latin typeface="+mj-lt"/>
                <a:ea typeface="+mj-ea"/>
                <a:cs typeface="+mj-cs"/>
              </a:rPr>
              <a:t>Preventative Measures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C5409C-D6A0-48E4-8C3C-841767457FF9}"/>
              </a:ext>
            </a:extLst>
          </p:cNvPr>
          <p:cNvSpPr txBox="1"/>
          <p:nvPr/>
        </p:nvSpPr>
        <p:spPr>
          <a:xfrm>
            <a:off x="1202920" y="2011680"/>
            <a:ext cx="626364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"/>
            </a:pPr>
            <a:r>
              <a:rPr lang="en-US" sz="2400" b="1" dirty="0"/>
              <a:t>Educate-</a:t>
            </a:r>
            <a:r>
              <a:rPr lang="en-US" sz="2400" dirty="0"/>
              <a:t>Continuing education on HIPAA regulations and new information that becomes available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"/>
            </a:pPr>
            <a:endParaRPr lang="en-US" sz="2400" dirty="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"/>
            </a:pPr>
            <a:r>
              <a:rPr lang="en-US" sz="2400" b="1" dirty="0"/>
              <a:t>Train-</a:t>
            </a:r>
            <a:r>
              <a:rPr lang="en-US" sz="2400" dirty="0"/>
              <a:t> Proper personnel training and refresher courses on HIPAA regulations and information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"/>
            </a:pPr>
            <a:endParaRPr lang="en-US" sz="2400" dirty="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"/>
            </a:pPr>
            <a:r>
              <a:rPr lang="en-US" sz="2400" b="1" dirty="0"/>
              <a:t>Prevent-</a:t>
            </a:r>
            <a:r>
              <a:rPr lang="en-US" sz="2400" dirty="0"/>
              <a:t> Proper handling of patient information , storage and disposal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"/>
            </a:pPr>
            <a:endParaRPr lang="en-US" dirty="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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8B5989-115C-44B6-9A9C-D0D0061B27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57" r="31196" b="1"/>
          <a:stretch/>
        </p:blipFill>
        <p:spPr>
          <a:xfrm>
            <a:off x="8296547" y="2343150"/>
            <a:ext cx="3892887" cy="45148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E716FD-EC6B-457A-9FFA-0000D7A86738}"/>
              </a:ext>
            </a:extLst>
          </p:cNvPr>
          <p:cNvSpPr txBox="1"/>
          <p:nvPr/>
        </p:nvSpPr>
        <p:spPr>
          <a:xfrm>
            <a:off x="318999" y="3655040"/>
            <a:ext cx="10668000" cy="2240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693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99979D-C9C5-467C-BC16-9DA53949059A}"/>
              </a:ext>
            </a:extLst>
          </p:cNvPr>
          <p:cNvSpPr txBox="1"/>
          <p:nvPr/>
        </p:nvSpPr>
        <p:spPr>
          <a:xfrm>
            <a:off x="1546167" y="681644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Scenarios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0004EA-CFF5-4E5C-B47D-A03347F354D3}"/>
              </a:ext>
            </a:extLst>
          </p:cNvPr>
          <p:cNvSpPr txBox="1"/>
          <p:nvPr/>
        </p:nvSpPr>
        <p:spPr>
          <a:xfrm>
            <a:off x="1108017" y="1852750"/>
            <a:ext cx="6477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Proper Way to Release Information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Signature for release of information document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ID showing information is being released to the proper entity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Documentation received in proper format from patient or patient advocate.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4F65C6-519C-4567-8C1E-4C54A1504016}"/>
              </a:ext>
            </a:extLst>
          </p:cNvPr>
          <p:cNvSpPr txBox="1"/>
          <p:nvPr/>
        </p:nvSpPr>
        <p:spPr>
          <a:xfrm>
            <a:off x="4346517" y="3974198"/>
            <a:ext cx="63436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Improper Way  to Release Information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No signature on release forms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Improper ID shown/ no ID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Documents being handed over based on friendship or word of mouth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664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57FF58-9B65-4B51-B1E7-FE497BBE99D4}"/>
              </a:ext>
            </a:extLst>
          </p:cNvPr>
          <p:cNvSpPr txBox="1"/>
          <p:nvPr/>
        </p:nvSpPr>
        <p:spPr>
          <a:xfrm>
            <a:off x="1806633" y="612845"/>
            <a:ext cx="8578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References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0D4FF3-5703-4DA3-A89C-B88296D2E2CF}"/>
              </a:ext>
            </a:extLst>
          </p:cNvPr>
          <p:cNvSpPr txBox="1"/>
          <p:nvPr/>
        </p:nvSpPr>
        <p:spPr>
          <a:xfrm>
            <a:off x="3045995" y="2151727"/>
            <a:ext cx="610001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2"/>
              </a:rPr>
              <a:t>https://www.hhs.gov/hipaa/for-professionals/compliance-enforcement/examples/index.html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https://www.google.com/search?q=hipaa+violation&amp;client=firefox-b-1-d&amp;source=lnms&amp;tbm=isch&amp;biw=1284&amp;bih=733#imgrc=aUOarRjoOSTTIM&amp;imgdii=WmCc180v-MHyWM</a:t>
            </a:r>
          </a:p>
        </p:txBody>
      </p:sp>
    </p:spTree>
    <p:extLst>
      <p:ext uri="{BB962C8B-B14F-4D97-AF65-F5344CB8AC3E}">
        <p14:creationId xmlns:p14="http://schemas.microsoft.com/office/powerpoint/2010/main" val="9545400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520</TotalTime>
  <Words>257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Corbel</vt:lpstr>
      <vt:lpstr>Wingdings</vt:lpstr>
      <vt:lpstr>Banded</vt:lpstr>
      <vt:lpstr>HIPAA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HIPAA PRESENTATION</dc:title>
  <dc:creator>Tanya Hart</dc:creator>
  <cp:lastModifiedBy>Tanya Hart</cp:lastModifiedBy>
  <cp:revision>16</cp:revision>
  <dcterms:created xsi:type="dcterms:W3CDTF">2021-03-13T19:04:06Z</dcterms:created>
  <dcterms:modified xsi:type="dcterms:W3CDTF">2021-03-14T03:44:51Z</dcterms:modified>
</cp:coreProperties>
</file>