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59" r:id="rId4"/>
    <p:sldId id="260" r:id="rId5"/>
    <p:sldId id="261" r:id="rId6"/>
    <p:sldId id="263" r:id="rId7"/>
    <p:sldId id="262" r:id="rId8"/>
    <p:sldId id="267" r:id="rId9"/>
    <p:sldId id="266" r:id="rId10"/>
    <p:sldId id="26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8"/>
    <p:restoredTop sz="94597"/>
  </p:normalViewPr>
  <p:slideViewPr>
    <p:cSldViewPr snapToGrid="0" snapToObjects="1">
      <p:cViewPr varScale="1">
        <p:scale>
          <a:sx n="88" d="100"/>
          <a:sy n="88" d="100"/>
        </p:scale>
        <p:origin x="208" y="5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EEBFA6-E7D2-4E55-AC2C-D0410A28C873}" type="doc">
      <dgm:prSet loTypeId="urn:microsoft.com/office/officeart/2005/8/layout/vProcess5" loCatId="process" qsTypeId="urn:microsoft.com/office/officeart/2005/8/quickstyle/simple4" qsCatId="simple" csTypeId="urn:microsoft.com/office/officeart/2005/8/colors/colorful2" csCatId="colorful"/>
      <dgm:spPr/>
      <dgm:t>
        <a:bodyPr/>
        <a:lstStyle/>
        <a:p>
          <a:endParaRPr lang="en-US"/>
        </a:p>
      </dgm:t>
    </dgm:pt>
    <dgm:pt modelId="{984420BC-8B60-46F9-A94F-3E0FB324EAC9}">
      <dgm:prSet/>
      <dgm:spPr/>
      <dgm:t>
        <a:bodyPr/>
        <a:lstStyle/>
        <a:p>
          <a:r>
            <a:rPr lang="en-US" baseline="0"/>
            <a:t>With completing this project I hope to have a better understanding about student loans. </a:t>
          </a:r>
          <a:endParaRPr lang="en-US"/>
        </a:p>
      </dgm:t>
    </dgm:pt>
    <dgm:pt modelId="{F6CA1772-5B96-4E81-A5CA-0D210986C894}" type="parTrans" cxnId="{449CC1B9-A65D-4942-BA79-460CE58A350E}">
      <dgm:prSet/>
      <dgm:spPr/>
      <dgm:t>
        <a:bodyPr/>
        <a:lstStyle/>
        <a:p>
          <a:endParaRPr lang="en-US"/>
        </a:p>
      </dgm:t>
    </dgm:pt>
    <dgm:pt modelId="{C242E8F2-E83B-4DC2-8588-4DE1D2166BCB}" type="sibTrans" cxnId="{449CC1B9-A65D-4942-BA79-460CE58A350E}">
      <dgm:prSet/>
      <dgm:spPr/>
      <dgm:t>
        <a:bodyPr/>
        <a:lstStyle/>
        <a:p>
          <a:endParaRPr lang="en-US"/>
        </a:p>
      </dgm:t>
    </dgm:pt>
    <dgm:pt modelId="{04CB6B44-3AE8-4E57-A3D0-F625030F2F70}">
      <dgm:prSet/>
      <dgm:spPr/>
      <dgm:t>
        <a:bodyPr/>
        <a:lstStyle/>
        <a:p>
          <a:r>
            <a:rPr lang="en-US" baseline="0"/>
            <a:t>I want to see the effects from going to 3 different colleges has on my student loans. </a:t>
          </a:r>
          <a:endParaRPr lang="en-US"/>
        </a:p>
      </dgm:t>
    </dgm:pt>
    <dgm:pt modelId="{75247745-2FC6-4FBB-99A0-E98D357C29B4}" type="parTrans" cxnId="{954865A3-C46A-41EB-A21F-EE3B74598B42}">
      <dgm:prSet/>
      <dgm:spPr/>
      <dgm:t>
        <a:bodyPr/>
        <a:lstStyle/>
        <a:p>
          <a:endParaRPr lang="en-US"/>
        </a:p>
      </dgm:t>
    </dgm:pt>
    <dgm:pt modelId="{B9A5098B-B77D-42D2-8181-10B4455286F1}" type="sibTrans" cxnId="{954865A3-C46A-41EB-A21F-EE3B74598B42}">
      <dgm:prSet/>
      <dgm:spPr/>
      <dgm:t>
        <a:bodyPr/>
        <a:lstStyle/>
        <a:p>
          <a:endParaRPr lang="en-US"/>
        </a:p>
      </dgm:t>
    </dgm:pt>
    <dgm:pt modelId="{3D4710C4-E887-4573-96BB-5206291FEEC1}">
      <dgm:prSet/>
      <dgm:spPr/>
      <dgm:t>
        <a:bodyPr/>
        <a:lstStyle/>
        <a:p>
          <a:r>
            <a:rPr lang="en-US" baseline="0"/>
            <a:t>Completing this project, I want to know if my job currently is a good fit to pay off my loans. </a:t>
          </a:r>
          <a:endParaRPr lang="en-US"/>
        </a:p>
      </dgm:t>
    </dgm:pt>
    <dgm:pt modelId="{B3C09CD0-5507-49F2-A7F9-9A0CD3BDAC25}" type="parTrans" cxnId="{4FE42BC3-ED72-4D82-82B3-2D86EA9CACB8}">
      <dgm:prSet/>
      <dgm:spPr/>
      <dgm:t>
        <a:bodyPr/>
        <a:lstStyle/>
        <a:p>
          <a:endParaRPr lang="en-US"/>
        </a:p>
      </dgm:t>
    </dgm:pt>
    <dgm:pt modelId="{748675BA-EEEC-402F-8EDA-7F21C56835B8}" type="sibTrans" cxnId="{4FE42BC3-ED72-4D82-82B3-2D86EA9CACB8}">
      <dgm:prSet/>
      <dgm:spPr/>
      <dgm:t>
        <a:bodyPr/>
        <a:lstStyle/>
        <a:p>
          <a:endParaRPr lang="en-US"/>
        </a:p>
      </dgm:t>
    </dgm:pt>
    <dgm:pt modelId="{6BC2ABE2-C564-574C-BB9D-D2463B20B6C2}" type="pres">
      <dgm:prSet presAssocID="{EBEEBFA6-E7D2-4E55-AC2C-D0410A28C873}" presName="outerComposite" presStyleCnt="0">
        <dgm:presLayoutVars>
          <dgm:chMax val="5"/>
          <dgm:dir/>
          <dgm:resizeHandles val="exact"/>
        </dgm:presLayoutVars>
      </dgm:prSet>
      <dgm:spPr/>
    </dgm:pt>
    <dgm:pt modelId="{537B1582-5338-6844-A9AC-373882BC0464}" type="pres">
      <dgm:prSet presAssocID="{EBEEBFA6-E7D2-4E55-AC2C-D0410A28C873}" presName="dummyMaxCanvas" presStyleCnt="0">
        <dgm:presLayoutVars/>
      </dgm:prSet>
      <dgm:spPr/>
    </dgm:pt>
    <dgm:pt modelId="{2B35F431-00E1-794D-9AAA-12F6411A3D6A}" type="pres">
      <dgm:prSet presAssocID="{EBEEBFA6-E7D2-4E55-AC2C-D0410A28C873}" presName="ThreeNodes_1" presStyleLbl="node1" presStyleIdx="0" presStyleCnt="3">
        <dgm:presLayoutVars>
          <dgm:bulletEnabled val="1"/>
        </dgm:presLayoutVars>
      </dgm:prSet>
      <dgm:spPr/>
    </dgm:pt>
    <dgm:pt modelId="{674FFEB7-C8C6-4449-AA00-6CE3E3E575F3}" type="pres">
      <dgm:prSet presAssocID="{EBEEBFA6-E7D2-4E55-AC2C-D0410A28C873}" presName="ThreeNodes_2" presStyleLbl="node1" presStyleIdx="1" presStyleCnt="3">
        <dgm:presLayoutVars>
          <dgm:bulletEnabled val="1"/>
        </dgm:presLayoutVars>
      </dgm:prSet>
      <dgm:spPr/>
    </dgm:pt>
    <dgm:pt modelId="{959AC7A8-6CFF-BB49-95D1-F9867713558E}" type="pres">
      <dgm:prSet presAssocID="{EBEEBFA6-E7D2-4E55-AC2C-D0410A28C873}" presName="ThreeNodes_3" presStyleLbl="node1" presStyleIdx="2" presStyleCnt="3">
        <dgm:presLayoutVars>
          <dgm:bulletEnabled val="1"/>
        </dgm:presLayoutVars>
      </dgm:prSet>
      <dgm:spPr/>
    </dgm:pt>
    <dgm:pt modelId="{53370D37-B7B5-1B48-A2A8-F99CEDD5575F}" type="pres">
      <dgm:prSet presAssocID="{EBEEBFA6-E7D2-4E55-AC2C-D0410A28C873}" presName="ThreeConn_1-2" presStyleLbl="fgAccFollowNode1" presStyleIdx="0" presStyleCnt="2">
        <dgm:presLayoutVars>
          <dgm:bulletEnabled val="1"/>
        </dgm:presLayoutVars>
      </dgm:prSet>
      <dgm:spPr/>
    </dgm:pt>
    <dgm:pt modelId="{26C063ED-84A1-8D45-B9AD-D1DD51E6E1DF}" type="pres">
      <dgm:prSet presAssocID="{EBEEBFA6-E7D2-4E55-AC2C-D0410A28C873}" presName="ThreeConn_2-3" presStyleLbl="fgAccFollowNode1" presStyleIdx="1" presStyleCnt="2">
        <dgm:presLayoutVars>
          <dgm:bulletEnabled val="1"/>
        </dgm:presLayoutVars>
      </dgm:prSet>
      <dgm:spPr/>
    </dgm:pt>
    <dgm:pt modelId="{DCF9EEDB-8F19-4045-8F2C-123491F9032C}" type="pres">
      <dgm:prSet presAssocID="{EBEEBFA6-E7D2-4E55-AC2C-D0410A28C873}" presName="ThreeNodes_1_text" presStyleLbl="node1" presStyleIdx="2" presStyleCnt="3">
        <dgm:presLayoutVars>
          <dgm:bulletEnabled val="1"/>
        </dgm:presLayoutVars>
      </dgm:prSet>
      <dgm:spPr/>
    </dgm:pt>
    <dgm:pt modelId="{72AFE050-9F62-C045-A02A-6D2956E45967}" type="pres">
      <dgm:prSet presAssocID="{EBEEBFA6-E7D2-4E55-AC2C-D0410A28C873}" presName="ThreeNodes_2_text" presStyleLbl="node1" presStyleIdx="2" presStyleCnt="3">
        <dgm:presLayoutVars>
          <dgm:bulletEnabled val="1"/>
        </dgm:presLayoutVars>
      </dgm:prSet>
      <dgm:spPr/>
    </dgm:pt>
    <dgm:pt modelId="{AF7C91E1-BE3F-8B47-8623-702C44BA1E43}" type="pres">
      <dgm:prSet presAssocID="{EBEEBFA6-E7D2-4E55-AC2C-D0410A28C873}" presName="ThreeNodes_3_text" presStyleLbl="node1" presStyleIdx="2" presStyleCnt="3">
        <dgm:presLayoutVars>
          <dgm:bulletEnabled val="1"/>
        </dgm:presLayoutVars>
      </dgm:prSet>
      <dgm:spPr/>
    </dgm:pt>
  </dgm:ptLst>
  <dgm:cxnLst>
    <dgm:cxn modelId="{CD4E2018-4AC3-BB4E-AD52-F8296F5A55B3}" type="presOf" srcId="{984420BC-8B60-46F9-A94F-3E0FB324EAC9}" destId="{DCF9EEDB-8F19-4045-8F2C-123491F9032C}" srcOrd="1" destOrd="0" presId="urn:microsoft.com/office/officeart/2005/8/layout/vProcess5"/>
    <dgm:cxn modelId="{FEA68C2E-2358-AD49-A4B6-8F8B342D1B64}" type="presOf" srcId="{EBEEBFA6-E7D2-4E55-AC2C-D0410A28C873}" destId="{6BC2ABE2-C564-574C-BB9D-D2463B20B6C2}" srcOrd="0" destOrd="0" presId="urn:microsoft.com/office/officeart/2005/8/layout/vProcess5"/>
    <dgm:cxn modelId="{16729B45-1016-9341-9B55-5D4F620EB27D}" type="presOf" srcId="{04CB6B44-3AE8-4E57-A3D0-F625030F2F70}" destId="{72AFE050-9F62-C045-A02A-6D2956E45967}" srcOrd="1" destOrd="0" presId="urn:microsoft.com/office/officeart/2005/8/layout/vProcess5"/>
    <dgm:cxn modelId="{F7D46846-5131-F04D-9F96-B9C1DDCA50DE}" type="presOf" srcId="{04CB6B44-3AE8-4E57-A3D0-F625030F2F70}" destId="{674FFEB7-C8C6-4449-AA00-6CE3E3E575F3}" srcOrd="0" destOrd="0" presId="urn:microsoft.com/office/officeart/2005/8/layout/vProcess5"/>
    <dgm:cxn modelId="{6242EA57-5235-0A4F-B7D9-72EB701E63B1}" type="presOf" srcId="{C242E8F2-E83B-4DC2-8588-4DE1D2166BCB}" destId="{53370D37-B7B5-1B48-A2A8-F99CEDD5575F}" srcOrd="0" destOrd="0" presId="urn:microsoft.com/office/officeart/2005/8/layout/vProcess5"/>
    <dgm:cxn modelId="{3CA47073-2EE9-5A44-8279-DF79077FC7DA}" type="presOf" srcId="{B9A5098B-B77D-42D2-8181-10B4455286F1}" destId="{26C063ED-84A1-8D45-B9AD-D1DD51E6E1DF}" srcOrd="0" destOrd="0" presId="urn:microsoft.com/office/officeart/2005/8/layout/vProcess5"/>
    <dgm:cxn modelId="{2213297D-8D1C-8948-B3BD-F7B63851033B}" type="presOf" srcId="{984420BC-8B60-46F9-A94F-3E0FB324EAC9}" destId="{2B35F431-00E1-794D-9AAA-12F6411A3D6A}" srcOrd="0" destOrd="0" presId="urn:microsoft.com/office/officeart/2005/8/layout/vProcess5"/>
    <dgm:cxn modelId="{4C71A791-D8C8-1F45-9990-C00074892A7B}" type="presOf" srcId="{3D4710C4-E887-4573-96BB-5206291FEEC1}" destId="{AF7C91E1-BE3F-8B47-8623-702C44BA1E43}" srcOrd="1" destOrd="0" presId="urn:microsoft.com/office/officeart/2005/8/layout/vProcess5"/>
    <dgm:cxn modelId="{F7957A93-5EE7-F046-AC08-61A9DEB5E03E}" type="presOf" srcId="{3D4710C4-E887-4573-96BB-5206291FEEC1}" destId="{959AC7A8-6CFF-BB49-95D1-F9867713558E}" srcOrd="0" destOrd="0" presId="urn:microsoft.com/office/officeart/2005/8/layout/vProcess5"/>
    <dgm:cxn modelId="{954865A3-C46A-41EB-A21F-EE3B74598B42}" srcId="{EBEEBFA6-E7D2-4E55-AC2C-D0410A28C873}" destId="{04CB6B44-3AE8-4E57-A3D0-F625030F2F70}" srcOrd="1" destOrd="0" parTransId="{75247745-2FC6-4FBB-99A0-E98D357C29B4}" sibTransId="{B9A5098B-B77D-42D2-8181-10B4455286F1}"/>
    <dgm:cxn modelId="{449CC1B9-A65D-4942-BA79-460CE58A350E}" srcId="{EBEEBFA6-E7D2-4E55-AC2C-D0410A28C873}" destId="{984420BC-8B60-46F9-A94F-3E0FB324EAC9}" srcOrd="0" destOrd="0" parTransId="{F6CA1772-5B96-4E81-A5CA-0D210986C894}" sibTransId="{C242E8F2-E83B-4DC2-8588-4DE1D2166BCB}"/>
    <dgm:cxn modelId="{4FE42BC3-ED72-4D82-82B3-2D86EA9CACB8}" srcId="{EBEEBFA6-E7D2-4E55-AC2C-D0410A28C873}" destId="{3D4710C4-E887-4573-96BB-5206291FEEC1}" srcOrd="2" destOrd="0" parTransId="{B3C09CD0-5507-49F2-A7F9-9A0CD3BDAC25}" sibTransId="{748675BA-EEEC-402F-8EDA-7F21C56835B8}"/>
    <dgm:cxn modelId="{FB0CD1F3-EE85-AB43-B8A7-79BB906AC22E}" type="presParOf" srcId="{6BC2ABE2-C564-574C-BB9D-D2463B20B6C2}" destId="{537B1582-5338-6844-A9AC-373882BC0464}" srcOrd="0" destOrd="0" presId="urn:microsoft.com/office/officeart/2005/8/layout/vProcess5"/>
    <dgm:cxn modelId="{01B8546A-B1CB-4347-8A70-E3DA612935B5}" type="presParOf" srcId="{6BC2ABE2-C564-574C-BB9D-D2463B20B6C2}" destId="{2B35F431-00E1-794D-9AAA-12F6411A3D6A}" srcOrd="1" destOrd="0" presId="urn:microsoft.com/office/officeart/2005/8/layout/vProcess5"/>
    <dgm:cxn modelId="{875469C8-5E3B-6E44-A676-53CF34D8AE78}" type="presParOf" srcId="{6BC2ABE2-C564-574C-BB9D-D2463B20B6C2}" destId="{674FFEB7-C8C6-4449-AA00-6CE3E3E575F3}" srcOrd="2" destOrd="0" presId="urn:microsoft.com/office/officeart/2005/8/layout/vProcess5"/>
    <dgm:cxn modelId="{09DAD75F-3ECD-D349-8104-08C6B1E22D9F}" type="presParOf" srcId="{6BC2ABE2-C564-574C-BB9D-D2463B20B6C2}" destId="{959AC7A8-6CFF-BB49-95D1-F9867713558E}" srcOrd="3" destOrd="0" presId="urn:microsoft.com/office/officeart/2005/8/layout/vProcess5"/>
    <dgm:cxn modelId="{EABB8C43-AFAB-C443-BF10-1549C4D3AE6A}" type="presParOf" srcId="{6BC2ABE2-C564-574C-BB9D-D2463B20B6C2}" destId="{53370D37-B7B5-1B48-A2A8-F99CEDD5575F}" srcOrd="4" destOrd="0" presId="urn:microsoft.com/office/officeart/2005/8/layout/vProcess5"/>
    <dgm:cxn modelId="{E11E7F83-1C4B-2045-AD78-838F06F1F7EA}" type="presParOf" srcId="{6BC2ABE2-C564-574C-BB9D-D2463B20B6C2}" destId="{26C063ED-84A1-8D45-B9AD-D1DD51E6E1DF}" srcOrd="5" destOrd="0" presId="urn:microsoft.com/office/officeart/2005/8/layout/vProcess5"/>
    <dgm:cxn modelId="{32B18735-6D59-7445-90C7-D0422D11DD25}" type="presParOf" srcId="{6BC2ABE2-C564-574C-BB9D-D2463B20B6C2}" destId="{DCF9EEDB-8F19-4045-8F2C-123491F9032C}" srcOrd="6" destOrd="0" presId="urn:microsoft.com/office/officeart/2005/8/layout/vProcess5"/>
    <dgm:cxn modelId="{2D17ADB0-9E23-BA4D-A08D-030222CE0ED9}" type="presParOf" srcId="{6BC2ABE2-C564-574C-BB9D-D2463B20B6C2}" destId="{72AFE050-9F62-C045-A02A-6D2956E45967}" srcOrd="7" destOrd="0" presId="urn:microsoft.com/office/officeart/2005/8/layout/vProcess5"/>
    <dgm:cxn modelId="{C42CF350-4585-4F46-9C41-5CFD964EA0A9}" type="presParOf" srcId="{6BC2ABE2-C564-574C-BB9D-D2463B20B6C2}" destId="{AF7C91E1-BE3F-8B47-8623-702C44BA1E43}"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3DB67C-2DC6-4C8B-AB80-C11085ABB10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57B97F3-CF56-4B26-83AE-C654B4F5558D}">
      <dgm:prSet/>
      <dgm:spPr/>
      <dgm:t>
        <a:bodyPr/>
        <a:lstStyle/>
        <a:p>
          <a:r>
            <a:rPr lang="en-US"/>
            <a:t>Glassdoor.com</a:t>
          </a:r>
        </a:p>
      </dgm:t>
    </dgm:pt>
    <dgm:pt modelId="{C5BFADBA-A9E7-4604-9A53-C57DF194D955}" type="parTrans" cxnId="{EB985E09-1F74-45C4-85B5-5DEE0D1C4320}">
      <dgm:prSet/>
      <dgm:spPr/>
      <dgm:t>
        <a:bodyPr/>
        <a:lstStyle/>
        <a:p>
          <a:endParaRPr lang="en-US"/>
        </a:p>
      </dgm:t>
    </dgm:pt>
    <dgm:pt modelId="{61091DE4-C83B-467E-9CCF-36E07FE5A89F}" type="sibTrans" cxnId="{EB985E09-1F74-45C4-85B5-5DEE0D1C4320}">
      <dgm:prSet/>
      <dgm:spPr/>
      <dgm:t>
        <a:bodyPr/>
        <a:lstStyle/>
        <a:p>
          <a:endParaRPr lang="en-US"/>
        </a:p>
      </dgm:t>
    </dgm:pt>
    <dgm:pt modelId="{C305C74D-CCFC-4E55-8A2B-107597095E6B}">
      <dgm:prSet/>
      <dgm:spPr/>
      <dgm:t>
        <a:bodyPr/>
        <a:lstStyle/>
        <a:p>
          <a:r>
            <a:rPr lang="en-US"/>
            <a:t>Team Leader salary estimates to be about $44,960</a:t>
          </a:r>
        </a:p>
      </dgm:t>
    </dgm:pt>
    <dgm:pt modelId="{5C707E04-5E37-4B24-A5B2-A08E872461DF}" type="parTrans" cxnId="{0124BC9E-CC4C-4BEB-A8B3-96061FBF978E}">
      <dgm:prSet/>
      <dgm:spPr/>
      <dgm:t>
        <a:bodyPr/>
        <a:lstStyle/>
        <a:p>
          <a:endParaRPr lang="en-US"/>
        </a:p>
      </dgm:t>
    </dgm:pt>
    <dgm:pt modelId="{07940588-9AF1-486C-998F-FB1A878223EC}" type="sibTrans" cxnId="{0124BC9E-CC4C-4BEB-A8B3-96061FBF978E}">
      <dgm:prSet/>
      <dgm:spPr/>
      <dgm:t>
        <a:bodyPr/>
        <a:lstStyle/>
        <a:p>
          <a:endParaRPr lang="en-US"/>
        </a:p>
      </dgm:t>
    </dgm:pt>
    <dgm:pt modelId="{45C6D930-B24B-4110-AA2F-47A74D8F6AB0}">
      <dgm:prSet/>
      <dgm:spPr/>
      <dgm:t>
        <a:bodyPr/>
        <a:lstStyle/>
        <a:p>
          <a:r>
            <a:rPr lang="en-US" dirty="0" err="1"/>
            <a:t>Indeed.com</a:t>
          </a:r>
          <a:r>
            <a:rPr lang="en-US" dirty="0"/>
            <a:t> </a:t>
          </a:r>
        </a:p>
      </dgm:t>
    </dgm:pt>
    <dgm:pt modelId="{B70D3E5E-5B95-4959-93A5-865754B10580}" type="parTrans" cxnId="{ECA01214-F1A5-4F54-9FCE-8C29F4A41515}">
      <dgm:prSet/>
      <dgm:spPr/>
      <dgm:t>
        <a:bodyPr/>
        <a:lstStyle/>
        <a:p>
          <a:endParaRPr lang="en-US"/>
        </a:p>
      </dgm:t>
    </dgm:pt>
    <dgm:pt modelId="{A8EEDA2F-53D5-4F3C-806C-B09136B11156}" type="sibTrans" cxnId="{ECA01214-F1A5-4F54-9FCE-8C29F4A41515}">
      <dgm:prSet/>
      <dgm:spPr/>
      <dgm:t>
        <a:bodyPr/>
        <a:lstStyle/>
        <a:p>
          <a:endParaRPr lang="en-US"/>
        </a:p>
      </dgm:t>
    </dgm:pt>
    <dgm:pt modelId="{139251B7-AC3D-4607-8B14-FCE19BEF5D92}">
      <dgm:prSet/>
      <dgm:spPr/>
      <dgm:t>
        <a:bodyPr/>
        <a:lstStyle/>
        <a:p>
          <a:r>
            <a:rPr lang="en-US"/>
            <a:t>Team Leader salary estimates to be about  $45,298</a:t>
          </a:r>
        </a:p>
      </dgm:t>
    </dgm:pt>
    <dgm:pt modelId="{4553CDFA-9154-46CC-8127-7DE8C444D291}" type="parTrans" cxnId="{8A94D02A-5419-4244-9E5E-9D0DE506FA3C}">
      <dgm:prSet/>
      <dgm:spPr/>
      <dgm:t>
        <a:bodyPr/>
        <a:lstStyle/>
        <a:p>
          <a:endParaRPr lang="en-US"/>
        </a:p>
      </dgm:t>
    </dgm:pt>
    <dgm:pt modelId="{2D811B30-BD07-4DE6-80AF-1B467EA3584D}" type="sibTrans" cxnId="{8A94D02A-5419-4244-9E5E-9D0DE506FA3C}">
      <dgm:prSet/>
      <dgm:spPr/>
      <dgm:t>
        <a:bodyPr/>
        <a:lstStyle/>
        <a:p>
          <a:endParaRPr lang="en-US"/>
        </a:p>
      </dgm:t>
    </dgm:pt>
    <dgm:pt modelId="{410BDFD3-C74A-4419-93F6-6333A523A193}">
      <dgm:prSet/>
      <dgm:spPr/>
      <dgm:t>
        <a:bodyPr/>
        <a:lstStyle/>
        <a:p>
          <a:r>
            <a:rPr lang="en-US" dirty="0"/>
            <a:t>Estimated Monthly Salary for both is $3,760</a:t>
          </a:r>
        </a:p>
      </dgm:t>
    </dgm:pt>
    <dgm:pt modelId="{F07EAA89-53CF-491E-82F7-F1A0883D6E80}" type="parTrans" cxnId="{71734B9C-8CE5-45DA-B539-97FEDB096602}">
      <dgm:prSet/>
      <dgm:spPr/>
      <dgm:t>
        <a:bodyPr/>
        <a:lstStyle/>
        <a:p>
          <a:endParaRPr lang="en-US"/>
        </a:p>
      </dgm:t>
    </dgm:pt>
    <dgm:pt modelId="{BA39B9E6-CF93-4D25-B009-64D44A738CB0}" type="sibTrans" cxnId="{71734B9C-8CE5-45DA-B539-97FEDB096602}">
      <dgm:prSet/>
      <dgm:spPr/>
      <dgm:t>
        <a:bodyPr/>
        <a:lstStyle/>
        <a:p>
          <a:endParaRPr lang="en-US"/>
        </a:p>
      </dgm:t>
    </dgm:pt>
    <dgm:pt modelId="{8AF2B1C0-CD06-4C4A-A3FF-1B8663DD7313}">
      <dgm:prSet/>
      <dgm:spPr/>
      <dgm:t>
        <a:bodyPr/>
        <a:lstStyle/>
        <a:p>
          <a:r>
            <a:rPr lang="en-US" dirty="0"/>
            <a:t>Estimated Annual Salary from both websites is $45,129</a:t>
          </a:r>
        </a:p>
      </dgm:t>
    </dgm:pt>
    <dgm:pt modelId="{4A45E417-B1F9-4D28-BAA4-4473DF6FF708}" type="sibTrans" cxnId="{E984EFEE-54F0-4F3F-949A-4E9B23728648}">
      <dgm:prSet/>
      <dgm:spPr/>
      <dgm:t>
        <a:bodyPr/>
        <a:lstStyle/>
        <a:p>
          <a:endParaRPr lang="en-US"/>
        </a:p>
      </dgm:t>
    </dgm:pt>
    <dgm:pt modelId="{FBA171F1-BE22-42F4-955E-BC3240F79BA5}" type="parTrans" cxnId="{E984EFEE-54F0-4F3F-949A-4E9B23728648}">
      <dgm:prSet/>
      <dgm:spPr/>
      <dgm:t>
        <a:bodyPr/>
        <a:lstStyle/>
        <a:p>
          <a:endParaRPr lang="en-US"/>
        </a:p>
      </dgm:t>
    </dgm:pt>
    <dgm:pt modelId="{52099186-44ED-2B4A-99A3-633B61D12DB8}">
      <dgm:prSet/>
      <dgm:spPr/>
      <dgm:t>
        <a:bodyPr/>
        <a:lstStyle/>
        <a:p>
          <a:r>
            <a:rPr lang="en-US" dirty="0"/>
            <a:t>The net after taxes monthly is $2,820</a:t>
          </a:r>
        </a:p>
      </dgm:t>
    </dgm:pt>
    <dgm:pt modelId="{501D8248-02B6-4646-B08F-65E35E6819B8}" type="parTrans" cxnId="{3971BCA1-78AC-6342-8F63-A43D5998C8CC}">
      <dgm:prSet/>
      <dgm:spPr/>
      <dgm:t>
        <a:bodyPr/>
        <a:lstStyle/>
        <a:p>
          <a:endParaRPr lang="en-US"/>
        </a:p>
      </dgm:t>
    </dgm:pt>
    <dgm:pt modelId="{DCEF838D-36DA-0D4D-A35B-8AB8A0E2C66D}" type="sibTrans" cxnId="{3971BCA1-78AC-6342-8F63-A43D5998C8CC}">
      <dgm:prSet/>
      <dgm:spPr/>
      <dgm:t>
        <a:bodyPr/>
        <a:lstStyle/>
        <a:p>
          <a:endParaRPr lang="en-US"/>
        </a:p>
      </dgm:t>
    </dgm:pt>
    <dgm:pt modelId="{F9032166-8E55-B747-A9C8-AD4601DBC4F5}" type="pres">
      <dgm:prSet presAssocID="{033DB67C-2DC6-4C8B-AB80-C11085ABB108}" presName="linear" presStyleCnt="0">
        <dgm:presLayoutVars>
          <dgm:dir/>
          <dgm:animLvl val="lvl"/>
          <dgm:resizeHandles val="exact"/>
        </dgm:presLayoutVars>
      </dgm:prSet>
      <dgm:spPr/>
    </dgm:pt>
    <dgm:pt modelId="{7FCD5F1F-721F-BA44-BF33-0551BACBD7C6}" type="pres">
      <dgm:prSet presAssocID="{E57B97F3-CF56-4B26-83AE-C654B4F5558D}" presName="parentLin" presStyleCnt="0"/>
      <dgm:spPr/>
    </dgm:pt>
    <dgm:pt modelId="{3F97CF22-A52C-3E4D-8AB9-A63FE7C86453}" type="pres">
      <dgm:prSet presAssocID="{E57B97F3-CF56-4B26-83AE-C654B4F5558D}" presName="parentLeftMargin" presStyleLbl="node1" presStyleIdx="0" presStyleCnt="5"/>
      <dgm:spPr/>
    </dgm:pt>
    <dgm:pt modelId="{9C8DFCA7-529D-A14C-BC5A-F067990D7C46}" type="pres">
      <dgm:prSet presAssocID="{E57B97F3-CF56-4B26-83AE-C654B4F5558D}" presName="parentText" presStyleLbl="node1" presStyleIdx="0" presStyleCnt="5">
        <dgm:presLayoutVars>
          <dgm:chMax val="0"/>
          <dgm:bulletEnabled val="1"/>
        </dgm:presLayoutVars>
      </dgm:prSet>
      <dgm:spPr/>
    </dgm:pt>
    <dgm:pt modelId="{9E05CF65-5A77-DE4B-B97F-40DD949A234A}" type="pres">
      <dgm:prSet presAssocID="{E57B97F3-CF56-4B26-83AE-C654B4F5558D}" presName="negativeSpace" presStyleCnt="0"/>
      <dgm:spPr/>
    </dgm:pt>
    <dgm:pt modelId="{47024CDF-CF9B-644B-9107-20466F7362D0}" type="pres">
      <dgm:prSet presAssocID="{E57B97F3-CF56-4B26-83AE-C654B4F5558D}" presName="childText" presStyleLbl="conFgAcc1" presStyleIdx="0" presStyleCnt="5">
        <dgm:presLayoutVars>
          <dgm:bulletEnabled val="1"/>
        </dgm:presLayoutVars>
      </dgm:prSet>
      <dgm:spPr/>
    </dgm:pt>
    <dgm:pt modelId="{5C51E598-D119-EB47-8EE5-2B73941E6885}" type="pres">
      <dgm:prSet presAssocID="{61091DE4-C83B-467E-9CCF-36E07FE5A89F}" presName="spaceBetweenRectangles" presStyleCnt="0"/>
      <dgm:spPr/>
    </dgm:pt>
    <dgm:pt modelId="{E8F97B88-8493-394C-BA8B-2FA4070760F6}" type="pres">
      <dgm:prSet presAssocID="{45C6D930-B24B-4110-AA2F-47A74D8F6AB0}" presName="parentLin" presStyleCnt="0"/>
      <dgm:spPr/>
    </dgm:pt>
    <dgm:pt modelId="{0C0DEDD0-6064-D947-8B85-7195160A5EF4}" type="pres">
      <dgm:prSet presAssocID="{45C6D930-B24B-4110-AA2F-47A74D8F6AB0}" presName="parentLeftMargin" presStyleLbl="node1" presStyleIdx="0" presStyleCnt="5"/>
      <dgm:spPr/>
    </dgm:pt>
    <dgm:pt modelId="{430E8FBF-CF2E-7D49-8B8A-2FD3A69910D9}" type="pres">
      <dgm:prSet presAssocID="{45C6D930-B24B-4110-AA2F-47A74D8F6AB0}" presName="parentText" presStyleLbl="node1" presStyleIdx="1" presStyleCnt="5">
        <dgm:presLayoutVars>
          <dgm:chMax val="0"/>
          <dgm:bulletEnabled val="1"/>
        </dgm:presLayoutVars>
      </dgm:prSet>
      <dgm:spPr/>
    </dgm:pt>
    <dgm:pt modelId="{DDE2B172-3B0E-ED49-90D0-DEF4809A3BE2}" type="pres">
      <dgm:prSet presAssocID="{45C6D930-B24B-4110-AA2F-47A74D8F6AB0}" presName="negativeSpace" presStyleCnt="0"/>
      <dgm:spPr/>
    </dgm:pt>
    <dgm:pt modelId="{17FF7453-042B-9145-ACF1-131DCDDC957F}" type="pres">
      <dgm:prSet presAssocID="{45C6D930-B24B-4110-AA2F-47A74D8F6AB0}" presName="childText" presStyleLbl="conFgAcc1" presStyleIdx="1" presStyleCnt="5">
        <dgm:presLayoutVars>
          <dgm:bulletEnabled val="1"/>
        </dgm:presLayoutVars>
      </dgm:prSet>
      <dgm:spPr/>
    </dgm:pt>
    <dgm:pt modelId="{A6BE3A8F-9BB5-2043-AFC7-DCAED17F6DEA}" type="pres">
      <dgm:prSet presAssocID="{A8EEDA2F-53D5-4F3C-806C-B09136B11156}" presName="spaceBetweenRectangles" presStyleCnt="0"/>
      <dgm:spPr/>
    </dgm:pt>
    <dgm:pt modelId="{DA7D626E-566C-6C42-B6C6-FCE537915115}" type="pres">
      <dgm:prSet presAssocID="{8AF2B1C0-CD06-4C4A-A3FF-1B8663DD7313}" presName="parentLin" presStyleCnt="0"/>
      <dgm:spPr/>
    </dgm:pt>
    <dgm:pt modelId="{C0628E42-C5A9-824A-9C9F-977E5B051557}" type="pres">
      <dgm:prSet presAssocID="{8AF2B1C0-CD06-4C4A-A3FF-1B8663DD7313}" presName="parentLeftMargin" presStyleLbl="node1" presStyleIdx="1" presStyleCnt="5"/>
      <dgm:spPr/>
    </dgm:pt>
    <dgm:pt modelId="{5E453610-129A-1D40-9E0E-8EE0D3A1DE67}" type="pres">
      <dgm:prSet presAssocID="{8AF2B1C0-CD06-4C4A-A3FF-1B8663DD7313}" presName="parentText" presStyleLbl="node1" presStyleIdx="2" presStyleCnt="5">
        <dgm:presLayoutVars>
          <dgm:chMax val="0"/>
          <dgm:bulletEnabled val="1"/>
        </dgm:presLayoutVars>
      </dgm:prSet>
      <dgm:spPr/>
    </dgm:pt>
    <dgm:pt modelId="{63BABF9C-164B-B74C-8728-2B8F26578994}" type="pres">
      <dgm:prSet presAssocID="{8AF2B1C0-CD06-4C4A-A3FF-1B8663DD7313}" presName="negativeSpace" presStyleCnt="0"/>
      <dgm:spPr/>
    </dgm:pt>
    <dgm:pt modelId="{D62B4840-64CB-1C44-953D-A927CB5D3403}" type="pres">
      <dgm:prSet presAssocID="{8AF2B1C0-CD06-4C4A-A3FF-1B8663DD7313}" presName="childText" presStyleLbl="conFgAcc1" presStyleIdx="2" presStyleCnt="5">
        <dgm:presLayoutVars>
          <dgm:bulletEnabled val="1"/>
        </dgm:presLayoutVars>
      </dgm:prSet>
      <dgm:spPr/>
    </dgm:pt>
    <dgm:pt modelId="{04895E17-B306-584E-8419-CC0B325C355A}" type="pres">
      <dgm:prSet presAssocID="{4A45E417-B1F9-4D28-BAA4-4473DF6FF708}" presName="spaceBetweenRectangles" presStyleCnt="0"/>
      <dgm:spPr/>
    </dgm:pt>
    <dgm:pt modelId="{34680637-9FF5-FC45-BC65-8CF483E10AEB}" type="pres">
      <dgm:prSet presAssocID="{410BDFD3-C74A-4419-93F6-6333A523A193}" presName="parentLin" presStyleCnt="0"/>
      <dgm:spPr/>
    </dgm:pt>
    <dgm:pt modelId="{B305D189-CCE3-F546-A65C-B43148C1640B}" type="pres">
      <dgm:prSet presAssocID="{410BDFD3-C74A-4419-93F6-6333A523A193}" presName="parentLeftMargin" presStyleLbl="node1" presStyleIdx="2" presStyleCnt="5"/>
      <dgm:spPr/>
    </dgm:pt>
    <dgm:pt modelId="{D6B14847-F37F-2F40-9D32-28B3A56277CA}" type="pres">
      <dgm:prSet presAssocID="{410BDFD3-C74A-4419-93F6-6333A523A193}" presName="parentText" presStyleLbl="node1" presStyleIdx="3" presStyleCnt="5">
        <dgm:presLayoutVars>
          <dgm:chMax val="0"/>
          <dgm:bulletEnabled val="1"/>
        </dgm:presLayoutVars>
      </dgm:prSet>
      <dgm:spPr/>
    </dgm:pt>
    <dgm:pt modelId="{52E269C9-3F14-B04D-BF56-806B9552F9E0}" type="pres">
      <dgm:prSet presAssocID="{410BDFD3-C74A-4419-93F6-6333A523A193}" presName="negativeSpace" presStyleCnt="0"/>
      <dgm:spPr/>
    </dgm:pt>
    <dgm:pt modelId="{8993B65F-BC79-FB4D-9702-73904E6848EA}" type="pres">
      <dgm:prSet presAssocID="{410BDFD3-C74A-4419-93F6-6333A523A193}" presName="childText" presStyleLbl="conFgAcc1" presStyleIdx="3" presStyleCnt="5">
        <dgm:presLayoutVars>
          <dgm:bulletEnabled val="1"/>
        </dgm:presLayoutVars>
      </dgm:prSet>
      <dgm:spPr/>
    </dgm:pt>
    <dgm:pt modelId="{96BDD993-263C-7F4B-81B5-F64024EFBBF7}" type="pres">
      <dgm:prSet presAssocID="{BA39B9E6-CF93-4D25-B009-64D44A738CB0}" presName="spaceBetweenRectangles" presStyleCnt="0"/>
      <dgm:spPr/>
    </dgm:pt>
    <dgm:pt modelId="{23270535-5C2D-4447-BCBE-E7D54B333C1F}" type="pres">
      <dgm:prSet presAssocID="{52099186-44ED-2B4A-99A3-633B61D12DB8}" presName="parentLin" presStyleCnt="0"/>
      <dgm:spPr/>
    </dgm:pt>
    <dgm:pt modelId="{0B82B03D-A675-D444-A02A-9CE04189CB58}" type="pres">
      <dgm:prSet presAssocID="{52099186-44ED-2B4A-99A3-633B61D12DB8}" presName="parentLeftMargin" presStyleLbl="node1" presStyleIdx="3" presStyleCnt="5"/>
      <dgm:spPr/>
    </dgm:pt>
    <dgm:pt modelId="{52F941FF-AAA5-6641-A9FA-2FE9B3DFEBC7}" type="pres">
      <dgm:prSet presAssocID="{52099186-44ED-2B4A-99A3-633B61D12DB8}" presName="parentText" presStyleLbl="node1" presStyleIdx="4" presStyleCnt="5">
        <dgm:presLayoutVars>
          <dgm:chMax val="0"/>
          <dgm:bulletEnabled val="1"/>
        </dgm:presLayoutVars>
      </dgm:prSet>
      <dgm:spPr/>
    </dgm:pt>
    <dgm:pt modelId="{9C00BA8B-E234-3D4A-8D72-F7492D0874C1}" type="pres">
      <dgm:prSet presAssocID="{52099186-44ED-2B4A-99A3-633B61D12DB8}" presName="negativeSpace" presStyleCnt="0"/>
      <dgm:spPr/>
    </dgm:pt>
    <dgm:pt modelId="{90F7120A-E88D-8943-9CFB-568C5475139D}" type="pres">
      <dgm:prSet presAssocID="{52099186-44ED-2B4A-99A3-633B61D12DB8}" presName="childText" presStyleLbl="conFgAcc1" presStyleIdx="4" presStyleCnt="5">
        <dgm:presLayoutVars>
          <dgm:bulletEnabled val="1"/>
        </dgm:presLayoutVars>
      </dgm:prSet>
      <dgm:spPr/>
    </dgm:pt>
  </dgm:ptLst>
  <dgm:cxnLst>
    <dgm:cxn modelId="{E8AB8304-8976-2443-BC62-7E2E9551C8C6}" type="presOf" srcId="{410BDFD3-C74A-4419-93F6-6333A523A193}" destId="{B305D189-CCE3-F546-A65C-B43148C1640B}" srcOrd="0" destOrd="0" presId="urn:microsoft.com/office/officeart/2005/8/layout/list1"/>
    <dgm:cxn modelId="{EB985E09-1F74-45C4-85B5-5DEE0D1C4320}" srcId="{033DB67C-2DC6-4C8B-AB80-C11085ABB108}" destId="{E57B97F3-CF56-4B26-83AE-C654B4F5558D}" srcOrd="0" destOrd="0" parTransId="{C5BFADBA-A9E7-4604-9A53-C57DF194D955}" sibTransId="{61091DE4-C83B-467E-9CCF-36E07FE5A89F}"/>
    <dgm:cxn modelId="{3E88210F-35FD-634E-BBD4-52BC13BBF2B9}" type="presOf" srcId="{410BDFD3-C74A-4419-93F6-6333A523A193}" destId="{D6B14847-F37F-2F40-9D32-28B3A56277CA}" srcOrd="1" destOrd="0" presId="urn:microsoft.com/office/officeart/2005/8/layout/list1"/>
    <dgm:cxn modelId="{ECA01214-F1A5-4F54-9FCE-8C29F4A41515}" srcId="{033DB67C-2DC6-4C8B-AB80-C11085ABB108}" destId="{45C6D930-B24B-4110-AA2F-47A74D8F6AB0}" srcOrd="1" destOrd="0" parTransId="{B70D3E5E-5B95-4959-93A5-865754B10580}" sibTransId="{A8EEDA2F-53D5-4F3C-806C-B09136B11156}"/>
    <dgm:cxn modelId="{F03B8F14-AE14-9640-8AAA-352E490CFB83}" type="presOf" srcId="{45C6D930-B24B-4110-AA2F-47A74D8F6AB0}" destId="{0C0DEDD0-6064-D947-8B85-7195160A5EF4}" srcOrd="0" destOrd="0" presId="urn:microsoft.com/office/officeart/2005/8/layout/list1"/>
    <dgm:cxn modelId="{17E60E19-381C-B542-B249-AD19A66541D6}" type="presOf" srcId="{8AF2B1C0-CD06-4C4A-A3FF-1B8663DD7313}" destId="{C0628E42-C5A9-824A-9C9F-977E5B051557}" srcOrd="0" destOrd="0" presId="urn:microsoft.com/office/officeart/2005/8/layout/list1"/>
    <dgm:cxn modelId="{6E7B501B-A112-D542-9E30-8F59BFBE985B}" type="presOf" srcId="{E57B97F3-CF56-4B26-83AE-C654B4F5558D}" destId="{3F97CF22-A52C-3E4D-8AB9-A63FE7C86453}" srcOrd="0" destOrd="0" presId="urn:microsoft.com/office/officeart/2005/8/layout/list1"/>
    <dgm:cxn modelId="{CA68391E-314B-1C4E-BDE9-12843AEF6C59}" type="presOf" srcId="{45C6D930-B24B-4110-AA2F-47A74D8F6AB0}" destId="{430E8FBF-CF2E-7D49-8B8A-2FD3A69910D9}" srcOrd="1" destOrd="0" presId="urn:microsoft.com/office/officeart/2005/8/layout/list1"/>
    <dgm:cxn modelId="{8A94D02A-5419-4244-9E5E-9D0DE506FA3C}" srcId="{45C6D930-B24B-4110-AA2F-47A74D8F6AB0}" destId="{139251B7-AC3D-4607-8B14-FCE19BEF5D92}" srcOrd="0" destOrd="0" parTransId="{4553CDFA-9154-46CC-8127-7DE8C444D291}" sibTransId="{2D811B30-BD07-4DE6-80AF-1B467EA3584D}"/>
    <dgm:cxn modelId="{DA7B1D38-E9CE-7245-8BF3-547DED6140DD}" type="presOf" srcId="{033DB67C-2DC6-4C8B-AB80-C11085ABB108}" destId="{F9032166-8E55-B747-A9C8-AD4601DBC4F5}" srcOrd="0" destOrd="0" presId="urn:microsoft.com/office/officeart/2005/8/layout/list1"/>
    <dgm:cxn modelId="{10FA1B5E-AED9-F44D-AB4A-90DB334A7517}" type="presOf" srcId="{139251B7-AC3D-4607-8B14-FCE19BEF5D92}" destId="{17FF7453-042B-9145-ACF1-131DCDDC957F}" srcOrd="0" destOrd="0" presId="urn:microsoft.com/office/officeart/2005/8/layout/list1"/>
    <dgm:cxn modelId="{866B8A74-5B1A-6740-A63E-06A39F8EA82F}" type="presOf" srcId="{C305C74D-CCFC-4E55-8A2B-107597095E6B}" destId="{47024CDF-CF9B-644B-9107-20466F7362D0}" srcOrd="0" destOrd="0" presId="urn:microsoft.com/office/officeart/2005/8/layout/list1"/>
    <dgm:cxn modelId="{78A0EF85-A3B2-BC43-BBCA-5B31207D4F3E}" type="presOf" srcId="{E57B97F3-CF56-4B26-83AE-C654B4F5558D}" destId="{9C8DFCA7-529D-A14C-BC5A-F067990D7C46}" srcOrd="1" destOrd="0" presId="urn:microsoft.com/office/officeart/2005/8/layout/list1"/>
    <dgm:cxn modelId="{71734B9C-8CE5-45DA-B539-97FEDB096602}" srcId="{033DB67C-2DC6-4C8B-AB80-C11085ABB108}" destId="{410BDFD3-C74A-4419-93F6-6333A523A193}" srcOrd="3" destOrd="0" parTransId="{F07EAA89-53CF-491E-82F7-F1A0883D6E80}" sibTransId="{BA39B9E6-CF93-4D25-B009-64D44A738CB0}"/>
    <dgm:cxn modelId="{F138D69D-1E99-154D-B91E-48CBECEF3A65}" type="presOf" srcId="{52099186-44ED-2B4A-99A3-633B61D12DB8}" destId="{52F941FF-AAA5-6641-A9FA-2FE9B3DFEBC7}" srcOrd="1" destOrd="0" presId="urn:microsoft.com/office/officeart/2005/8/layout/list1"/>
    <dgm:cxn modelId="{0124BC9E-CC4C-4BEB-A8B3-96061FBF978E}" srcId="{E57B97F3-CF56-4B26-83AE-C654B4F5558D}" destId="{C305C74D-CCFC-4E55-8A2B-107597095E6B}" srcOrd="0" destOrd="0" parTransId="{5C707E04-5E37-4B24-A5B2-A08E872461DF}" sibTransId="{07940588-9AF1-486C-998F-FB1A878223EC}"/>
    <dgm:cxn modelId="{3971BCA1-78AC-6342-8F63-A43D5998C8CC}" srcId="{033DB67C-2DC6-4C8B-AB80-C11085ABB108}" destId="{52099186-44ED-2B4A-99A3-633B61D12DB8}" srcOrd="4" destOrd="0" parTransId="{501D8248-02B6-4646-B08F-65E35E6819B8}" sibTransId="{DCEF838D-36DA-0D4D-A35B-8AB8A0E2C66D}"/>
    <dgm:cxn modelId="{F62DACE5-ECD6-2148-868A-8F900B074D28}" type="presOf" srcId="{52099186-44ED-2B4A-99A3-633B61D12DB8}" destId="{0B82B03D-A675-D444-A02A-9CE04189CB58}" srcOrd="0" destOrd="0" presId="urn:microsoft.com/office/officeart/2005/8/layout/list1"/>
    <dgm:cxn modelId="{E984EFEE-54F0-4F3F-949A-4E9B23728648}" srcId="{033DB67C-2DC6-4C8B-AB80-C11085ABB108}" destId="{8AF2B1C0-CD06-4C4A-A3FF-1B8663DD7313}" srcOrd="2" destOrd="0" parTransId="{FBA171F1-BE22-42F4-955E-BC3240F79BA5}" sibTransId="{4A45E417-B1F9-4D28-BAA4-4473DF6FF708}"/>
    <dgm:cxn modelId="{8DE232EF-FDA0-FD44-8919-165785FC5022}" type="presOf" srcId="{8AF2B1C0-CD06-4C4A-A3FF-1B8663DD7313}" destId="{5E453610-129A-1D40-9E0E-8EE0D3A1DE67}" srcOrd="1" destOrd="0" presId="urn:microsoft.com/office/officeart/2005/8/layout/list1"/>
    <dgm:cxn modelId="{1E7FC61C-1DFF-B342-AE09-D3C7506B80B5}" type="presParOf" srcId="{F9032166-8E55-B747-A9C8-AD4601DBC4F5}" destId="{7FCD5F1F-721F-BA44-BF33-0551BACBD7C6}" srcOrd="0" destOrd="0" presId="urn:microsoft.com/office/officeart/2005/8/layout/list1"/>
    <dgm:cxn modelId="{7C6A172B-6EAA-6E41-B38E-EF0407A2FC63}" type="presParOf" srcId="{7FCD5F1F-721F-BA44-BF33-0551BACBD7C6}" destId="{3F97CF22-A52C-3E4D-8AB9-A63FE7C86453}" srcOrd="0" destOrd="0" presId="urn:microsoft.com/office/officeart/2005/8/layout/list1"/>
    <dgm:cxn modelId="{C6B458AE-CE99-6D42-81D8-72EB1EB0E025}" type="presParOf" srcId="{7FCD5F1F-721F-BA44-BF33-0551BACBD7C6}" destId="{9C8DFCA7-529D-A14C-BC5A-F067990D7C46}" srcOrd="1" destOrd="0" presId="urn:microsoft.com/office/officeart/2005/8/layout/list1"/>
    <dgm:cxn modelId="{3079444E-A13C-9B40-ADFD-AE0537A01227}" type="presParOf" srcId="{F9032166-8E55-B747-A9C8-AD4601DBC4F5}" destId="{9E05CF65-5A77-DE4B-B97F-40DD949A234A}" srcOrd="1" destOrd="0" presId="urn:microsoft.com/office/officeart/2005/8/layout/list1"/>
    <dgm:cxn modelId="{770BEF54-60E5-2A43-B66E-713946EAD594}" type="presParOf" srcId="{F9032166-8E55-B747-A9C8-AD4601DBC4F5}" destId="{47024CDF-CF9B-644B-9107-20466F7362D0}" srcOrd="2" destOrd="0" presId="urn:microsoft.com/office/officeart/2005/8/layout/list1"/>
    <dgm:cxn modelId="{FD094481-C3B9-D543-ACD1-E96330FC0FEE}" type="presParOf" srcId="{F9032166-8E55-B747-A9C8-AD4601DBC4F5}" destId="{5C51E598-D119-EB47-8EE5-2B73941E6885}" srcOrd="3" destOrd="0" presId="urn:microsoft.com/office/officeart/2005/8/layout/list1"/>
    <dgm:cxn modelId="{8AA9A430-B3BA-9244-B4B6-3A7660A8A800}" type="presParOf" srcId="{F9032166-8E55-B747-A9C8-AD4601DBC4F5}" destId="{E8F97B88-8493-394C-BA8B-2FA4070760F6}" srcOrd="4" destOrd="0" presId="urn:microsoft.com/office/officeart/2005/8/layout/list1"/>
    <dgm:cxn modelId="{51A3B81A-DB6C-AD4C-BF2F-C31B38EFBD62}" type="presParOf" srcId="{E8F97B88-8493-394C-BA8B-2FA4070760F6}" destId="{0C0DEDD0-6064-D947-8B85-7195160A5EF4}" srcOrd="0" destOrd="0" presId="urn:microsoft.com/office/officeart/2005/8/layout/list1"/>
    <dgm:cxn modelId="{079EA73D-33C3-2A4F-8D23-A35CC80D937E}" type="presParOf" srcId="{E8F97B88-8493-394C-BA8B-2FA4070760F6}" destId="{430E8FBF-CF2E-7D49-8B8A-2FD3A69910D9}" srcOrd="1" destOrd="0" presId="urn:microsoft.com/office/officeart/2005/8/layout/list1"/>
    <dgm:cxn modelId="{134F6771-0334-A046-9BD7-E08BE883F3F9}" type="presParOf" srcId="{F9032166-8E55-B747-A9C8-AD4601DBC4F5}" destId="{DDE2B172-3B0E-ED49-90D0-DEF4809A3BE2}" srcOrd="5" destOrd="0" presId="urn:microsoft.com/office/officeart/2005/8/layout/list1"/>
    <dgm:cxn modelId="{B027877C-F2C9-EE4D-8D87-1DD43782505D}" type="presParOf" srcId="{F9032166-8E55-B747-A9C8-AD4601DBC4F5}" destId="{17FF7453-042B-9145-ACF1-131DCDDC957F}" srcOrd="6" destOrd="0" presId="urn:microsoft.com/office/officeart/2005/8/layout/list1"/>
    <dgm:cxn modelId="{BE99AA03-E442-F543-8B54-8C25B615752D}" type="presParOf" srcId="{F9032166-8E55-B747-A9C8-AD4601DBC4F5}" destId="{A6BE3A8F-9BB5-2043-AFC7-DCAED17F6DEA}" srcOrd="7" destOrd="0" presId="urn:microsoft.com/office/officeart/2005/8/layout/list1"/>
    <dgm:cxn modelId="{82E42BF1-D7D9-9B4D-ABF8-3BA5A7AAA343}" type="presParOf" srcId="{F9032166-8E55-B747-A9C8-AD4601DBC4F5}" destId="{DA7D626E-566C-6C42-B6C6-FCE537915115}" srcOrd="8" destOrd="0" presId="urn:microsoft.com/office/officeart/2005/8/layout/list1"/>
    <dgm:cxn modelId="{557C0D07-875D-1A4B-BD7A-B7E04C7D20A1}" type="presParOf" srcId="{DA7D626E-566C-6C42-B6C6-FCE537915115}" destId="{C0628E42-C5A9-824A-9C9F-977E5B051557}" srcOrd="0" destOrd="0" presId="urn:microsoft.com/office/officeart/2005/8/layout/list1"/>
    <dgm:cxn modelId="{8046B03B-0C6A-2C46-9868-61CEAD4BED47}" type="presParOf" srcId="{DA7D626E-566C-6C42-B6C6-FCE537915115}" destId="{5E453610-129A-1D40-9E0E-8EE0D3A1DE67}" srcOrd="1" destOrd="0" presId="urn:microsoft.com/office/officeart/2005/8/layout/list1"/>
    <dgm:cxn modelId="{47A264C8-FF48-3B42-BCCC-2FA91C0D9E67}" type="presParOf" srcId="{F9032166-8E55-B747-A9C8-AD4601DBC4F5}" destId="{63BABF9C-164B-B74C-8728-2B8F26578994}" srcOrd="9" destOrd="0" presId="urn:microsoft.com/office/officeart/2005/8/layout/list1"/>
    <dgm:cxn modelId="{8969E357-C360-B142-93E5-B0D97AAF7C52}" type="presParOf" srcId="{F9032166-8E55-B747-A9C8-AD4601DBC4F5}" destId="{D62B4840-64CB-1C44-953D-A927CB5D3403}" srcOrd="10" destOrd="0" presId="urn:microsoft.com/office/officeart/2005/8/layout/list1"/>
    <dgm:cxn modelId="{97DD3445-78C8-1A4E-84C9-CADF4D5D6C64}" type="presParOf" srcId="{F9032166-8E55-B747-A9C8-AD4601DBC4F5}" destId="{04895E17-B306-584E-8419-CC0B325C355A}" srcOrd="11" destOrd="0" presId="urn:microsoft.com/office/officeart/2005/8/layout/list1"/>
    <dgm:cxn modelId="{EF9254B3-D241-E04D-AEC0-A4304E5B3E36}" type="presParOf" srcId="{F9032166-8E55-B747-A9C8-AD4601DBC4F5}" destId="{34680637-9FF5-FC45-BC65-8CF483E10AEB}" srcOrd="12" destOrd="0" presId="urn:microsoft.com/office/officeart/2005/8/layout/list1"/>
    <dgm:cxn modelId="{CA0F00B3-5068-4243-9739-3CB4EF99E13A}" type="presParOf" srcId="{34680637-9FF5-FC45-BC65-8CF483E10AEB}" destId="{B305D189-CCE3-F546-A65C-B43148C1640B}" srcOrd="0" destOrd="0" presId="urn:microsoft.com/office/officeart/2005/8/layout/list1"/>
    <dgm:cxn modelId="{67AB7A81-92B3-9547-B0D7-733F8E8F8E61}" type="presParOf" srcId="{34680637-9FF5-FC45-BC65-8CF483E10AEB}" destId="{D6B14847-F37F-2F40-9D32-28B3A56277CA}" srcOrd="1" destOrd="0" presId="urn:microsoft.com/office/officeart/2005/8/layout/list1"/>
    <dgm:cxn modelId="{D769A4A9-CD06-654C-9489-87EC8896B19B}" type="presParOf" srcId="{F9032166-8E55-B747-A9C8-AD4601DBC4F5}" destId="{52E269C9-3F14-B04D-BF56-806B9552F9E0}" srcOrd="13" destOrd="0" presId="urn:microsoft.com/office/officeart/2005/8/layout/list1"/>
    <dgm:cxn modelId="{EEE29AD7-63AC-E844-B3AA-9B83ED5224AB}" type="presParOf" srcId="{F9032166-8E55-B747-A9C8-AD4601DBC4F5}" destId="{8993B65F-BC79-FB4D-9702-73904E6848EA}" srcOrd="14" destOrd="0" presId="urn:microsoft.com/office/officeart/2005/8/layout/list1"/>
    <dgm:cxn modelId="{FCC468B6-EC3E-864B-9A31-07C9527AB50C}" type="presParOf" srcId="{F9032166-8E55-B747-A9C8-AD4601DBC4F5}" destId="{96BDD993-263C-7F4B-81B5-F64024EFBBF7}" srcOrd="15" destOrd="0" presId="urn:microsoft.com/office/officeart/2005/8/layout/list1"/>
    <dgm:cxn modelId="{707DA3B7-72F0-764C-A9F9-C95C2D95A141}" type="presParOf" srcId="{F9032166-8E55-B747-A9C8-AD4601DBC4F5}" destId="{23270535-5C2D-4447-BCBE-E7D54B333C1F}" srcOrd="16" destOrd="0" presId="urn:microsoft.com/office/officeart/2005/8/layout/list1"/>
    <dgm:cxn modelId="{1B7F95C1-3ECD-2B44-AD3E-F66028844CE3}" type="presParOf" srcId="{23270535-5C2D-4447-BCBE-E7D54B333C1F}" destId="{0B82B03D-A675-D444-A02A-9CE04189CB58}" srcOrd="0" destOrd="0" presId="urn:microsoft.com/office/officeart/2005/8/layout/list1"/>
    <dgm:cxn modelId="{F0C4DF45-C0FD-C34E-9973-CE4D64C39252}" type="presParOf" srcId="{23270535-5C2D-4447-BCBE-E7D54B333C1F}" destId="{52F941FF-AAA5-6641-A9FA-2FE9B3DFEBC7}" srcOrd="1" destOrd="0" presId="urn:microsoft.com/office/officeart/2005/8/layout/list1"/>
    <dgm:cxn modelId="{2648869C-A2B1-1345-9752-87DA075FF1B4}" type="presParOf" srcId="{F9032166-8E55-B747-A9C8-AD4601DBC4F5}" destId="{9C00BA8B-E234-3D4A-8D72-F7492D0874C1}" srcOrd="17" destOrd="0" presId="urn:microsoft.com/office/officeart/2005/8/layout/list1"/>
    <dgm:cxn modelId="{AA90911F-8A87-F94B-80E9-2545349BD355}" type="presParOf" srcId="{F9032166-8E55-B747-A9C8-AD4601DBC4F5}" destId="{90F7120A-E88D-8943-9CFB-568C5475139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DC5DA3-48C4-41B4-8760-4FA30A3AD55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6628C63-38CF-49A3-B3A0-C02939A1DC0B}">
      <dgm:prSet/>
      <dgm:spPr/>
      <dgm:t>
        <a:bodyPr/>
        <a:lstStyle/>
        <a:p>
          <a:r>
            <a:rPr lang="en-US" dirty="0"/>
            <a:t>Loan amount + Total Interest </a:t>
          </a:r>
        </a:p>
        <a:p>
          <a:r>
            <a:rPr lang="en-US" dirty="0"/>
            <a:t>$21,230.00+ $3,653.05= $24,883.05</a:t>
          </a:r>
        </a:p>
      </dgm:t>
    </dgm:pt>
    <dgm:pt modelId="{2A65B538-7EBA-4F8C-BF0B-05340C75D76C}" type="parTrans" cxnId="{E5FDFE2E-8B11-43C2-8E99-9FA1BF6B27CD}">
      <dgm:prSet/>
      <dgm:spPr/>
      <dgm:t>
        <a:bodyPr/>
        <a:lstStyle/>
        <a:p>
          <a:endParaRPr lang="en-US"/>
        </a:p>
      </dgm:t>
    </dgm:pt>
    <dgm:pt modelId="{9173EDB0-6234-4319-A7D6-CD857E31F561}" type="sibTrans" cxnId="{E5FDFE2E-8B11-43C2-8E99-9FA1BF6B27CD}">
      <dgm:prSet/>
      <dgm:spPr/>
      <dgm:t>
        <a:bodyPr/>
        <a:lstStyle/>
        <a:p>
          <a:endParaRPr lang="en-US"/>
        </a:p>
      </dgm:t>
    </dgm:pt>
    <dgm:pt modelId="{D706065E-67DE-E94A-AAB0-E5A5FE5BF328}" type="pres">
      <dgm:prSet presAssocID="{D0DC5DA3-48C4-41B4-8760-4FA30A3AD556}" presName="diagram" presStyleCnt="0">
        <dgm:presLayoutVars>
          <dgm:dir/>
          <dgm:resizeHandles val="exact"/>
        </dgm:presLayoutVars>
      </dgm:prSet>
      <dgm:spPr/>
    </dgm:pt>
    <dgm:pt modelId="{CF575908-096B-4747-8F6B-9A92F7217E93}" type="pres">
      <dgm:prSet presAssocID="{26628C63-38CF-49A3-B3A0-C02939A1DC0B}" presName="node" presStyleLbl="node1" presStyleIdx="0" presStyleCnt="1">
        <dgm:presLayoutVars>
          <dgm:bulletEnabled val="1"/>
        </dgm:presLayoutVars>
      </dgm:prSet>
      <dgm:spPr/>
    </dgm:pt>
  </dgm:ptLst>
  <dgm:cxnLst>
    <dgm:cxn modelId="{E5FDFE2E-8B11-43C2-8E99-9FA1BF6B27CD}" srcId="{D0DC5DA3-48C4-41B4-8760-4FA30A3AD556}" destId="{26628C63-38CF-49A3-B3A0-C02939A1DC0B}" srcOrd="0" destOrd="0" parTransId="{2A65B538-7EBA-4F8C-BF0B-05340C75D76C}" sibTransId="{9173EDB0-6234-4319-A7D6-CD857E31F561}"/>
    <dgm:cxn modelId="{B1DAAE42-7465-8A45-A20A-C4F7D188D787}" type="presOf" srcId="{26628C63-38CF-49A3-B3A0-C02939A1DC0B}" destId="{CF575908-096B-4747-8F6B-9A92F7217E93}" srcOrd="0" destOrd="0" presId="urn:microsoft.com/office/officeart/2005/8/layout/default"/>
    <dgm:cxn modelId="{BC20BF66-F9AA-5B45-AB1B-0E217B01FC4D}" type="presOf" srcId="{D0DC5DA3-48C4-41B4-8760-4FA30A3AD556}" destId="{D706065E-67DE-E94A-AAB0-E5A5FE5BF328}" srcOrd="0" destOrd="0" presId="urn:microsoft.com/office/officeart/2005/8/layout/default"/>
    <dgm:cxn modelId="{50D65458-AF58-D541-815A-92B90704386C}" type="presParOf" srcId="{D706065E-67DE-E94A-AAB0-E5A5FE5BF328}" destId="{CF575908-096B-4747-8F6B-9A92F7217E93}"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245C4D5-0341-4A50-9391-3F8722611F10}"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78753CF-EB51-47B1-9B2E-2C97D908533C}">
      <dgm:prSet/>
      <dgm:spPr/>
      <dgm:t>
        <a:bodyPr/>
        <a:lstStyle/>
        <a:p>
          <a:r>
            <a:rPr lang="en-US" baseline="0"/>
            <a:t>To reduce the interest rate on my student loans I will first pay around $10 to $15 extra for about 1-2. years. </a:t>
          </a:r>
          <a:endParaRPr lang="en-US"/>
        </a:p>
      </dgm:t>
    </dgm:pt>
    <dgm:pt modelId="{A7600BF2-FA38-4614-9499-B450F916B678}" type="parTrans" cxnId="{B1BE11C8-F89B-4442-BB40-F6628C9EBA49}">
      <dgm:prSet/>
      <dgm:spPr/>
      <dgm:t>
        <a:bodyPr/>
        <a:lstStyle/>
        <a:p>
          <a:endParaRPr lang="en-US"/>
        </a:p>
      </dgm:t>
    </dgm:pt>
    <dgm:pt modelId="{FECDA712-E9E9-4DD5-8972-4FDCD5222CD7}" type="sibTrans" cxnId="{B1BE11C8-F89B-4442-BB40-F6628C9EBA49}">
      <dgm:prSet/>
      <dgm:spPr/>
      <dgm:t>
        <a:bodyPr/>
        <a:lstStyle/>
        <a:p>
          <a:endParaRPr lang="en-US"/>
        </a:p>
      </dgm:t>
    </dgm:pt>
    <dgm:pt modelId="{61348F94-3295-470F-ACEF-90E78918D4FE}">
      <dgm:prSet/>
      <dgm:spPr/>
      <dgm:t>
        <a:bodyPr/>
        <a:lstStyle/>
        <a:p>
          <a:r>
            <a:rPr lang="en-US" baseline="0"/>
            <a:t>I could also find a job where I can put around $100 extra for another 2 years. </a:t>
          </a:r>
          <a:endParaRPr lang="en-US"/>
        </a:p>
      </dgm:t>
    </dgm:pt>
    <dgm:pt modelId="{FED72545-D6CE-49E9-BDE5-C81AFFF1BB27}" type="parTrans" cxnId="{DB9274BD-3F8A-4579-83AD-74D6EC713CC2}">
      <dgm:prSet/>
      <dgm:spPr/>
      <dgm:t>
        <a:bodyPr/>
        <a:lstStyle/>
        <a:p>
          <a:endParaRPr lang="en-US"/>
        </a:p>
      </dgm:t>
    </dgm:pt>
    <dgm:pt modelId="{98B0BA9B-BB62-4C33-8181-6E7DC7501109}" type="sibTrans" cxnId="{DB9274BD-3F8A-4579-83AD-74D6EC713CC2}">
      <dgm:prSet/>
      <dgm:spPr/>
      <dgm:t>
        <a:bodyPr/>
        <a:lstStyle/>
        <a:p>
          <a:endParaRPr lang="en-US"/>
        </a:p>
      </dgm:t>
    </dgm:pt>
    <dgm:pt modelId="{78E79425-AC13-4861-BE9A-CCF1A321B49F}" type="pres">
      <dgm:prSet presAssocID="{8245C4D5-0341-4A50-9391-3F8722611F10}" presName="root" presStyleCnt="0">
        <dgm:presLayoutVars>
          <dgm:dir/>
          <dgm:resizeHandles val="exact"/>
        </dgm:presLayoutVars>
      </dgm:prSet>
      <dgm:spPr/>
    </dgm:pt>
    <dgm:pt modelId="{DA4A4944-039A-4529-86F9-D6C4BEFE27E4}" type="pres">
      <dgm:prSet presAssocID="{078753CF-EB51-47B1-9B2E-2C97D908533C}" presName="compNode" presStyleCnt="0"/>
      <dgm:spPr/>
    </dgm:pt>
    <dgm:pt modelId="{28C233F4-94D0-4E68-9348-D2BA7F7C932B}" type="pres">
      <dgm:prSet presAssocID="{078753CF-EB51-47B1-9B2E-2C97D908533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2A3B3395-D788-4F80-BAF2-176DC8D82288}" type="pres">
      <dgm:prSet presAssocID="{078753CF-EB51-47B1-9B2E-2C97D908533C}" presName="spaceRect" presStyleCnt="0"/>
      <dgm:spPr/>
    </dgm:pt>
    <dgm:pt modelId="{8C050B8D-0E17-4E3D-9264-770FFA0DDD28}" type="pres">
      <dgm:prSet presAssocID="{078753CF-EB51-47B1-9B2E-2C97D908533C}" presName="textRect" presStyleLbl="revTx" presStyleIdx="0" presStyleCnt="2">
        <dgm:presLayoutVars>
          <dgm:chMax val="1"/>
          <dgm:chPref val="1"/>
        </dgm:presLayoutVars>
      </dgm:prSet>
      <dgm:spPr/>
    </dgm:pt>
    <dgm:pt modelId="{5F6DBD2F-784C-498D-A26C-18B55397BC51}" type="pres">
      <dgm:prSet presAssocID="{FECDA712-E9E9-4DD5-8972-4FDCD5222CD7}" presName="sibTrans" presStyleCnt="0"/>
      <dgm:spPr/>
    </dgm:pt>
    <dgm:pt modelId="{0089368B-22A5-4BB9-BA2F-3272FB7B117B}" type="pres">
      <dgm:prSet presAssocID="{61348F94-3295-470F-ACEF-90E78918D4FE}" presName="compNode" presStyleCnt="0"/>
      <dgm:spPr/>
    </dgm:pt>
    <dgm:pt modelId="{74C7E329-6324-44D4-8A14-3A149A2E8280}" type="pres">
      <dgm:prSet presAssocID="{61348F94-3295-470F-ACEF-90E78918D4F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48E1FEA7-AF22-49B3-88B5-66D9A8A6AA4F}" type="pres">
      <dgm:prSet presAssocID="{61348F94-3295-470F-ACEF-90E78918D4FE}" presName="spaceRect" presStyleCnt="0"/>
      <dgm:spPr/>
    </dgm:pt>
    <dgm:pt modelId="{5BAA75D6-C138-44D1-AD7A-DCEA640DC8A4}" type="pres">
      <dgm:prSet presAssocID="{61348F94-3295-470F-ACEF-90E78918D4FE}" presName="textRect" presStyleLbl="revTx" presStyleIdx="1" presStyleCnt="2">
        <dgm:presLayoutVars>
          <dgm:chMax val="1"/>
          <dgm:chPref val="1"/>
        </dgm:presLayoutVars>
      </dgm:prSet>
      <dgm:spPr/>
    </dgm:pt>
  </dgm:ptLst>
  <dgm:cxnLst>
    <dgm:cxn modelId="{DB9274BD-3F8A-4579-83AD-74D6EC713CC2}" srcId="{8245C4D5-0341-4A50-9391-3F8722611F10}" destId="{61348F94-3295-470F-ACEF-90E78918D4FE}" srcOrd="1" destOrd="0" parTransId="{FED72545-D6CE-49E9-BDE5-C81AFFF1BB27}" sibTransId="{98B0BA9B-BB62-4C33-8181-6E7DC7501109}"/>
    <dgm:cxn modelId="{C08BBBBF-330A-4BE2-9027-B31C8897F8E8}" type="presOf" srcId="{61348F94-3295-470F-ACEF-90E78918D4FE}" destId="{5BAA75D6-C138-44D1-AD7A-DCEA640DC8A4}" srcOrd="0" destOrd="0" presId="urn:microsoft.com/office/officeart/2018/2/layout/IconLabelList"/>
    <dgm:cxn modelId="{730E8CC5-7B89-48C8-97B5-962B1AD4F75A}" type="presOf" srcId="{8245C4D5-0341-4A50-9391-3F8722611F10}" destId="{78E79425-AC13-4861-BE9A-CCF1A321B49F}" srcOrd="0" destOrd="0" presId="urn:microsoft.com/office/officeart/2018/2/layout/IconLabelList"/>
    <dgm:cxn modelId="{B1BE11C8-F89B-4442-BB40-F6628C9EBA49}" srcId="{8245C4D5-0341-4A50-9391-3F8722611F10}" destId="{078753CF-EB51-47B1-9B2E-2C97D908533C}" srcOrd="0" destOrd="0" parTransId="{A7600BF2-FA38-4614-9499-B450F916B678}" sibTransId="{FECDA712-E9E9-4DD5-8972-4FDCD5222CD7}"/>
    <dgm:cxn modelId="{B46472EC-663B-49D5-8B3A-BE365CCAA3E6}" type="presOf" srcId="{078753CF-EB51-47B1-9B2E-2C97D908533C}" destId="{8C050B8D-0E17-4E3D-9264-770FFA0DDD28}" srcOrd="0" destOrd="0" presId="urn:microsoft.com/office/officeart/2018/2/layout/IconLabelList"/>
    <dgm:cxn modelId="{42850B98-C330-4410-B097-AB555FF19C6A}" type="presParOf" srcId="{78E79425-AC13-4861-BE9A-CCF1A321B49F}" destId="{DA4A4944-039A-4529-86F9-D6C4BEFE27E4}" srcOrd="0" destOrd="0" presId="urn:microsoft.com/office/officeart/2018/2/layout/IconLabelList"/>
    <dgm:cxn modelId="{05DF6196-8B07-4EFD-95F6-E0946C64E0E1}" type="presParOf" srcId="{DA4A4944-039A-4529-86F9-D6C4BEFE27E4}" destId="{28C233F4-94D0-4E68-9348-D2BA7F7C932B}" srcOrd="0" destOrd="0" presId="urn:microsoft.com/office/officeart/2018/2/layout/IconLabelList"/>
    <dgm:cxn modelId="{E3D5CEEA-B6F9-4741-816F-F1858BE316FA}" type="presParOf" srcId="{DA4A4944-039A-4529-86F9-D6C4BEFE27E4}" destId="{2A3B3395-D788-4F80-BAF2-176DC8D82288}" srcOrd="1" destOrd="0" presId="urn:microsoft.com/office/officeart/2018/2/layout/IconLabelList"/>
    <dgm:cxn modelId="{FC28D8F4-341C-4F6E-90B7-05E5EBC673B6}" type="presParOf" srcId="{DA4A4944-039A-4529-86F9-D6C4BEFE27E4}" destId="{8C050B8D-0E17-4E3D-9264-770FFA0DDD28}" srcOrd="2" destOrd="0" presId="urn:microsoft.com/office/officeart/2018/2/layout/IconLabelList"/>
    <dgm:cxn modelId="{E0175C56-35A8-4CE2-BBD0-5F306E2006C7}" type="presParOf" srcId="{78E79425-AC13-4861-BE9A-CCF1A321B49F}" destId="{5F6DBD2F-784C-498D-A26C-18B55397BC51}" srcOrd="1" destOrd="0" presId="urn:microsoft.com/office/officeart/2018/2/layout/IconLabelList"/>
    <dgm:cxn modelId="{D698902E-B8E5-4AC0-ABC6-3965AA24E2F8}" type="presParOf" srcId="{78E79425-AC13-4861-BE9A-CCF1A321B49F}" destId="{0089368B-22A5-4BB9-BA2F-3272FB7B117B}" srcOrd="2" destOrd="0" presId="urn:microsoft.com/office/officeart/2018/2/layout/IconLabelList"/>
    <dgm:cxn modelId="{830235C4-C5A8-426A-83FC-1BF1B641440B}" type="presParOf" srcId="{0089368B-22A5-4BB9-BA2F-3272FB7B117B}" destId="{74C7E329-6324-44D4-8A14-3A149A2E8280}" srcOrd="0" destOrd="0" presId="urn:microsoft.com/office/officeart/2018/2/layout/IconLabelList"/>
    <dgm:cxn modelId="{F815C543-77B2-4E1F-9399-EC2EDB9DEBD8}" type="presParOf" srcId="{0089368B-22A5-4BB9-BA2F-3272FB7B117B}" destId="{48E1FEA7-AF22-49B3-88B5-66D9A8A6AA4F}" srcOrd="1" destOrd="0" presId="urn:microsoft.com/office/officeart/2018/2/layout/IconLabelList"/>
    <dgm:cxn modelId="{44002622-6287-4515-9CE6-7979FBD2CBF7}" type="presParOf" srcId="{0089368B-22A5-4BB9-BA2F-3272FB7B117B}" destId="{5BAA75D6-C138-44D1-AD7A-DCEA640DC8A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1BE64D-297E-4B4A-9272-6FFB94C8D998}" type="doc">
      <dgm:prSet loTypeId="urn:microsoft.com/office/officeart/2005/8/layout/vList2" loCatId="list" qsTypeId="urn:microsoft.com/office/officeart/2005/8/quickstyle/simple2" qsCatId="simple" csTypeId="urn:microsoft.com/office/officeart/2005/8/colors/colorful2" csCatId="colorful"/>
      <dgm:spPr/>
      <dgm:t>
        <a:bodyPr/>
        <a:lstStyle/>
        <a:p>
          <a:endParaRPr lang="en-US"/>
        </a:p>
      </dgm:t>
    </dgm:pt>
    <dgm:pt modelId="{A782B4AB-9EAD-412D-B123-DBB695C34F32}">
      <dgm:prSet/>
      <dgm:spPr/>
      <dgm:t>
        <a:bodyPr/>
        <a:lstStyle/>
        <a:p>
          <a:r>
            <a:rPr lang="en-US"/>
            <a:t>If I become a team leader at Wegmans, the optimal monthly payment would be  207.36. </a:t>
          </a:r>
        </a:p>
      </dgm:t>
    </dgm:pt>
    <dgm:pt modelId="{BEF4EF88-C3FF-4730-91D0-F8E3DC4E003D}" type="parTrans" cxnId="{B0DAA7E3-1CEC-4DA0-811A-478A88DE2E07}">
      <dgm:prSet/>
      <dgm:spPr/>
      <dgm:t>
        <a:bodyPr/>
        <a:lstStyle/>
        <a:p>
          <a:endParaRPr lang="en-US"/>
        </a:p>
      </dgm:t>
    </dgm:pt>
    <dgm:pt modelId="{2364B5D2-78EA-44C2-9EE7-49D90F974D80}" type="sibTrans" cxnId="{B0DAA7E3-1CEC-4DA0-811A-478A88DE2E07}">
      <dgm:prSet/>
      <dgm:spPr/>
      <dgm:t>
        <a:bodyPr/>
        <a:lstStyle/>
        <a:p>
          <a:endParaRPr lang="en-US"/>
        </a:p>
      </dgm:t>
    </dgm:pt>
    <dgm:pt modelId="{166056F9-D150-4411-AF2B-7DE9B25584C7}">
      <dgm:prSet/>
      <dgm:spPr/>
      <dgm:t>
        <a:bodyPr/>
        <a:lstStyle/>
        <a:p>
          <a:r>
            <a:rPr lang="en-US"/>
            <a:t>Once I have  the leftover expenses of  $1,939 I would have enough to pay my student loans within 10 years. I would not have enough to live on my own . My hypothesis about not being able to have enough to support living on my own was correct. There are solutions to this problems, which is cutting out some of the expenses and focusing on the major  ones.  In reality a payment of $207.36 would suffice for me if I put the proper priorities  in place.  </a:t>
          </a:r>
        </a:p>
      </dgm:t>
    </dgm:pt>
    <dgm:pt modelId="{D370871C-778F-4A85-B3BA-DCB03CDF4D4F}" type="parTrans" cxnId="{B449E261-D3B4-4C38-90CE-D84242067837}">
      <dgm:prSet/>
      <dgm:spPr/>
      <dgm:t>
        <a:bodyPr/>
        <a:lstStyle/>
        <a:p>
          <a:endParaRPr lang="en-US"/>
        </a:p>
      </dgm:t>
    </dgm:pt>
    <dgm:pt modelId="{1552E622-51D3-4162-967E-B1A8BBFEC0C8}" type="sibTrans" cxnId="{B449E261-D3B4-4C38-90CE-D84242067837}">
      <dgm:prSet/>
      <dgm:spPr/>
      <dgm:t>
        <a:bodyPr/>
        <a:lstStyle/>
        <a:p>
          <a:endParaRPr lang="en-US"/>
        </a:p>
      </dgm:t>
    </dgm:pt>
    <dgm:pt modelId="{D88C3B6B-7C02-B447-8C19-0755FAC3AF78}" type="pres">
      <dgm:prSet presAssocID="{B61BE64D-297E-4B4A-9272-6FFB94C8D998}" presName="linear" presStyleCnt="0">
        <dgm:presLayoutVars>
          <dgm:animLvl val="lvl"/>
          <dgm:resizeHandles val="exact"/>
        </dgm:presLayoutVars>
      </dgm:prSet>
      <dgm:spPr/>
    </dgm:pt>
    <dgm:pt modelId="{AB1638A3-F3E0-8943-9CD8-37B4114FA214}" type="pres">
      <dgm:prSet presAssocID="{A782B4AB-9EAD-412D-B123-DBB695C34F32}" presName="parentText" presStyleLbl="node1" presStyleIdx="0" presStyleCnt="2">
        <dgm:presLayoutVars>
          <dgm:chMax val="0"/>
          <dgm:bulletEnabled val="1"/>
        </dgm:presLayoutVars>
      </dgm:prSet>
      <dgm:spPr/>
    </dgm:pt>
    <dgm:pt modelId="{4ECE0070-03F0-FE4A-AB02-BB5DCB357307}" type="pres">
      <dgm:prSet presAssocID="{2364B5D2-78EA-44C2-9EE7-49D90F974D80}" presName="spacer" presStyleCnt="0"/>
      <dgm:spPr/>
    </dgm:pt>
    <dgm:pt modelId="{DDB3CBEC-C48E-BD46-BA70-3A1BEC64CE1A}" type="pres">
      <dgm:prSet presAssocID="{166056F9-D150-4411-AF2B-7DE9B25584C7}" presName="parentText" presStyleLbl="node1" presStyleIdx="1" presStyleCnt="2">
        <dgm:presLayoutVars>
          <dgm:chMax val="0"/>
          <dgm:bulletEnabled val="1"/>
        </dgm:presLayoutVars>
      </dgm:prSet>
      <dgm:spPr/>
    </dgm:pt>
  </dgm:ptLst>
  <dgm:cxnLst>
    <dgm:cxn modelId="{8B1ACB19-BF62-7346-A3D4-8F0BFF5CC5EB}" type="presOf" srcId="{B61BE64D-297E-4B4A-9272-6FFB94C8D998}" destId="{D88C3B6B-7C02-B447-8C19-0755FAC3AF78}" srcOrd="0" destOrd="0" presId="urn:microsoft.com/office/officeart/2005/8/layout/vList2"/>
    <dgm:cxn modelId="{B449E261-D3B4-4C38-90CE-D84242067837}" srcId="{B61BE64D-297E-4B4A-9272-6FFB94C8D998}" destId="{166056F9-D150-4411-AF2B-7DE9B25584C7}" srcOrd="1" destOrd="0" parTransId="{D370871C-778F-4A85-B3BA-DCB03CDF4D4F}" sibTransId="{1552E622-51D3-4162-967E-B1A8BBFEC0C8}"/>
    <dgm:cxn modelId="{FD439FA9-1AFC-C347-A7B6-B2388D4882E5}" type="presOf" srcId="{166056F9-D150-4411-AF2B-7DE9B25584C7}" destId="{DDB3CBEC-C48E-BD46-BA70-3A1BEC64CE1A}" srcOrd="0" destOrd="0" presId="urn:microsoft.com/office/officeart/2005/8/layout/vList2"/>
    <dgm:cxn modelId="{2CA49AC3-5053-5846-8DFC-09DCDE787C7C}" type="presOf" srcId="{A782B4AB-9EAD-412D-B123-DBB695C34F32}" destId="{AB1638A3-F3E0-8943-9CD8-37B4114FA214}" srcOrd="0" destOrd="0" presId="urn:microsoft.com/office/officeart/2005/8/layout/vList2"/>
    <dgm:cxn modelId="{B0DAA7E3-1CEC-4DA0-811A-478A88DE2E07}" srcId="{B61BE64D-297E-4B4A-9272-6FFB94C8D998}" destId="{A782B4AB-9EAD-412D-B123-DBB695C34F32}" srcOrd="0" destOrd="0" parTransId="{BEF4EF88-C3FF-4730-91D0-F8E3DC4E003D}" sibTransId="{2364B5D2-78EA-44C2-9EE7-49D90F974D80}"/>
    <dgm:cxn modelId="{AF910893-5438-914C-8B3D-5186A3B89867}" type="presParOf" srcId="{D88C3B6B-7C02-B447-8C19-0755FAC3AF78}" destId="{AB1638A3-F3E0-8943-9CD8-37B4114FA214}" srcOrd="0" destOrd="0" presId="urn:microsoft.com/office/officeart/2005/8/layout/vList2"/>
    <dgm:cxn modelId="{A669E4A1-987D-C745-9EFB-C17887600CD9}" type="presParOf" srcId="{D88C3B6B-7C02-B447-8C19-0755FAC3AF78}" destId="{4ECE0070-03F0-FE4A-AB02-BB5DCB357307}" srcOrd="1" destOrd="0" presId="urn:microsoft.com/office/officeart/2005/8/layout/vList2"/>
    <dgm:cxn modelId="{E4220C38-9A34-B44C-A24D-4649140C7B2F}" type="presParOf" srcId="{D88C3B6B-7C02-B447-8C19-0755FAC3AF78}" destId="{DDB3CBEC-C48E-BD46-BA70-3A1BEC64CE1A}"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5F431-00E1-794D-9AAA-12F6411A3D6A}">
      <dsp:nvSpPr>
        <dsp:cNvPr id="0" name=""/>
        <dsp:cNvSpPr/>
      </dsp:nvSpPr>
      <dsp:spPr>
        <a:xfrm>
          <a:off x="0" y="0"/>
          <a:ext cx="9174401" cy="1172527"/>
        </a:xfrm>
        <a:prstGeom prst="roundRect">
          <a:avLst>
            <a:gd name="adj" fmla="val 10000"/>
          </a:avLst>
        </a:prstGeom>
        <a:blipFill>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baseline="0"/>
            <a:t>With completing this project I hope to have a better understanding about student loans. </a:t>
          </a:r>
          <a:endParaRPr lang="en-US" sz="3100" kern="1200"/>
        </a:p>
      </dsp:txBody>
      <dsp:txXfrm>
        <a:off x="34342" y="34342"/>
        <a:ext cx="7909152" cy="1103843"/>
      </dsp:txXfrm>
    </dsp:sp>
    <dsp:sp modelId="{674FFEB7-C8C6-4449-AA00-6CE3E3E575F3}">
      <dsp:nvSpPr>
        <dsp:cNvPr id="0" name=""/>
        <dsp:cNvSpPr/>
      </dsp:nvSpPr>
      <dsp:spPr>
        <a:xfrm>
          <a:off x="809505" y="1367948"/>
          <a:ext cx="9174401" cy="1172527"/>
        </a:xfrm>
        <a:prstGeom prst="roundRect">
          <a:avLst>
            <a:gd name="adj" fmla="val 10000"/>
          </a:avLst>
        </a:prstGeom>
        <a:blipFill>
          <a:blip xmlns:r="http://schemas.openxmlformats.org/officeDocument/2006/relationships" r:embed="rId1">
            <a:duotone>
              <a:schemeClr val="accent2">
                <a:hueOff val="1799994"/>
                <a:satOff val="-925"/>
                <a:lumOff val="-2353"/>
                <a:alphaOff val="0"/>
                <a:shade val="88000"/>
                <a:lumMod val="88000"/>
              </a:schemeClr>
              <a:schemeClr val="accent2">
                <a:hueOff val="1799994"/>
                <a:satOff val="-925"/>
                <a:lumOff val="-2353"/>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baseline="0"/>
            <a:t>I want to see the effects from going to 3 different colleges has on my student loans. </a:t>
          </a:r>
          <a:endParaRPr lang="en-US" sz="3100" kern="1200"/>
        </a:p>
      </dsp:txBody>
      <dsp:txXfrm>
        <a:off x="843847" y="1402290"/>
        <a:ext cx="7534068" cy="1103843"/>
      </dsp:txXfrm>
    </dsp:sp>
    <dsp:sp modelId="{959AC7A8-6CFF-BB49-95D1-F9867713558E}">
      <dsp:nvSpPr>
        <dsp:cNvPr id="0" name=""/>
        <dsp:cNvSpPr/>
      </dsp:nvSpPr>
      <dsp:spPr>
        <a:xfrm>
          <a:off x="1619011" y="2735897"/>
          <a:ext cx="9174401" cy="1172527"/>
        </a:xfrm>
        <a:prstGeom prst="roundRect">
          <a:avLst>
            <a:gd name="adj" fmla="val 10000"/>
          </a:avLst>
        </a:prstGeom>
        <a:blipFill>
          <a:blip xmlns:r="http://schemas.openxmlformats.org/officeDocument/2006/relationships" r:embed="rId1">
            <a:duotone>
              <a:schemeClr val="accent2">
                <a:hueOff val="3599988"/>
                <a:satOff val="-1850"/>
                <a:lumOff val="-4706"/>
                <a:alphaOff val="0"/>
                <a:shade val="88000"/>
                <a:lumMod val="88000"/>
              </a:schemeClr>
              <a:schemeClr val="accent2">
                <a:hueOff val="3599988"/>
                <a:satOff val="-1850"/>
                <a:lumOff val="-4706"/>
                <a:alphaOff val="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baseline="0"/>
            <a:t>Completing this project, I want to know if my job currently is a good fit to pay off my loans. </a:t>
          </a:r>
          <a:endParaRPr lang="en-US" sz="3100" kern="1200"/>
        </a:p>
      </dsp:txBody>
      <dsp:txXfrm>
        <a:off x="1653353" y="2770239"/>
        <a:ext cx="7534068" cy="1103843"/>
      </dsp:txXfrm>
    </dsp:sp>
    <dsp:sp modelId="{53370D37-B7B5-1B48-A2A8-F99CEDD5575F}">
      <dsp:nvSpPr>
        <dsp:cNvPr id="0" name=""/>
        <dsp:cNvSpPr/>
      </dsp:nvSpPr>
      <dsp:spPr>
        <a:xfrm>
          <a:off x="8412258" y="889166"/>
          <a:ext cx="762142" cy="762142"/>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8583740" y="889166"/>
        <a:ext cx="419178" cy="573512"/>
      </dsp:txXfrm>
    </dsp:sp>
    <dsp:sp modelId="{26C063ED-84A1-8D45-B9AD-D1DD51E6E1DF}">
      <dsp:nvSpPr>
        <dsp:cNvPr id="0" name=""/>
        <dsp:cNvSpPr/>
      </dsp:nvSpPr>
      <dsp:spPr>
        <a:xfrm>
          <a:off x="9221764" y="2249298"/>
          <a:ext cx="762142" cy="762142"/>
        </a:xfrm>
        <a:prstGeom prst="downArrow">
          <a:avLst>
            <a:gd name="adj1" fmla="val 55000"/>
            <a:gd name="adj2" fmla="val 45000"/>
          </a:avLst>
        </a:prstGeom>
        <a:solidFill>
          <a:schemeClr val="accent2">
            <a:tint val="40000"/>
            <a:alpha val="90000"/>
            <a:hueOff val="3857825"/>
            <a:satOff val="-2119"/>
            <a:lumOff val="-1051"/>
            <a:alphaOff val="0"/>
          </a:schemeClr>
        </a:solidFill>
        <a:ln w="9525" cap="flat" cmpd="sng" algn="ctr">
          <a:solidFill>
            <a:schemeClr val="accent2">
              <a:tint val="40000"/>
              <a:alpha val="90000"/>
              <a:hueOff val="3857825"/>
              <a:satOff val="-2119"/>
              <a:lumOff val="-105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9393246" y="2249298"/>
        <a:ext cx="419178" cy="5735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24CDF-CF9B-644B-9107-20466F7362D0}">
      <dsp:nvSpPr>
        <dsp:cNvPr id="0" name=""/>
        <dsp:cNvSpPr/>
      </dsp:nvSpPr>
      <dsp:spPr>
        <a:xfrm>
          <a:off x="0" y="296582"/>
          <a:ext cx="10396538" cy="5103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6887" tIns="249936" rIns="806887"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t>Team Leader salary estimates to be about $44,960</a:t>
          </a:r>
        </a:p>
      </dsp:txBody>
      <dsp:txXfrm>
        <a:off x="0" y="296582"/>
        <a:ext cx="10396538" cy="510300"/>
      </dsp:txXfrm>
    </dsp:sp>
    <dsp:sp modelId="{9C8DFCA7-529D-A14C-BC5A-F067990D7C46}">
      <dsp:nvSpPr>
        <dsp:cNvPr id="0" name=""/>
        <dsp:cNvSpPr/>
      </dsp:nvSpPr>
      <dsp:spPr>
        <a:xfrm>
          <a:off x="519826" y="119462"/>
          <a:ext cx="7277576" cy="3542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5075" tIns="0" rIns="275075" bIns="0" numCol="1" spcCol="1270" anchor="ctr" anchorCtr="0">
          <a:noAutofit/>
        </a:bodyPr>
        <a:lstStyle/>
        <a:p>
          <a:pPr marL="0" lvl="0" indent="0" algn="l" defTabSz="533400">
            <a:lnSpc>
              <a:spcPct val="90000"/>
            </a:lnSpc>
            <a:spcBef>
              <a:spcPct val="0"/>
            </a:spcBef>
            <a:spcAft>
              <a:spcPct val="35000"/>
            </a:spcAft>
            <a:buNone/>
          </a:pPr>
          <a:r>
            <a:rPr lang="en-US" sz="1200" kern="1200"/>
            <a:t>Glassdoor.com</a:t>
          </a:r>
        </a:p>
      </dsp:txBody>
      <dsp:txXfrm>
        <a:off x="537119" y="136755"/>
        <a:ext cx="7242990" cy="319654"/>
      </dsp:txXfrm>
    </dsp:sp>
    <dsp:sp modelId="{17FF7453-042B-9145-ACF1-131DCDDC957F}">
      <dsp:nvSpPr>
        <dsp:cNvPr id="0" name=""/>
        <dsp:cNvSpPr/>
      </dsp:nvSpPr>
      <dsp:spPr>
        <a:xfrm>
          <a:off x="0" y="1048802"/>
          <a:ext cx="10396538" cy="5103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6887" tIns="249936" rIns="806887"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t>Team Leader salary estimates to be about  $45,298</a:t>
          </a:r>
        </a:p>
      </dsp:txBody>
      <dsp:txXfrm>
        <a:off x="0" y="1048802"/>
        <a:ext cx="10396538" cy="510300"/>
      </dsp:txXfrm>
    </dsp:sp>
    <dsp:sp modelId="{430E8FBF-CF2E-7D49-8B8A-2FD3A69910D9}">
      <dsp:nvSpPr>
        <dsp:cNvPr id="0" name=""/>
        <dsp:cNvSpPr/>
      </dsp:nvSpPr>
      <dsp:spPr>
        <a:xfrm>
          <a:off x="519826" y="871682"/>
          <a:ext cx="7277576" cy="3542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5075" tIns="0" rIns="275075" bIns="0" numCol="1" spcCol="1270" anchor="ctr" anchorCtr="0">
          <a:noAutofit/>
        </a:bodyPr>
        <a:lstStyle/>
        <a:p>
          <a:pPr marL="0" lvl="0" indent="0" algn="l" defTabSz="533400">
            <a:lnSpc>
              <a:spcPct val="90000"/>
            </a:lnSpc>
            <a:spcBef>
              <a:spcPct val="0"/>
            </a:spcBef>
            <a:spcAft>
              <a:spcPct val="35000"/>
            </a:spcAft>
            <a:buNone/>
          </a:pPr>
          <a:r>
            <a:rPr lang="en-US" sz="1200" kern="1200" dirty="0" err="1"/>
            <a:t>Indeed.com</a:t>
          </a:r>
          <a:r>
            <a:rPr lang="en-US" sz="1200" kern="1200" dirty="0"/>
            <a:t> </a:t>
          </a:r>
        </a:p>
      </dsp:txBody>
      <dsp:txXfrm>
        <a:off x="537119" y="888975"/>
        <a:ext cx="7242990" cy="319654"/>
      </dsp:txXfrm>
    </dsp:sp>
    <dsp:sp modelId="{D62B4840-64CB-1C44-953D-A927CB5D3403}">
      <dsp:nvSpPr>
        <dsp:cNvPr id="0" name=""/>
        <dsp:cNvSpPr/>
      </dsp:nvSpPr>
      <dsp:spPr>
        <a:xfrm>
          <a:off x="0" y="1801022"/>
          <a:ext cx="10396538" cy="302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453610-129A-1D40-9E0E-8EE0D3A1DE67}">
      <dsp:nvSpPr>
        <dsp:cNvPr id="0" name=""/>
        <dsp:cNvSpPr/>
      </dsp:nvSpPr>
      <dsp:spPr>
        <a:xfrm>
          <a:off x="519826" y="1623902"/>
          <a:ext cx="7277576" cy="3542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5075" tIns="0" rIns="275075" bIns="0" numCol="1" spcCol="1270" anchor="ctr" anchorCtr="0">
          <a:noAutofit/>
        </a:bodyPr>
        <a:lstStyle/>
        <a:p>
          <a:pPr marL="0" lvl="0" indent="0" algn="l" defTabSz="533400">
            <a:lnSpc>
              <a:spcPct val="90000"/>
            </a:lnSpc>
            <a:spcBef>
              <a:spcPct val="0"/>
            </a:spcBef>
            <a:spcAft>
              <a:spcPct val="35000"/>
            </a:spcAft>
            <a:buNone/>
          </a:pPr>
          <a:r>
            <a:rPr lang="en-US" sz="1200" kern="1200" dirty="0"/>
            <a:t>Estimated Annual Salary from both websites is $45,129</a:t>
          </a:r>
        </a:p>
      </dsp:txBody>
      <dsp:txXfrm>
        <a:off x="537119" y="1641195"/>
        <a:ext cx="7242990" cy="319654"/>
      </dsp:txXfrm>
    </dsp:sp>
    <dsp:sp modelId="{8993B65F-BC79-FB4D-9702-73904E6848EA}">
      <dsp:nvSpPr>
        <dsp:cNvPr id="0" name=""/>
        <dsp:cNvSpPr/>
      </dsp:nvSpPr>
      <dsp:spPr>
        <a:xfrm>
          <a:off x="0" y="2345342"/>
          <a:ext cx="10396538" cy="302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B14847-F37F-2F40-9D32-28B3A56277CA}">
      <dsp:nvSpPr>
        <dsp:cNvPr id="0" name=""/>
        <dsp:cNvSpPr/>
      </dsp:nvSpPr>
      <dsp:spPr>
        <a:xfrm>
          <a:off x="519826" y="2168222"/>
          <a:ext cx="7277576" cy="3542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5075" tIns="0" rIns="275075" bIns="0" numCol="1" spcCol="1270" anchor="ctr" anchorCtr="0">
          <a:noAutofit/>
        </a:bodyPr>
        <a:lstStyle/>
        <a:p>
          <a:pPr marL="0" lvl="0" indent="0" algn="l" defTabSz="533400">
            <a:lnSpc>
              <a:spcPct val="90000"/>
            </a:lnSpc>
            <a:spcBef>
              <a:spcPct val="0"/>
            </a:spcBef>
            <a:spcAft>
              <a:spcPct val="35000"/>
            </a:spcAft>
            <a:buNone/>
          </a:pPr>
          <a:r>
            <a:rPr lang="en-US" sz="1200" kern="1200" dirty="0"/>
            <a:t>Estimated Monthly Salary for both is $3,760</a:t>
          </a:r>
        </a:p>
      </dsp:txBody>
      <dsp:txXfrm>
        <a:off x="537119" y="2185515"/>
        <a:ext cx="7242990" cy="319654"/>
      </dsp:txXfrm>
    </dsp:sp>
    <dsp:sp modelId="{90F7120A-E88D-8943-9CFB-568C5475139D}">
      <dsp:nvSpPr>
        <dsp:cNvPr id="0" name=""/>
        <dsp:cNvSpPr/>
      </dsp:nvSpPr>
      <dsp:spPr>
        <a:xfrm>
          <a:off x="0" y="2889662"/>
          <a:ext cx="10396538" cy="302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F941FF-AAA5-6641-A9FA-2FE9B3DFEBC7}">
      <dsp:nvSpPr>
        <dsp:cNvPr id="0" name=""/>
        <dsp:cNvSpPr/>
      </dsp:nvSpPr>
      <dsp:spPr>
        <a:xfrm>
          <a:off x="519826" y="2712542"/>
          <a:ext cx="7277576" cy="3542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5075" tIns="0" rIns="275075" bIns="0" numCol="1" spcCol="1270" anchor="ctr" anchorCtr="0">
          <a:noAutofit/>
        </a:bodyPr>
        <a:lstStyle/>
        <a:p>
          <a:pPr marL="0" lvl="0" indent="0" algn="l" defTabSz="533400">
            <a:lnSpc>
              <a:spcPct val="90000"/>
            </a:lnSpc>
            <a:spcBef>
              <a:spcPct val="0"/>
            </a:spcBef>
            <a:spcAft>
              <a:spcPct val="35000"/>
            </a:spcAft>
            <a:buNone/>
          </a:pPr>
          <a:r>
            <a:rPr lang="en-US" sz="1200" kern="1200" dirty="0"/>
            <a:t>The net after taxes monthly is $2,820</a:t>
          </a:r>
        </a:p>
      </dsp:txBody>
      <dsp:txXfrm>
        <a:off x="537119" y="2729835"/>
        <a:ext cx="7242990" cy="3196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575908-096B-4747-8F6B-9A92F7217E93}">
      <dsp:nvSpPr>
        <dsp:cNvPr id="0" name=""/>
        <dsp:cNvSpPr/>
      </dsp:nvSpPr>
      <dsp:spPr>
        <a:xfrm>
          <a:off x="0" y="129381"/>
          <a:ext cx="5087938" cy="305276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Loan amount + Total Interest </a:t>
          </a:r>
        </a:p>
        <a:p>
          <a:pPr marL="0" lvl="0" indent="0" algn="ctr" defTabSz="1778000">
            <a:lnSpc>
              <a:spcPct val="90000"/>
            </a:lnSpc>
            <a:spcBef>
              <a:spcPct val="0"/>
            </a:spcBef>
            <a:spcAft>
              <a:spcPct val="35000"/>
            </a:spcAft>
            <a:buNone/>
          </a:pPr>
          <a:r>
            <a:rPr lang="en-US" sz="4000" kern="1200" dirty="0"/>
            <a:t>$21,230.00+ $3,653.05= $24,883.05</a:t>
          </a:r>
        </a:p>
      </dsp:txBody>
      <dsp:txXfrm>
        <a:off x="0" y="129381"/>
        <a:ext cx="5087938" cy="30527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233F4-94D0-4E68-9348-D2BA7F7C932B}">
      <dsp:nvSpPr>
        <dsp:cNvPr id="0" name=""/>
        <dsp:cNvSpPr/>
      </dsp:nvSpPr>
      <dsp:spPr>
        <a:xfrm>
          <a:off x="1886706" y="387019"/>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050B8D-0E17-4E3D-9264-770FFA0DDD28}">
      <dsp:nvSpPr>
        <dsp:cNvPr id="0" name=""/>
        <dsp:cNvSpPr/>
      </dsp:nvSpPr>
      <dsp:spPr>
        <a:xfrm>
          <a:off x="698706" y="2801405"/>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baseline="0"/>
            <a:t>To reduce the interest rate on my student loans I will first pay around $10 to $15 extra for about 1-2. years. </a:t>
          </a:r>
          <a:endParaRPr lang="en-US" sz="1700" kern="1200"/>
        </a:p>
      </dsp:txBody>
      <dsp:txXfrm>
        <a:off x="698706" y="2801405"/>
        <a:ext cx="4320000" cy="720000"/>
      </dsp:txXfrm>
    </dsp:sp>
    <dsp:sp modelId="{74C7E329-6324-44D4-8A14-3A149A2E8280}">
      <dsp:nvSpPr>
        <dsp:cNvPr id="0" name=""/>
        <dsp:cNvSpPr/>
      </dsp:nvSpPr>
      <dsp:spPr>
        <a:xfrm>
          <a:off x="6962706" y="387019"/>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BAA75D6-C138-44D1-AD7A-DCEA640DC8A4}">
      <dsp:nvSpPr>
        <dsp:cNvPr id="0" name=""/>
        <dsp:cNvSpPr/>
      </dsp:nvSpPr>
      <dsp:spPr>
        <a:xfrm>
          <a:off x="5774706" y="2801405"/>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baseline="0"/>
            <a:t>I could also find a job where I can put around $100 extra for another 2 years. </a:t>
          </a:r>
          <a:endParaRPr lang="en-US" sz="1700" kern="1200"/>
        </a:p>
      </dsp:txBody>
      <dsp:txXfrm>
        <a:off x="5774706" y="2801405"/>
        <a:ext cx="432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1638A3-F3E0-8943-9CD8-37B4114FA214}">
      <dsp:nvSpPr>
        <dsp:cNvPr id="0" name=""/>
        <dsp:cNvSpPr/>
      </dsp:nvSpPr>
      <dsp:spPr>
        <a:xfrm>
          <a:off x="0" y="116626"/>
          <a:ext cx="5759656" cy="228237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If I become a team leader at Wegmans, the optimal monthly payment would be  207.36. </a:t>
          </a:r>
        </a:p>
      </dsp:txBody>
      <dsp:txXfrm>
        <a:off x="111416" y="228042"/>
        <a:ext cx="5536824" cy="2059545"/>
      </dsp:txXfrm>
    </dsp:sp>
    <dsp:sp modelId="{DDB3CBEC-C48E-BD46-BA70-3A1BEC64CE1A}">
      <dsp:nvSpPr>
        <dsp:cNvPr id="0" name=""/>
        <dsp:cNvSpPr/>
      </dsp:nvSpPr>
      <dsp:spPr>
        <a:xfrm>
          <a:off x="0" y="2447963"/>
          <a:ext cx="5759656" cy="2282377"/>
        </a:xfrm>
        <a:prstGeom prst="roundRect">
          <a:avLst/>
        </a:prstGeom>
        <a:solidFill>
          <a:schemeClr val="accent2">
            <a:hueOff val="3599988"/>
            <a:satOff val="-1850"/>
            <a:lumOff val="-4706"/>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Once I have  the leftover expenses of  $1,939 I would have enough to pay my student loans within 10 years. I would not have enough to live on my own . My hypothesis about not being able to have enough to support living on my own was correct. There are solutions to this problems, which is cutting out some of the expenses and focusing on the major  ones.  In reality a payment of $207.36 would suffice for me if I put the proper priorities  in place.  </a:t>
          </a:r>
        </a:p>
      </dsp:txBody>
      <dsp:txXfrm>
        <a:off x="111416" y="2559379"/>
        <a:ext cx="5536824" cy="205954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11T04:57:58.594"/>
    </inkml:context>
    <inkml:brush xml:id="br0">
      <inkml:brushProperty name="width" value="0.05" units="cm"/>
      <inkml:brushProperty name="height" value="0.05" units="cm"/>
      <inkml:brushProperty name="color" value="#004F8B"/>
    </inkml:brush>
  </inkml:definitions>
  <inkml:trace contextRef="#ctx0" brushRef="#br0">1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11T04:58:01.959"/>
    </inkml:context>
    <inkml:brush xml:id="br0">
      <inkml:brushProperty name="width" value="0.05" units="cm"/>
      <inkml:brushProperty name="height" value="0.05" units="cm"/>
      <inkml:brushProperty name="color" value="#004F8B"/>
    </inkml:brush>
  </inkml:definitions>
  <inkml:trace contextRef="#ctx0" brushRef="#br0">24 0 24575,'-13'0'0,"2"0"0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11T04:58:12.736"/>
    </inkml:context>
    <inkml:brush xml:id="br0">
      <inkml:brushProperty name="width" value="0.05" units="cm"/>
      <inkml:brushProperty name="height" value="0.05" units="cm"/>
      <inkml:brushProperty name="color" value="#004F8B"/>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082556-197B-2048-869C-9D9B79169361}" type="datetimeFigureOut">
              <a:rPr lang="en-US" smtClean="0"/>
              <a:t>4/21/22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8CB4D1-D33E-594B-BF41-3983E9BDDA9E}" type="slidenum">
              <a:rPr lang="en-US" smtClean="0"/>
              <a:t>‹#›</a:t>
            </a:fld>
            <a:endParaRPr lang="en-US"/>
          </a:p>
        </p:txBody>
      </p:sp>
    </p:spTree>
    <p:extLst>
      <p:ext uri="{BB962C8B-B14F-4D97-AF65-F5344CB8AC3E}">
        <p14:creationId xmlns:p14="http://schemas.microsoft.com/office/powerpoint/2010/main" val="2769869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8CB4D1-D33E-594B-BF41-3983E9BDDA9E}" type="slidenum">
              <a:rPr lang="en-US" smtClean="0"/>
              <a:t>6</a:t>
            </a:fld>
            <a:endParaRPr lang="en-US"/>
          </a:p>
        </p:txBody>
      </p:sp>
    </p:spTree>
    <p:extLst>
      <p:ext uri="{BB962C8B-B14F-4D97-AF65-F5344CB8AC3E}">
        <p14:creationId xmlns:p14="http://schemas.microsoft.com/office/powerpoint/2010/main" val="22913916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36011FF0-D4C6-A540-9D37-D9A07EFE3171}" type="datetimeFigureOut">
              <a:rPr lang="en-US" smtClean="0"/>
              <a:t>4/21/22</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3BE3E9F9-4E53-504B-84F0-1361D17B9C7F}"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10695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011FF0-D4C6-A540-9D37-D9A07EFE3171}" type="datetimeFigureOut">
              <a:rPr lang="en-US" smtClean="0"/>
              <a:t>4/21/22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386816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011FF0-D4C6-A540-9D37-D9A07EFE3171}" type="datetimeFigureOut">
              <a:rPr lang="en-US" smtClean="0"/>
              <a:t>4/21/22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1402759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011FF0-D4C6-A540-9D37-D9A07EFE3171}" type="datetimeFigureOut">
              <a:rPr lang="en-US" smtClean="0"/>
              <a:t>4/21/22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3054099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011FF0-D4C6-A540-9D37-D9A07EFE3171}" type="datetimeFigureOut">
              <a:rPr lang="en-US" smtClean="0"/>
              <a:t>4/21/22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3701592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011FF0-D4C6-A540-9D37-D9A07EFE3171}" type="datetimeFigureOut">
              <a:rPr lang="en-US" smtClean="0"/>
              <a:t>4/21/22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802451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011FF0-D4C6-A540-9D37-D9A07EFE3171}" type="datetimeFigureOut">
              <a:rPr lang="en-US" smtClean="0"/>
              <a:t>4/21/22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391918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011FF0-D4C6-A540-9D37-D9A07EFE3171}" type="datetimeFigureOut">
              <a:rPr lang="en-US" smtClean="0"/>
              <a:t>4/21/22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2811733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011FF0-D4C6-A540-9D37-D9A07EFE3171}" type="datetimeFigureOut">
              <a:rPr lang="en-US" smtClean="0"/>
              <a:t>4/21/22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3598630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011FF0-D4C6-A540-9D37-D9A07EFE3171}" type="datetimeFigureOut">
              <a:rPr lang="en-US" smtClean="0"/>
              <a:t>4/21/22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79728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011FF0-D4C6-A540-9D37-D9A07EFE3171}" type="datetimeFigureOut">
              <a:rPr lang="en-US" smtClean="0"/>
              <a:t>4/21/22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3782176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011FF0-D4C6-A540-9D37-D9A07EFE3171}" type="datetimeFigureOut">
              <a:rPr lang="en-US" smtClean="0"/>
              <a:t>4/21/22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3E9F9-4E53-504B-84F0-1361D17B9C7F}"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87660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011FF0-D4C6-A540-9D37-D9A07EFE3171}" type="datetimeFigureOut">
              <a:rPr lang="en-US" smtClean="0"/>
              <a:t>4/21/22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143413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6011FF0-D4C6-A540-9D37-D9A07EFE3171}" type="datetimeFigureOut">
              <a:rPr lang="en-US" smtClean="0"/>
              <a:t>4/21/22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3162905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6011FF0-D4C6-A540-9D37-D9A07EFE3171}" type="datetimeFigureOut">
              <a:rPr lang="en-US" smtClean="0"/>
              <a:t>4/21/22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1881615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011FF0-D4C6-A540-9D37-D9A07EFE3171}" type="datetimeFigureOut">
              <a:rPr lang="en-US" smtClean="0"/>
              <a:t>4/21/22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38840178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011FF0-D4C6-A540-9D37-D9A07EFE3171}" type="datetimeFigureOut">
              <a:rPr lang="en-US" smtClean="0"/>
              <a:t>4/21/22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6258651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FADB9-E74C-6442-9A95-C942924347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FF2940-E457-CB43-9170-A775EC9C8C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E77C0-3235-A04E-B7C9-19AF691D5068}"/>
              </a:ext>
            </a:extLst>
          </p:cNvPr>
          <p:cNvSpPr>
            <a:spLocks noGrp="1"/>
          </p:cNvSpPr>
          <p:nvPr>
            <p:ph type="dt" sz="half" idx="10"/>
          </p:nvPr>
        </p:nvSpPr>
        <p:spPr/>
        <p:txBody>
          <a:bodyPr/>
          <a:lstStyle/>
          <a:p>
            <a:fld id="{36011FF0-D4C6-A540-9D37-D9A07EFE3171}" type="datetimeFigureOut">
              <a:rPr lang="en-US" smtClean="0"/>
              <a:t>4/21/22</a:t>
            </a:fld>
            <a:endParaRPr lang="en-US"/>
          </a:p>
        </p:txBody>
      </p:sp>
      <p:sp>
        <p:nvSpPr>
          <p:cNvPr id="5" name="Footer Placeholder 4">
            <a:extLst>
              <a:ext uri="{FF2B5EF4-FFF2-40B4-BE49-F238E27FC236}">
                <a16:creationId xmlns:a16="http://schemas.microsoft.com/office/drawing/2014/main" id="{8395F195-A147-1A42-8432-59CEFB9826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B6E582-861D-314A-B0E9-2DCC78344135}"/>
              </a:ext>
            </a:extLst>
          </p:cNvPr>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3455889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EE284-E8D4-694E-A365-0D3F43F9B1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BE22CD-6283-A544-8C57-3747F17845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FE904C-19DC-8D40-8650-A24088A8EE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D532C1-5D03-0242-9CC7-D8D77C966F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4B0BA0-BEAA-964D-AF82-0F6F008099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1B9B6C-71F8-2C46-97B8-58A562A30DA3}"/>
              </a:ext>
            </a:extLst>
          </p:cNvPr>
          <p:cNvSpPr>
            <a:spLocks noGrp="1"/>
          </p:cNvSpPr>
          <p:nvPr>
            <p:ph type="dt" sz="half" idx="10"/>
          </p:nvPr>
        </p:nvSpPr>
        <p:spPr/>
        <p:txBody>
          <a:bodyPr/>
          <a:lstStyle/>
          <a:p>
            <a:fld id="{36011FF0-D4C6-A540-9D37-D9A07EFE3171}" type="datetimeFigureOut">
              <a:rPr lang="en-US" smtClean="0"/>
              <a:t>4/21/22</a:t>
            </a:fld>
            <a:endParaRPr lang="en-US"/>
          </a:p>
        </p:txBody>
      </p:sp>
      <p:sp>
        <p:nvSpPr>
          <p:cNvPr id="8" name="Footer Placeholder 7">
            <a:extLst>
              <a:ext uri="{FF2B5EF4-FFF2-40B4-BE49-F238E27FC236}">
                <a16:creationId xmlns:a16="http://schemas.microsoft.com/office/drawing/2014/main" id="{71131EE6-1AB2-DA4B-AF77-817B5B5A66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82D1BC-79E3-8D48-AAFD-316B675EB055}"/>
              </a:ext>
            </a:extLst>
          </p:cNvPr>
          <p:cNvSpPr>
            <a:spLocks noGrp="1"/>
          </p:cNvSpPr>
          <p:nvPr>
            <p:ph type="sldNum" sz="quarter" idx="12"/>
          </p:nvPr>
        </p:nvSpPr>
        <p:spPr/>
        <p:txBody>
          <a:bodyPr/>
          <a:lstStyle/>
          <a:p>
            <a:fld id="{3BE3E9F9-4E53-504B-84F0-1361D17B9C7F}" type="slidenum">
              <a:rPr lang="en-US" smtClean="0"/>
              <a:t>‹#›</a:t>
            </a:fld>
            <a:endParaRPr lang="en-US"/>
          </a:p>
        </p:txBody>
      </p:sp>
    </p:spTree>
    <p:extLst>
      <p:ext uri="{BB962C8B-B14F-4D97-AF65-F5344CB8AC3E}">
        <p14:creationId xmlns:p14="http://schemas.microsoft.com/office/powerpoint/2010/main" val="3882523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36011FF0-D4C6-A540-9D37-D9A07EFE3171}" type="datetimeFigureOut">
              <a:rPr lang="en-US" smtClean="0"/>
              <a:t>4/21/22</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3BE3E9F9-4E53-504B-84F0-1361D17B9C7F}" type="slidenum">
              <a:rPr lang="en-US" smtClean="0"/>
              <a:t>‹#›</a:t>
            </a:fld>
            <a:endParaRPr lang="en-US"/>
          </a:p>
        </p:txBody>
      </p:sp>
    </p:spTree>
    <p:extLst>
      <p:ext uri="{BB962C8B-B14F-4D97-AF65-F5344CB8AC3E}">
        <p14:creationId xmlns:p14="http://schemas.microsoft.com/office/powerpoint/2010/main" val="813775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1.xml"/><Relationship Id="rId1" Type="http://schemas.openxmlformats.org/officeDocument/2006/relationships/slideLayout" Target="../slideLayouts/slideLayout19.xml"/><Relationship Id="rId6" Type="http://schemas.openxmlformats.org/officeDocument/2006/relationships/customXml" Target="../ink/ink3.xml"/><Relationship Id="rId5" Type="http://schemas.openxmlformats.org/officeDocument/2006/relationships/image" Target="../media/image7.png"/><Relationship Id="rId4" Type="http://schemas.openxmlformats.org/officeDocument/2006/relationships/customXml" Target="../ink/ink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image" Target="../media/image6.jpg"/><Relationship Id="rId7" Type="http://schemas.openxmlformats.org/officeDocument/2006/relationships/hyperlink" Target="https://creativecommons.org/licenses/by-nd/3.0/" TargetMode="External"/><Relationship Id="rId2" Type="http://schemas.openxmlformats.org/officeDocument/2006/relationships/image" Target="../media/image2.jpeg"/><Relationship Id="rId1" Type="http://schemas.openxmlformats.org/officeDocument/2006/relationships/slideLayout" Target="../slideLayouts/slideLayout9.xml"/><Relationship Id="rId6" Type="http://schemas.openxmlformats.org/officeDocument/2006/relationships/hyperlink" Target="http://atuttoschermo.altervista.org/sky-netflix-si-volentieri/" TargetMode="External"/><Relationship Id="rId5" Type="http://schemas.openxmlformats.org/officeDocument/2006/relationships/image" Target="../media/image8.png"/><Relationship Id="rId4" Type="http://schemas.openxmlformats.org/officeDocument/2006/relationships/hyperlink" Target="https://www.quoteinspector.com/images/money/cash-bundle-scattered-bill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jpg"/><Relationship Id="rId7" Type="http://schemas.openxmlformats.org/officeDocument/2006/relationships/diagramColors" Target="../diagrams/colors5.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C828F-BCD6-3149-8BA6-B304ECB9ED24}"/>
              </a:ext>
            </a:extLst>
          </p:cNvPr>
          <p:cNvSpPr>
            <a:spLocks noGrp="1"/>
          </p:cNvSpPr>
          <p:nvPr>
            <p:ph type="ctrTitle"/>
          </p:nvPr>
        </p:nvSpPr>
        <p:spPr>
          <a:xfrm>
            <a:off x="446663" y="1304458"/>
            <a:ext cx="3326650" cy="2901781"/>
          </a:xfrm>
        </p:spPr>
        <p:txBody>
          <a:bodyPr>
            <a:normAutofit/>
          </a:bodyPr>
          <a:lstStyle/>
          <a:p>
            <a:r>
              <a:rPr lang="en-US" sz="3100">
                <a:latin typeface="Times New Roman" panose="02020603050405020304" pitchFamily="18" charset="0"/>
                <a:cs typeface="Times New Roman" panose="02020603050405020304" pitchFamily="18" charset="0"/>
              </a:rPr>
              <a:t>College Mathematics</a:t>
            </a:r>
          </a:p>
        </p:txBody>
      </p:sp>
      <p:sp>
        <p:nvSpPr>
          <p:cNvPr id="3" name="Subtitle 2">
            <a:extLst>
              <a:ext uri="{FF2B5EF4-FFF2-40B4-BE49-F238E27FC236}">
                <a16:creationId xmlns:a16="http://schemas.microsoft.com/office/drawing/2014/main" id="{04DA95DF-22F4-E843-BAB6-0AA9FA6E2A29}"/>
              </a:ext>
            </a:extLst>
          </p:cNvPr>
          <p:cNvSpPr>
            <a:spLocks noGrp="1"/>
          </p:cNvSpPr>
          <p:nvPr>
            <p:ph type="subTitle" idx="1"/>
          </p:nvPr>
        </p:nvSpPr>
        <p:spPr>
          <a:xfrm>
            <a:off x="446663" y="4206239"/>
            <a:ext cx="3326649" cy="1066971"/>
          </a:xfrm>
        </p:spPr>
        <p:txBody>
          <a:bodyPr>
            <a:normAutofit/>
          </a:bodyPr>
          <a:lstStyle/>
          <a:p>
            <a:pPr>
              <a:lnSpc>
                <a:spcPct val="110000"/>
              </a:lnSpc>
            </a:pPr>
            <a:r>
              <a:rPr lang="en-US" sz="1300">
                <a:latin typeface="Times New Roman" panose="02020603050405020304" pitchFamily="18" charset="0"/>
                <a:cs typeface="Times New Roman" panose="02020603050405020304" pitchFamily="18" charset="0"/>
              </a:rPr>
              <a:t>Quantitative Reasoning </a:t>
            </a:r>
          </a:p>
          <a:p>
            <a:pPr>
              <a:lnSpc>
                <a:spcPct val="110000"/>
              </a:lnSpc>
            </a:pPr>
            <a:r>
              <a:rPr lang="en-US" sz="1300">
                <a:latin typeface="Times New Roman" panose="02020603050405020304" pitchFamily="18" charset="0"/>
                <a:cs typeface="Times New Roman" panose="02020603050405020304" pitchFamily="18" charset="0"/>
              </a:rPr>
              <a:t>Ayoub Abdulhalim</a:t>
            </a:r>
          </a:p>
          <a:p>
            <a:pPr>
              <a:lnSpc>
                <a:spcPct val="110000"/>
              </a:lnSpc>
            </a:pPr>
            <a:r>
              <a:rPr lang="en-US" sz="1300">
                <a:latin typeface="Times New Roman" panose="02020603050405020304" pitchFamily="18" charset="0"/>
                <a:cs typeface="Times New Roman" panose="02020603050405020304" pitchFamily="18" charset="0"/>
              </a:rPr>
              <a:t>3/10/22</a:t>
            </a:r>
          </a:p>
          <a:p>
            <a:pPr>
              <a:lnSpc>
                <a:spcPct val="110000"/>
              </a:lnSpc>
            </a:pPr>
            <a:endParaRPr lang="en-US" sz="1300"/>
          </a:p>
        </p:txBody>
      </p:sp>
      <p:pic>
        <p:nvPicPr>
          <p:cNvPr id="7" name="Graphic 6" descr="Books">
            <a:extLst>
              <a:ext uri="{FF2B5EF4-FFF2-40B4-BE49-F238E27FC236}">
                <a16:creationId xmlns:a16="http://schemas.microsoft.com/office/drawing/2014/main" id="{3E3D3B30-1D27-C35F-D61A-1096A5B40B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67424" y="684680"/>
            <a:ext cx="5482657" cy="5482657"/>
          </a:xfrm>
          <a:prstGeom prst="rect">
            <a:avLst/>
          </a:prstGeom>
        </p:spPr>
      </p:pic>
    </p:spTree>
    <p:extLst>
      <p:ext uri="{BB962C8B-B14F-4D97-AF65-F5344CB8AC3E}">
        <p14:creationId xmlns:p14="http://schemas.microsoft.com/office/powerpoint/2010/main" val="2006921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62B5F-1D5E-5847-A003-04A18D73EC78}"/>
              </a:ext>
            </a:extLst>
          </p:cNvPr>
          <p:cNvSpPr>
            <a:spLocks noGrp="1"/>
          </p:cNvSpPr>
          <p:nvPr>
            <p:ph type="title"/>
          </p:nvPr>
        </p:nvSpPr>
        <p:spPr>
          <a:xfrm>
            <a:off x="685800" y="685800"/>
            <a:ext cx="10792837" cy="1151965"/>
          </a:xfrm>
        </p:spPr>
        <p:txBody>
          <a:bodyPr>
            <a:normAutofit/>
          </a:bodyPr>
          <a:lstStyle/>
          <a:p>
            <a:r>
              <a:rPr lang="en-US" dirty="0"/>
              <a:t>Introduction </a:t>
            </a:r>
          </a:p>
        </p:txBody>
      </p:sp>
      <p:graphicFrame>
        <p:nvGraphicFramePr>
          <p:cNvPr id="14" name="Content Placeholder 2">
            <a:extLst>
              <a:ext uri="{FF2B5EF4-FFF2-40B4-BE49-F238E27FC236}">
                <a16:creationId xmlns:a16="http://schemas.microsoft.com/office/drawing/2014/main" id="{EB9BC9A4-5820-9659-D79E-C76F06F25BC1}"/>
              </a:ext>
            </a:extLst>
          </p:cNvPr>
          <p:cNvGraphicFramePr>
            <a:graphicFrameLocks noGrp="1"/>
          </p:cNvGraphicFramePr>
          <p:nvPr>
            <p:ph idx="1"/>
            <p:extLst>
              <p:ext uri="{D42A27DB-BD31-4B8C-83A1-F6EECF244321}">
                <p14:modId xmlns:p14="http://schemas.microsoft.com/office/powerpoint/2010/main" val="2373655582"/>
              </p:ext>
            </p:extLst>
          </p:nvPr>
        </p:nvGraphicFramePr>
        <p:xfrm>
          <a:off x="685800" y="2063750"/>
          <a:ext cx="10793413" cy="3908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347443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70128-AD96-BF46-A876-9221A1E46A2D}"/>
              </a:ext>
            </a:extLst>
          </p:cNvPr>
          <p:cNvSpPr>
            <a:spLocks noGrp="1"/>
          </p:cNvSpPr>
          <p:nvPr>
            <p:ph type="title"/>
          </p:nvPr>
        </p:nvSpPr>
        <p:spPr/>
        <p:txBody>
          <a:bodyPr/>
          <a:lstStyle/>
          <a:p>
            <a:r>
              <a:rPr lang="en-US" dirty="0"/>
              <a:t>Hypothesis </a:t>
            </a:r>
          </a:p>
        </p:txBody>
      </p:sp>
      <p:sp>
        <p:nvSpPr>
          <p:cNvPr id="3" name="Text Placeholder 2">
            <a:extLst>
              <a:ext uri="{FF2B5EF4-FFF2-40B4-BE49-F238E27FC236}">
                <a16:creationId xmlns:a16="http://schemas.microsoft.com/office/drawing/2014/main" id="{6B8B6D02-37F1-1847-9114-DC13E6C8CD4A}"/>
              </a:ext>
            </a:extLst>
          </p:cNvPr>
          <p:cNvSpPr>
            <a:spLocks noGrp="1"/>
          </p:cNvSpPr>
          <p:nvPr>
            <p:ph type="body" idx="1"/>
          </p:nvPr>
        </p:nvSpPr>
        <p:spPr>
          <a:xfrm>
            <a:off x="1014413" y="1668584"/>
            <a:ext cx="5157787" cy="823912"/>
          </a:xfrm>
        </p:spPr>
        <p:txBody>
          <a:bodyPr>
            <a:normAutofit fontScale="77500" lnSpcReduction="20000"/>
          </a:bodyPr>
          <a:lstStyle/>
          <a:p>
            <a:r>
              <a:rPr lang="en-US" dirty="0">
                <a:solidFill>
                  <a:srgbClr val="FF0000"/>
                </a:solidFill>
              </a:rPr>
              <a:t>What events might interfere with your ability to repay your loans?</a:t>
            </a:r>
          </a:p>
        </p:txBody>
      </p:sp>
      <p:sp>
        <p:nvSpPr>
          <p:cNvPr id="4" name="Content Placeholder 3">
            <a:extLst>
              <a:ext uri="{FF2B5EF4-FFF2-40B4-BE49-F238E27FC236}">
                <a16:creationId xmlns:a16="http://schemas.microsoft.com/office/drawing/2014/main" id="{669E448F-FFDF-5A4D-A493-56DB99CDAB93}"/>
              </a:ext>
            </a:extLst>
          </p:cNvPr>
          <p:cNvSpPr>
            <a:spLocks noGrp="1"/>
          </p:cNvSpPr>
          <p:nvPr>
            <p:ph sz="half" idx="2"/>
          </p:nvPr>
        </p:nvSpPr>
        <p:spPr/>
        <p:txBody>
          <a:bodyPr>
            <a:normAutofit/>
          </a:bodyPr>
          <a:lstStyle/>
          <a:p>
            <a:r>
              <a:rPr lang="en-US" dirty="0">
                <a:solidFill>
                  <a:srgbClr val="FF0000"/>
                </a:solidFill>
              </a:rPr>
              <a:t>The event(s) that could interfere with my ability to repay my loans is my current job. That is because the job that I work at right now can not provide me with enough to support a living and have enough set aside to repay my loans. </a:t>
            </a:r>
          </a:p>
        </p:txBody>
      </p:sp>
      <p:sp>
        <p:nvSpPr>
          <p:cNvPr id="5" name="Text Placeholder 4">
            <a:extLst>
              <a:ext uri="{FF2B5EF4-FFF2-40B4-BE49-F238E27FC236}">
                <a16:creationId xmlns:a16="http://schemas.microsoft.com/office/drawing/2014/main" id="{43819E52-38A6-174A-858C-31D02608E33D}"/>
              </a:ext>
            </a:extLst>
          </p:cNvPr>
          <p:cNvSpPr>
            <a:spLocks noGrp="1"/>
          </p:cNvSpPr>
          <p:nvPr>
            <p:ph type="body" sz="quarter" idx="3"/>
          </p:nvPr>
        </p:nvSpPr>
        <p:spPr/>
        <p:txBody>
          <a:bodyPr>
            <a:normAutofit fontScale="77500" lnSpcReduction="20000"/>
          </a:bodyPr>
          <a:lstStyle/>
          <a:p>
            <a:r>
              <a:rPr lang="en-US" dirty="0">
                <a:solidFill>
                  <a:schemeClr val="accent1">
                    <a:lumMod val="75000"/>
                  </a:schemeClr>
                </a:solidFill>
              </a:rPr>
              <a:t>What should you do if you find you are having difficulty making your student loan payments?</a:t>
            </a:r>
          </a:p>
        </p:txBody>
      </p:sp>
      <p:sp>
        <p:nvSpPr>
          <p:cNvPr id="6" name="Content Placeholder 5">
            <a:extLst>
              <a:ext uri="{FF2B5EF4-FFF2-40B4-BE49-F238E27FC236}">
                <a16:creationId xmlns:a16="http://schemas.microsoft.com/office/drawing/2014/main" id="{F217F806-145F-DB42-AF18-55ACBF818C32}"/>
              </a:ext>
            </a:extLst>
          </p:cNvPr>
          <p:cNvSpPr>
            <a:spLocks noGrp="1"/>
          </p:cNvSpPr>
          <p:nvPr>
            <p:ph sz="quarter" idx="4"/>
          </p:nvPr>
        </p:nvSpPr>
        <p:spPr/>
        <p:txBody>
          <a:bodyPr>
            <a:normAutofit/>
          </a:bodyPr>
          <a:lstStyle/>
          <a:p>
            <a:r>
              <a:rPr lang="en-US" dirty="0">
                <a:solidFill>
                  <a:schemeClr val="accent1">
                    <a:lumMod val="75000"/>
                  </a:schemeClr>
                </a:solidFill>
              </a:rPr>
              <a:t>If I am having difficulties with my student loan payments I should contact the collection agency and discuss an agreement for a reasonable amount to pay a month. Another thing that can be done putting money aside for the loans that will pay it for that month and the next various months as follow.</a:t>
            </a:r>
            <a:r>
              <a:rPr lang="en-US" dirty="0">
                <a:solidFill>
                  <a:schemeClr val="accent1">
                    <a:lumMod val="75000"/>
                  </a:schemeClr>
                </a:solidFill>
                <a:effectLst/>
              </a:rPr>
              <a:t> </a:t>
            </a:r>
            <a:endParaRPr lang="en-US" dirty="0">
              <a:solidFill>
                <a:schemeClr val="accent1">
                  <a:lumMod val="75000"/>
                </a:schemeClr>
              </a:solidFill>
            </a:endParaRP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19933E11-1909-5A44-9083-0444B329EEAB}"/>
                  </a:ext>
                </a:extLst>
              </p14:cNvPr>
              <p14:cNvContentPartPr/>
              <p14:nvPr/>
            </p14:nvContentPartPr>
            <p14:xfrm>
              <a:off x="1912287" y="2092847"/>
              <a:ext cx="360" cy="360"/>
            </p14:xfrm>
          </p:contentPart>
        </mc:Choice>
        <mc:Fallback xmlns="">
          <p:pic>
            <p:nvPicPr>
              <p:cNvPr id="7" name="Ink 6">
                <a:extLst>
                  <a:ext uri="{FF2B5EF4-FFF2-40B4-BE49-F238E27FC236}">
                    <a16:creationId xmlns:a16="http://schemas.microsoft.com/office/drawing/2014/main" id="{19933E11-1909-5A44-9083-0444B329EEAB}"/>
                  </a:ext>
                </a:extLst>
              </p:cNvPr>
              <p:cNvPicPr/>
              <p:nvPr/>
            </p:nvPicPr>
            <p:blipFill>
              <a:blip r:embed="rId3"/>
              <a:stretch>
                <a:fillRect/>
              </a:stretch>
            </p:blipFill>
            <p:spPr>
              <a:xfrm>
                <a:off x="1903647" y="208384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C77C063E-2E64-5F4A-A126-E3EA56C70493}"/>
                  </a:ext>
                </a:extLst>
              </p14:cNvPr>
              <p14:cNvContentPartPr/>
              <p14:nvPr/>
            </p14:nvContentPartPr>
            <p14:xfrm>
              <a:off x="1657047" y="2894927"/>
              <a:ext cx="9000" cy="360"/>
            </p14:xfrm>
          </p:contentPart>
        </mc:Choice>
        <mc:Fallback xmlns="">
          <p:pic>
            <p:nvPicPr>
              <p:cNvPr id="8" name="Ink 7">
                <a:extLst>
                  <a:ext uri="{FF2B5EF4-FFF2-40B4-BE49-F238E27FC236}">
                    <a16:creationId xmlns:a16="http://schemas.microsoft.com/office/drawing/2014/main" id="{C77C063E-2E64-5F4A-A126-E3EA56C70493}"/>
                  </a:ext>
                </a:extLst>
              </p:cNvPr>
              <p:cNvPicPr/>
              <p:nvPr/>
            </p:nvPicPr>
            <p:blipFill>
              <a:blip r:embed="rId5"/>
              <a:stretch>
                <a:fillRect/>
              </a:stretch>
            </p:blipFill>
            <p:spPr>
              <a:xfrm>
                <a:off x="1648047" y="2885927"/>
                <a:ext cx="266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0C69385F-7DA4-6547-A9DF-9168E317B801}"/>
                  </a:ext>
                </a:extLst>
              </p14:cNvPr>
              <p14:cNvContentPartPr/>
              <p14:nvPr/>
            </p14:nvContentPartPr>
            <p14:xfrm>
              <a:off x="445647" y="8605607"/>
              <a:ext cx="360" cy="360"/>
            </p14:xfrm>
          </p:contentPart>
        </mc:Choice>
        <mc:Fallback xmlns="">
          <p:pic>
            <p:nvPicPr>
              <p:cNvPr id="9" name="Ink 8">
                <a:extLst>
                  <a:ext uri="{FF2B5EF4-FFF2-40B4-BE49-F238E27FC236}">
                    <a16:creationId xmlns:a16="http://schemas.microsoft.com/office/drawing/2014/main" id="{0C69385F-7DA4-6547-A9DF-9168E317B801}"/>
                  </a:ext>
                </a:extLst>
              </p:cNvPr>
              <p:cNvPicPr/>
              <p:nvPr/>
            </p:nvPicPr>
            <p:blipFill>
              <a:blip r:embed="rId3"/>
              <a:stretch>
                <a:fillRect/>
              </a:stretch>
            </p:blipFill>
            <p:spPr>
              <a:xfrm>
                <a:off x="436647" y="8596607"/>
                <a:ext cx="18000" cy="18000"/>
              </a:xfrm>
              <a:prstGeom prst="rect">
                <a:avLst/>
              </a:prstGeom>
            </p:spPr>
          </p:pic>
        </mc:Fallback>
      </mc:AlternateContent>
    </p:spTree>
    <p:extLst>
      <p:ext uri="{BB962C8B-B14F-4D97-AF65-F5344CB8AC3E}">
        <p14:creationId xmlns:p14="http://schemas.microsoft.com/office/powerpoint/2010/main" val="979594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31263-CA24-4142-BF87-7C603FA1194F}"/>
              </a:ext>
            </a:extLst>
          </p:cNvPr>
          <p:cNvSpPr>
            <a:spLocks noGrp="1"/>
          </p:cNvSpPr>
          <p:nvPr>
            <p:ph type="title"/>
          </p:nvPr>
        </p:nvSpPr>
        <p:spPr/>
        <p:txBody>
          <a:bodyPr>
            <a:normAutofit fontScale="90000"/>
          </a:bodyPr>
          <a:lstStyle/>
          <a:p>
            <a:r>
              <a:rPr lang="en-US"/>
              <a:t>Salary of a Team Leader at Wegmans</a:t>
            </a:r>
            <a:endParaRPr lang="en-US" dirty="0"/>
          </a:p>
        </p:txBody>
      </p:sp>
      <p:graphicFrame>
        <p:nvGraphicFramePr>
          <p:cNvPr id="13" name="Content Placeholder 2">
            <a:extLst>
              <a:ext uri="{FF2B5EF4-FFF2-40B4-BE49-F238E27FC236}">
                <a16:creationId xmlns:a16="http://schemas.microsoft.com/office/drawing/2014/main" id="{56864EC4-6C79-DD35-9B6D-DEDF0257E2B4}"/>
              </a:ext>
            </a:extLst>
          </p:cNvPr>
          <p:cNvGraphicFramePr>
            <a:graphicFrameLocks noGrp="1"/>
          </p:cNvGraphicFramePr>
          <p:nvPr>
            <p:ph idx="1"/>
            <p:extLst>
              <p:ext uri="{D42A27DB-BD31-4B8C-83A1-F6EECF244321}">
                <p14:modId xmlns:p14="http://schemas.microsoft.com/office/powerpoint/2010/main" val="1272502513"/>
              </p:ext>
            </p:extLst>
          </p:nvPr>
        </p:nvGraphicFramePr>
        <p:xfrm>
          <a:off x="685800" y="2063750"/>
          <a:ext cx="10396538" cy="3311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62486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75171-D7B3-574A-9370-78181EFA5C20}"/>
              </a:ext>
            </a:extLst>
          </p:cNvPr>
          <p:cNvSpPr>
            <a:spLocks noGrp="1"/>
          </p:cNvSpPr>
          <p:nvPr>
            <p:ph type="title"/>
          </p:nvPr>
        </p:nvSpPr>
        <p:spPr>
          <a:xfrm>
            <a:off x="685802" y="685800"/>
            <a:ext cx="4949172" cy="1151965"/>
          </a:xfrm>
        </p:spPr>
        <p:txBody>
          <a:bodyPr vert="horz" lIns="91440" tIns="45720" rIns="91440" bIns="45720" rtlCol="0" anchor="ctr">
            <a:normAutofit/>
          </a:bodyPr>
          <a:lstStyle/>
          <a:p>
            <a:pPr algn="l"/>
            <a:r>
              <a:rPr lang="en-US" sz="5400">
                <a:solidFill>
                  <a:schemeClr val="bg1"/>
                </a:solidFill>
              </a:rPr>
              <a:t>Monthly Budget </a:t>
            </a:r>
          </a:p>
        </p:txBody>
      </p:sp>
      <p:pic>
        <p:nvPicPr>
          <p:cNvPr id="8" name="Picture Placeholder 7" descr="A stack of paper money&#10;&#10;Description automatically generated with low confidence">
            <a:extLst>
              <a:ext uri="{FF2B5EF4-FFF2-40B4-BE49-F238E27FC236}">
                <a16:creationId xmlns:a16="http://schemas.microsoft.com/office/drawing/2014/main" id="{0070F0B2-AE03-A640-B40F-F057904EB054}"/>
              </a:ext>
            </a:extLst>
          </p:cNvPr>
          <p:cNvPicPr>
            <a:picLocks noGrp="1" noChangeAspect="1"/>
          </p:cNvPicPr>
          <p:nvPr>
            <p:ph type="pic" idx="1"/>
          </p:nvPr>
        </p:nvPicPr>
        <p:blipFill>
          <a:blip r:embed="rId3">
            <a:extLst>
              <a:ext uri="{837473B0-CC2E-450A-ABE3-18F120FF3D39}">
                <a1611:picAttrSrcUrl xmlns:a1611="http://schemas.microsoft.com/office/drawing/2016/11/main" r:id="rId4"/>
              </a:ext>
            </a:extLst>
          </a:blip>
          <a:srcRect l="7785" r="7785"/>
          <a:stretch>
            <a:fillRect/>
          </a:stretch>
        </p:blipFill>
        <p:spPr>
          <a:xfrm flipV="1">
            <a:off x="7060905" y="231418"/>
            <a:ext cx="3662553" cy="2895599"/>
          </a:xfrm>
          <a:prstGeom prst="rect">
            <a:avLst/>
          </a:prstGeom>
          <a:ln>
            <a:noFill/>
          </a:ln>
        </p:spPr>
      </p:pic>
      <p:sp>
        <p:nvSpPr>
          <p:cNvPr id="4" name="Text Placeholder 3">
            <a:extLst>
              <a:ext uri="{FF2B5EF4-FFF2-40B4-BE49-F238E27FC236}">
                <a16:creationId xmlns:a16="http://schemas.microsoft.com/office/drawing/2014/main" id="{FC230EE7-3B80-444C-AC7C-16532E9C1E11}"/>
              </a:ext>
            </a:extLst>
          </p:cNvPr>
          <p:cNvSpPr>
            <a:spLocks noGrp="1"/>
          </p:cNvSpPr>
          <p:nvPr>
            <p:ph type="body" sz="half" idx="2"/>
          </p:nvPr>
        </p:nvSpPr>
        <p:spPr>
          <a:xfrm>
            <a:off x="685802" y="2063396"/>
            <a:ext cx="4949172" cy="3680910"/>
          </a:xfrm>
        </p:spPr>
        <p:txBody>
          <a:bodyPr vert="horz" lIns="91440" tIns="45720" rIns="91440" bIns="45720" rtlCol="0" anchor="ctr">
            <a:normAutofit/>
          </a:bodyPr>
          <a:lstStyle/>
          <a:p>
            <a:pPr marL="342900" indent="-228600" algn="l">
              <a:buFont typeface="Arial" panose="020B0604020202020204" pitchFamily="34" charset="0"/>
              <a:buChar char="•"/>
            </a:pPr>
            <a:r>
              <a:rPr lang="en-US">
                <a:solidFill>
                  <a:schemeClr val="bg1"/>
                </a:solidFill>
              </a:rPr>
              <a:t>When creating the budget some credit card minimum payments are based on how much I used for that month. A 25% tax deduction was also added the budget. </a:t>
            </a:r>
          </a:p>
        </p:txBody>
      </p:sp>
      <p:pic>
        <p:nvPicPr>
          <p:cNvPr id="11" name="Picture 10" descr="Logo&#10;&#10;Description automatically generated">
            <a:extLst>
              <a:ext uri="{FF2B5EF4-FFF2-40B4-BE49-F238E27FC236}">
                <a16:creationId xmlns:a16="http://schemas.microsoft.com/office/drawing/2014/main" id="{7044A1FD-8EDD-6842-BC94-83AC72AF33E4}"/>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320775" y="3543220"/>
            <a:ext cx="5142813" cy="2301409"/>
          </a:xfrm>
          <a:prstGeom prst="rect">
            <a:avLst/>
          </a:prstGeom>
          <a:ln>
            <a:noFill/>
          </a:ln>
        </p:spPr>
      </p:pic>
      <p:sp>
        <p:nvSpPr>
          <p:cNvPr id="9" name="TextBox 8">
            <a:extLst>
              <a:ext uri="{FF2B5EF4-FFF2-40B4-BE49-F238E27FC236}">
                <a16:creationId xmlns:a16="http://schemas.microsoft.com/office/drawing/2014/main" id="{FD17DC74-B1C1-134A-B251-733CC5F990F9}"/>
              </a:ext>
            </a:extLst>
          </p:cNvPr>
          <p:cNvSpPr txBox="1"/>
          <p:nvPr/>
        </p:nvSpPr>
        <p:spPr>
          <a:xfrm>
            <a:off x="8397180" y="2926962"/>
            <a:ext cx="23262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quoteinspector.com/images/money/cash-bundle-scattered-bill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
        <p:nvSpPr>
          <p:cNvPr id="12" name="TextBox 11">
            <a:extLst>
              <a:ext uri="{FF2B5EF4-FFF2-40B4-BE49-F238E27FC236}">
                <a16:creationId xmlns:a16="http://schemas.microsoft.com/office/drawing/2014/main" id="{E88E61A2-7263-C946-B3BC-87042FE6EC8E}"/>
              </a:ext>
            </a:extLst>
          </p:cNvPr>
          <p:cNvSpPr txBox="1"/>
          <p:nvPr/>
        </p:nvSpPr>
        <p:spPr>
          <a:xfrm>
            <a:off x="9023497" y="5644574"/>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atuttoschermo.altervista.org/sky-netflix-si-volentieri/">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25067931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513C3-92E0-EE41-A1AE-759C2DA07C9A}"/>
              </a:ext>
            </a:extLst>
          </p:cNvPr>
          <p:cNvSpPr>
            <a:spLocks noGrp="1"/>
          </p:cNvSpPr>
          <p:nvPr>
            <p:ph type="title"/>
          </p:nvPr>
        </p:nvSpPr>
        <p:spPr>
          <a:xfrm>
            <a:off x="685800" y="685800"/>
            <a:ext cx="10792837" cy="1485900"/>
          </a:xfrm>
        </p:spPr>
        <p:txBody>
          <a:bodyPr>
            <a:normAutofit/>
          </a:bodyPr>
          <a:lstStyle/>
          <a:p>
            <a:r>
              <a:rPr lang="en-US" dirty="0"/>
              <a:t>Cont-</a:t>
            </a:r>
          </a:p>
        </p:txBody>
      </p:sp>
      <p:pic>
        <p:nvPicPr>
          <p:cNvPr id="18" name="Content Placeholder 17" descr="Money and passport">
            <a:extLst>
              <a:ext uri="{FF2B5EF4-FFF2-40B4-BE49-F238E27FC236}">
                <a16:creationId xmlns:a16="http://schemas.microsoft.com/office/drawing/2014/main" id="{FBF98C8D-679E-D446-BA0A-6A919A84643F}"/>
              </a:ext>
            </a:extLst>
          </p:cNvPr>
          <p:cNvPicPr>
            <a:picLocks noGrp="1" noChangeAspect="1"/>
          </p:cNvPicPr>
          <p:nvPr>
            <p:ph sz="quarter" idx="13"/>
          </p:nvPr>
        </p:nvPicPr>
        <p:blipFill>
          <a:blip r:embed="rId4"/>
          <a:stretch>
            <a:fillRect/>
          </a:stretch>
        </p:blipFill>
        <p:spPr>
          <a:xfrm>
            <a:off x="238143" y="2299724"/>
            <a:ext cx="4723613" cy="2854187"/>
          </a:xfrm>
        </p:spPr>
      </p:pic>
      <p:graphicFrame>
        <p:nvGraphicFramePr>
          <p:cNvPr id="5" name="Table 4">
            <a:extLst>
              <a:ext uri="{FF2B5EF4-FFF2-40B4-BE49-F238E27FC236}">
                <a16:creationId xmlns:a16="http://schemas.microsoft.com/office/drawing/2014/main" id="{5B398241-E2E3-711B-B69E-2523B79C705D}"/>
              </a:ext>
            </a:extLst>
          </p:cNvPr>
          <p:cNvGraphicFramePr>
            <a:graphicFrameLocks noGrp="1"/>
          </p:cNvGraphicFramePr>
          <p:nvPr>
            <p:extLst>
              <p:ext uri="{D42A27DB-BD31-4B8C-83A1-F6EECF244321}">
                <p14:modId xmlns:p14="http://schemas.microsoft.com/office/powerpoint/2010/main" val="1644514636"/>
              </p:ext>
            </p:extLst>
          </p:nvPr>
        </p:nvGraphicFramePr>
        <p:xfrm>
          <a:off x="5361708" y="782790"/>
          <a:ext cx="6144490" cy="4461176"/>
        </p:xfrm>
        <a:graphic>
          <a:graphicData uri="http://schemas.openxmlformats.org/drawingml/2006/table">
            <a:tbl>
              <a:tblPr>
                <a:tableStyleId>{5C22544A-7EE6-4342-B048-85BDC9FD1C3A}</a:tableStyleId>
              </a:tblPr>
              <a:tblGrid>
                <a:gridCol w="3244468">
                  <a:extLst>
                    <a:ext uri="{9D8B030D-6E8A-4147-A177-3AD203B41FA5}">
                      <a16:colId xmlns:a16="http://schemas.microsoft.com/office/drawing/2014/main" val="4273376363"/>
                    </a:ext>
                  </a:extLst>
                </a:gridCol>
                <a:gridCol w="966674">
                  <a:extLst>
                    <a:ext uri="{9D8B030D-6E8A-4147-A177-3AD203B41FA5}">
                      <a16:colId xmlns:a16="http://schemas.microsoft.com/office/drawing/2014/main" val="1006942328"/>
                    </a:ext>
                  </a:extLst>
                </a:gridCol>
                <a:gridCol w="966674">
                  <a:extLst>
                    <a:ext uri="{9D8B030D-6E8A-4147-A177-3AD203B41FA5}">
                      <a16:colId xmlns:a16="http://schemas.microsoft.com/office/drawing/2014/main" val="1128330444"/>
                    </a:ext>
                  </a:extLst>
                </a:gridCol>
                <a:gridCol w="966674">
                  <a:extLst>
                    <a:ext uri="{9D8B030D-6E8A-4147-A177-3AD203B41FA5}">
                      <a16:colId xmlns:a16="http://schemas.microsoft.com/office/drawing/2014/main" val="1383040563"/>
                    </a:ext>
                  </a:extLst>
                </a:gridCol>
              </a:tblGrid>
              <a:tr h="217262">
                <a:tc>
                  <a:txBody>
                    <a:bodyPr/>
                    <a:lstStyle/>
                    <a:p>
                      <a:pPr algn="l" fontAlgn="b"/>
                      <a:r>
                        <a:rPr lang="en-US" sz="1000" u="none" strike="noStrike">
                          <a:effectLst/>
                        </a:rPr>
                        <a:t>                                               Budget</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86284060"/>
                  </a:ext>
                </a:extLst>
              </a:tr>
              <a:tr h="235773">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79551125"/>
                  </a:ext>
                </a:extLst>
              </a:tr>
              <a:tr h="235773">
                <a:tc>
                  <a:txBody>
                    <a:bodyPr/>
                    <a:lstStyle/>
                    <a:p>
                      <a:pPr algn="l" fontAlgn="b"/>
                      <a:r>
                        <a:rPr lang="en-US" sz="1000" u="none" strike="noStrike">
                          <a:effectLst/>
                        </a:rPr>
                        <a:t>Net Monthly Income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$2,820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457997273"/>
                  </a:ext>
                </a:extLst>
              </a:tr>
              <a:tr h="235773">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481992642"/>
                  </a:ext>
                </a:extLst>
              </a:tr>
              <a:tr h="235773">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718516559"/>
                  </a:ext>
                </a:extLst>
              </a:tr>
              <a:tr h="235773">
                <a:tc>
                  <a:txBody>
                    <a:bodyPr/>
                    <a:lstStyle/>
                    <a:p>
                      <a:pPr algn="l" fontAlgn="b"/>
                      <a:r>
                        <a:rPr lang="en-US" sz="1000" u="none" strike="noStrike">
                          <a:effectLst/>
                        </a:rPr>
                        <a:t>Expenses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383354838"/>
                  </a:ext>
                </a:extLst>
              </a:tr>
              <a:tr h="235773">
                <a:tc>
                  <a:txBody>
                    <a:bodyPr/>
                    <a:lstStyle/>
                    <a:p>
                      <a:pPr algn="l" fontAlgn="b"/>
                      <a:r>
                        <a:rPr lang="en-US" sz="1000" u="none" strike="noStrike">
                          <a:effectLst/>
                        </a:rPr>
                        <a:t>        Rent</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$325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1378506"/>
                  </a:ext>
                </a:extLst>
              </a:tr>
              <a:tr h="235773">
                <a:tc>
                  <a:txBody>
                    <a:bodyPr/>
                    <a:lstStyle/>
                    <a:p>
                      <a:pPr algn="l" fontAlgn="b"/>
                      <a:r>
                        <a:rPr lang="en-US" sz="1000" u="none" strike="noStrike">
                          <a:effectLst/>
                        </a:rPr>
                        <a:t>        Phone Bill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$50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135070338"/>
                  </a:ext>
                </a:extLst>
              </a:tr>
              <a:tr h="235773">
                <a:tc>
                  <a:txBody>
                    <a:bodyPr/>
                    <a:lstStyle/>
                    <a:p>
                      <a:pPr algn="l" fontAlgn="b"/>
                      <a:r>
                        <a:rPr lang="en-US" sz="1000" u="none" strike="noStrike">
                          <a:effectLst/>
                        </a:rPr>
                        <a:t>        Barclay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$80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826396041"/>
                  </a:ext>
                </a:extLst>
              </a:tr>
              <a:tr h="235773">
                <a:tc>
                  <a:txBody>
                    <a:bodyPr/>
                    <a:lstStyle/>
                    <a:p>
                      <a:pPr algn="l" fontAlgn="b"/>
                      <a:r>
                        <a:rPr lang="en-US" sz="1000" u="none" strike="noStrike">
                          <a:effectLst/>
                        </a:rPr>
                        <a:t>        LA Fitness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$55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006385089"/>
                  </a:ext>
                </a:extLst>
              </a:tr>
              <a:tr h="235773">
                <a:tc>
                  <a:txBody>
                    <a:bodyPr/>
                    <a:lstStyle/>
                    <a:p>
                      <a:pPr algn="l" fontAlgn="b"/>
                      <a:r>
                        <a:rPr lang="en-US" sz="1000" u="none" strike="noStrike">
                          <a:effectLst/>
                        </a:rPr>
                        <a:t>        Annual Maintenance Fee (LA Fitness)</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$50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48639725"/>
                  </a:ext>
                </a:extLst>
              </a:tr>
              <a:tr h="235773">
                <a:tc>
                  <a:txBody>
                    <a:bodyPr/>
                    <a:lstStyle/>
                    <a:p>
                      <a:pPr algn="l" fontAlgn="b"/>
                      <a:r>
                        <a:rPr lang="en-US" sz="1000" u="none" strike="noStrike">
                          <a:effectLst/>
                        </a:rPr>
                        <a:t>         Apple credit Card</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$45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905975899"/>
                  </a:ext>
                </a:extLst>
              </a:tr>
              <a:tr h="235773">
                <a:tc>
                  <a:txBody>
                    <a:bodyPr/>
                    <a:lstStyle/>
                    <a:p>
                      <a:pPr algn="l" fontAlgn="b"/>
                      <a:r>
                        <a:rPr lang="en-US" sz="1000" u="none" strike="noStrike">
                          <a:effectLst/>
                        </a:rPr>
                        <a:t>         Apple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$35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854199024"/>
                  </a:ext>
                </a:extLst>
              </a:tr>
              <a:tr h="235773">
                <a:tc>
                  <a:txBody>
                    <a:bodyPr/>
                    <a:lstStyle/>
                    <a:p>
                      <a:pPr algn="l" fontAlgn="b"/>
                      <a:r>
                        <a:rPr lang="en-US" sz="1000" u="none" strike="noStrike">
                          <a:effectLst/>
                        </a:rPr>
                        <a:t>         Captial One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$40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33720051"/>
                  </a:ext>
                </a:extLst>
              </a:tr>
              <a:tr h="235773">
                <a:tc>
                  <a:txBody>
                    <a:bodyPr/>
                    <a:lstStyle/>
                    <a:p>
                      <a:pPr algn="l" fontAlgn="b"/>
                      <a:r>
                        <a:rPr lang="en-US" sz="1000" u="none" strike="noStrike">
                          <a:effectLst/>
                        </a:rPr>
                        <a:t>          Annual Amazon Prime</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$139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910135675"/>
                  </a:ext>
                </a:extLst>
              </a:tr>
              <a:tr h="235773">
                <a:tc>
                  <a:txBody>
                    <a:bodyPr/>
                    <a:lstStyle/>
                    <a:p>
                      <a:pPr algn="l" fontAlgn="b"/>
                      <a:r>
                        <a:rPr lang="en-US" sz="1000" u="none" strike="noStrike">
                          <a:effectLst/>
                        </a:rPr>
                        <a:t>          Netflix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$32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870175173"/>
                  </a:ext>
                </a:extLst>
              </a:tr>
              <a:tr h="235773">
                <a:tc>
                  <a:txBody>
                    <a:bodyPr/>
                    <a:lstStyle/>
                    <a:p>
                      <a:pPr algn="l" fontAlgn="b"/>
                      <a:r>
                        <a:rPr lang="en-US" sz="1000" u="none" strike="noStrike">
                          <a:effectLst/>
                        </a:rPr>
                        <a:t>           Other Entertainment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$30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37853864"/>
                  </a:ext>
                </a:extLst>
              </a:tr>
              <a:tr h="235773">
                <a:tc>
                  <a:txBody>
                    <a:bodyPr/>
                    <a:lstStyle/>
                    <a:p>
                      <a:pPr algn="l" fontAlgn="b"/>
                      <a:r>
                        <a:rPr lang="en-US" sz="1000" u="none" strike="noStrike">
                          <a:effectLst/>
                        </a:rPr>
                        <a:t> Total Expenses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a:effectLst/>
                        </a:rPr>
                        <a:t>$881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92783064"/>
                  </a:ext>
                </a:extLst>
              </a:tr>
              <a:tr h="235773">
                <a:tc>
                  <a:txBody>
                    <a:bodyPr/>
                    <a:lstStyle/>
                    <a:p>
                      <a:pPr algn="l" fontAlgn="b"/>
                      <a:r>
                        <a:rPr lang="en-US" sz="1000" u="none" strike="noStrike">
                          <a:effectLst/>
                        </a:rPr>
                        <a:t>Left Over Expenses </a:t>
                      </a:r>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en-US" sz="1000" u="none" strike="noStrike" dirty="0">
                          <a:effectLst/>
                        </a:rPr>
                        <a:t>$1,939 </a:t>
                      </a:r>
                      <a:endParaRPr lang="en-US" sz="1000" b="0" i="0" u="none" strike="noStrike" dirty="0">
                        <a:solidFill>
                          <a:srgbClr val="000000"/>
                        </a:solidFill>
                        <a:effectLst/>
                        <a:latin typeface="Calibri" panose="020F0502020204030204" pitchFamily="34" charset="0"/>
                      </a:endParaRPr>
                    </a:p>
                  </a:txBody>
                  <a:tcPr marL="8170" marR="8170" marT="8170" marB="0" anchor="b">
                    <a:gradFill>
                      <a:gsLst>
                        <a:gs pos="0">
                          <a:schemeClr val="accent1">
                            <a:lumMod val="41000"/>
                            <a:lumOff val="5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717301261"/>
                  </a:ext>
                </a:extLst>
              </a:tr>
            </a:tbl>
          </a:graphicData>
        </a:graphic>
      </p:graphicFrame>
    </p:spTree>
    <p:extLst>
      <p:ext uri="{BB962C8B-B14F-4D97-AF65-F5344CB8AC3E}">
        <p14:creationId xmlns:p14="http://schemas.microsoft.com/office/powerpoint/2010/main" val="80348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F6D68-CB6B-D64E-9808-3C59854F3CC3}"/>
              </a:ext>
            </a:extLst>
          </p:cNvPr>
          <p:cNvSpPr>
            <a:spLocks noGrp="1"/>
          </p:cNvSpPr>
          <p:nvPr>
            <p:ph type="title"/>
          </p:nvPr>
        </p:nvSpPr>
        <p:spPr>
          <a:xfrm>
            <a:off x="685800" y="685800"/>
            <a:ext cx="10792837" cy="1151965"/>
          </a:xfrm>
        </p:spPr>
        <p:txBody>
          <a:bodyPr>
            <a:normAutofit/>
          </a:bodyPr>
          <a:lstStyle/>
          <a:p>
            <a:r>
              <a:rPr lang="en-US"/>
              <a:t>Student LOan</a:t>
            </a:r>
            <a:endParaRPr lang="en-US" dirty="0"/>
          </a:p>
        </p:txBody>
      </p:sp>
      <p:graphicFrame>
        <p:nvGraphicFramePr>
          <p:cNvPr id="4" name="Content Placeholder 3">
            <a:extLst>
              <a:ext uri="{FF2B5EF4-FFF2-40B4-BE49-F238E27FC236}">
                <a16:creationId xmlns:a16="http://schemas.microsoft.com/office/drawing/2014/main" id="{BD25AC2D-847E-E043-89BA-3B578280097A}"/>
              </a:ext>
            </a:extLst>
          </p:cNvPr>
          <p:cNvGraphicFramePr>
            <a:graphicFrameLocks noGrp="1"/>
          </p:cNvGraphicFramePr>
          <p:nvPr>
            <p:ph sz="quarter" idx="13"/>
            <p:extLst>
              <p:ext uri="{D42A27DB-BD31-4B8C-83A1-F6EECF244321}">
                <p14:modId xmlns:p14="http://schemas.microsoft.com/office/powerpoint/2010/main" val="465277264"/>
              </p:ext>
            </p:extLst>
          </p:nvPr>
        </p:nvGraphicFramePr>
        <p:xfrm>
          <a:off x="685800" y="2205962"/>
          <a:ext cx="10793416" cy="3624004"/>
        </p:xfrm>
        <a:graphic>
          <a:graphicData uri="http://schemas.openxmlformats.org/drawingml/2006/table">
            <a:tbl>
              <a:tblPr>
                <a:tableStyleId>{5C22544A-7EE6-4342-B048-85BDC9FD1C3A}</a:tableStyleId>
              </a:tblPr>
              <a:tblGrid>
                <a:gridCol w="967626">
                  <a:extLst>
                    <a:ext uri="{9D8B030D-6E8A-4147-A177-3AD203B41FA5}">
                      <a16:colId xmlns:a16="http://schemas.microsoft.com/office/drawing/2014/main" val="447610906"/>
                    </a:ext>
                  </a:extLst>
                </a:gridCol>
                <a:gridCol w="1478673">
                  <a:extLst>
                    <a:ext uri="{9D8B030D-6E8A-4147-A177-3AD203B41FA5}">
                      <a16:colId xmlns:a16="http://schemas.microsoft.com/office/drawing/2014/main" val="3698977898"/>
                    </a:ext>
                  </a:extLst>
                </a:gridCol>
                <a:gridCol w="2069887">
                  <a:extLst>
                    <a:ext uri="{9D8B030D-6E8A-4147-A177-3AD203B41FA5}">
                      <a16:colId xmlns:a16="http://schemas.microsoft.com/office/drawing/2014/main" val="2203554910"/>
                    </a:ext>
                  </a:extLst>
                </a:gridCol>
                <a:gridCol w="484058">
                  <a:extLst>
                    <a:ext uri="{9D8B030D-6E8A-4147-A177-3AD203B41FA5}">
                      <a16:colId xmlns:a16="http://schemas.microsoft.com/office/drawing/2014/main" val="1409256790"/>
                    </a:ext>
                  </a:extLst>
                </a:gridCol>
                <a:gridCol w="1425418">
                  <a:extLst>
                    <a:ext uri="{9D8B030D-6E8A-4147-A177-3AD203B41FA5}">
                      <a16:colId xmlns:a16="http://schemas.microsoft.com/office/drawing/2014/main" val="937541513"/>
                    </a:ext>
                  </a:extLst>
                </a:gridCol>
                <a:gridCol w="305926">
                  <a:extLst>
                    <a:ext uri="{9D8B030D-6E8A-4147-A177-3AD203B41FA5}">
                      <a16:colId xmlns:a16="http://schemas.microsoft.com/office/drawing/2014/main" val="858039149"/>
                    </a:ext>
                  </a:extLst>
                </a:gridCol>
                <a:gridCol w="2218941">
                  <a:extLst>
                    <a:ext uri="{9D8B030D-6E8A-4147-A177-3AD203B41FA5}">
                      <a16:colId xmlns:a16="http://schemas.microsoft.com/office/drawing/2014/main" val="4247432458"/>
                    </a:ext>
                  </a:extLst>
                </a:gridCol>
                <a:gridCol w="640319">
                  <a:extLst>
                    <a:ext uri="{9D8B030D-6E8A-4147-A177-3AD203B41FA5}">
                      <a16:colId xmlns:a16="http://schemas.microsoft.com/office/drawing/2014/main" val="209452571"/>
                    </a:ext>
                  </a:extLst>
                </a:gridCol>
                <a:gridCol w="1202568">
                  <a:extLst>
                    <a:ext uri="{9D8B030D-6E8A-4147-A177-3AD203B41FA5}">
                      <a16:colId xmlns:a16="http://schemas.microsoft.com/office/drawing/2014/main" val="1396126222"/>
                    </a:ext>
                  </a:extLst>
                </a:gridCol>
              </a:tblGrid>
              <a:tr h="446281">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4">
                  <a:txBody>
                    <a:bodyPr/>
                    <a:lstStyle/>
                    <a:p>
                      <a:pPr algn="l" fontAlgn="ctr"/>
                      <a:r>
                        <a:rPr lang="en-US" sz="2500" u="none" strike="noStrike">
                          <a:effectLst/>
                        </a:rPr>
                        <a:t>LOAN AMORTIZATION SCHEDULE</a:t>
                      </a:r>
                      <a:endParaRPr lang="en-US" sz="2500" b="1" i="0" u="none" strike="noStrike">
                        <a:solidFill>
                          <a:srgbClr val="404040"/>
                        </a:solidFill>
                        <a:effectLst/>
                        <a:latin typeface="Microsoft Sans Serif" panose="020B0604020202020204" pitchFamily="34" charset="0"/>
                      </a:endParaRPr>
                    </a:p>
                  </a:txBody>
                  <a:tcPr marL="14661" marR="14661" marT="14661"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2500" u="none" strike="noStrike">
                          <a:effectLst/>
                        </a:rPr>
                        <a:t> </a:t>
                      </a:r>
                      <a:endParaRPr lang="en-US" sz="2500" b="1" i="0" u="none" strike="noStrike">
                        <a:solidFill>
                          <a:srgbClr val="404040"/>
                        </a:solidFill>
                        <a:effectLst/>
                        <a:latin typeface="Microsoft Sans Serif" panose="020B0604020202020204" pitchFamily="34" charset="0"/>
                      </a:endParaRPr>
                    </a:p>
                  </a:txBody>
                  <a:tcPr marL="14661" marR="14661" marT="14661" marB="0" anchor="ctr"/>
                </a:tc>
                <a:tc>
                  <a:txBody>
                    <a:bodyPr/>
                    <a:lstStyle/>
                    <a:p>
                      <a:pPr algn="l" fontAlgn="ctr"/>
                      <a:r>
                        <a:rPr lang="en-US" sz="2500" u="none" strike="noStrike">
                          <a:effectLst/>
                        </a:rPr>
                        <a:t> </a:t>
                      </a:r>
                      <a:endParaRPr lang="en-US" sz="2500" b="1" i="0" u="none" strike="noStrike">
                        <a:solidFill>
                          <a:srgbClr val="404040"/>
                        </a:solidFill>
                        <a:effectLst/>
                        <a:latin typeface="Microsoft Sans Serif" panose="020B0604020202020204" pitchFamily="34" charset="0"/>
                      </a:endParaRPr>
                    </a:p>
                  </a:txBody>
                  <a:tcPr marL="14661" marR="14661" marT="14661" marB="0" anchor="ctr"/>
                </a:tc>
                <a:tc>
                  <a:txBody>
                    <a:bodyPr/>
                    <a:lstStyle/>
                    <a:p>
                      <a:pPr algn="l" fontAlgn="ctr"/>
                      <a:r>
                        <a:rPr lang="en-US" sz="2500" u="none" strike="noStrike">
                          <a:effectLst/>
                        </a:rPr>
                        <a:t> </a:t>
                      </a:r>
                      <a:endParaRPr lang="en-US" sz="2500" b="1" i="0" u="none" strike="noStrike">
                        <a:solidFill>
                          <a:srgbClr val="404040"/>
                        </a:solidFill>
                        <a:effectLst/>
                        <a:latin typeface="Microsoft Sans Serif" panose="020B0604020202020204" pitchFamily="34" charset="0"/>
                      </a:endParaRPr>
                    </a:p>
                  </a:txBody>
                  <a:tcPr marL="14661" marR="14661" marT="14661" marB="0" anchor="ctr"/>
                </a:tc>
                <a:tc>
                  <a:txBody>
                    <a:bodyPr/>
                    <a:lstStyle/>
                    <a:p>
                      <a:pPr algn="l" fontAlgn="ctr"/>
                      <a:r>
                        <a:rPr lang="en-US" sz="2500" u="none" strike="noStrike">
                          <a:effectLst/>
                        </a:rPr>
                        <a:t> </a:t>
                      </a:r>
                      <a:endParaRPr lang="en-US" sz="2500" b="1" i="0" u="none" strike="noStrike">
                        <a:solidFill>
                          <a:srgbClr val="404040"/>
                        </a:solidFill>
                        <a:effectLst/>
                        <a:latin typeface="Microsoft Sans Serif" panose="020B0604020202020204" pitchFamily="34" charset="0"/>
                      </a:endParaRPr>
                    </a:p>
                  </a:txBody>
                  <a:tcPr marL="14661" marR="14661" marT="14661" marB="0" anchor="ctr"/>
                </a:tc>
                <a:extLst>
                  <a:ext uri="{0D108BD9-81ED-4DB2-BD59-A6C34878D82A}">
                    <a16:rowId xmlns:a16="http://schemas.microsoft.com/office/drawing/2014/main" val="3729987890"/>
                  </a:ext>
                </a:extLst>
              </a:tr>
              <a:tr h="328993">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ctr"/>
                      <a:r>
                        <a:rPr lang="en-US" sz="1700" u="none" strike="noStrike">
                          <a:effectLst/>
                        </a:rPr>
                        <a:t>ENTER VALUES</a:t>
                      </a:r>
                      <a:endParaRPr lang="en-US" sz="1700" b="1" i="0" u="none" strike="noStrike">
                        <a:solidFill>
                          <a:srgbClr val="404040"/>
                        </a:solidFill>
                        <a:effectLst/>
                        <a:latin typeface="Microsoft Sans Serif" panose="020B0604020202020204" pitchFamily="34" charset="0"/>
                      </a:endParaRPr>
                    </a:p>
                  </a:txBody>
                  <a:tcPr marL="14661" marR="14661" marT="14661" marB="0" anchor="ctr"/>
                </a:tc>
                <a:tc>
                  <a:txBody>
                    <a:bodyPr/>
                    <a:lstStyle/>
                    <a:p>
                      <a:pPr algn="l" fontAlgn="ctr"/>
                      <a:r>
                        <a:rPr lang="en-US" sz="1700" u="none" strike="noStrike">
                          <a:effectLst/>
                        </a:rPr>
                        <a:t> </a:t>
                      </a:r>
                      <a:endParaRPr lang="en-US" sz="1700" b="1" i="0" u="none" strike="noStrike">
                        <a:solidFill>
                          <a:srgbClr val="404040"/>
                        </a:solidFill>
                        <a:effectLst/>
                        <a:latin typeface="Microsoft Sans Serif" panose="020B0604020202020204" pitchFamily="34" charset="0"/>
                      </a:endParaRPr>
                    </a:p>
                  </a:txBody>
                  <a:tcPr marL="14661" marR="14661" marT="14661" marB="0" anchor="ctr"/>
                </a:tc>
                <a:tc>
                  <a:txBody>
                    <a:bodyPr/>
                    <a:lstStyle/>
                    <a:p>
                      <a:pPr algn="l" fontAlgn="ctr"/>
                      <a:r>
                        <a:rPr lang="en-US" sz="1700" u="none" strike="noStrike">
                          <a:effectLst/>
                        </a:rPr>
                        <a:t> </a:t>
                      </a:r>
                      <a:endParaRPr lang="en-US" sz="1700" b="1" i="0" u="none" strike="noStrike">
                        <a:solidFill>
                          <a:srgbClr val="404040"/>
                        </a:solidFill>
                        <a:effectLst/>
                        <a:latin typeface="Microsoft Sans Serif" panose="020B0604020202020204" pitchFamily="34" charset="0"/>
                      </a:endParaRPr>
                    </a:p>
                  </a:txBody>
                  <a:tcPr marL="14661" marR="14661" marT="14661" marB="0" anchor="ctr"/>
                </a:tc>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ctr"/>
                      <a:r>
                        <a:rPr lang="en-US" sz="1700" u="none" strike="noStrike">
                          <a:effectLst/>
                        </a:rPr>
                        <a:t>LOAN SUMMARY</a:t>
                      </a:r>
                      <a:endParaRPr lang="en-US" sz="1700" b="1" i="0" u="none" strike="noStrike">
                        <a:solidFill>
                          <a:srgbClr val="404040"/>
                        </a:solidFill>
                        <a:effectLst/>
                        <a:latin typeface="Microsoft Sans Serif" panose="020B0604020202020204" pitchFamily="34" charset="0"/>
                      </a:endParaRPr>
                    </a:p>
                  </a:txBody>
                  <a:tcPr marL="14661" marR="14661" marT="14661" marB="0" anchor="ctr"/>
                </a:tc>
                <a:tc>
                  <a:txBody>
                    <a:bodyPr/>
                    <a:lstStyle/>
                    <a:p>
                      <a:pPr algn="l" fontAlgn="ctr"/>
                      <a:r>
                        <a:rPr lang="en-US" sz="1700" u="none" strike="noStrike">
                          <a:effectLst/>
                        </a:rPr>
                        <a:t> </a:t>
                      </a:r>
                      <a:endParaRPr lang="en-US" sz="1700" b="1" i="0" u="none" strike="noStrike">
                        <a:solidFill>
                          <a:srgbClr val="404040"/>
                        </a:solidFill>
                        <a:effectLst/>
                        <a:latin typeface="Microsoft Sans Serif" panose="020B0604020202020204" pitchFamily="34" charset="0"/>
                      </a:endParaRPr>
                    </a:p>
                  </a:txBody>
                  <a:tcPr marL="14661" marR="14661" marT="14661" marB="0" anchor="ctr"/>
                </a:tc>
                <a:tc>
                  <a:txBody>
                    <a:bodyPr/>
                    <a:lstStyle/>
                    <a:p>
                      <a:pPr algn="l" fontAlgn="ctr"/>
                      <a:r>
                        <a:rPr lang="en-US" sz="1700" u="none" strike="noStrike">
                          <a:effectLst/>
                        </a:rPr>
                        <a:t> </a:t>
                      </a:r>
                      <a:endParaRPr lang="en-US" sz="1700" b="1" i="0" u="none" strike="noStrike">
                        <a:solidFill>
                          <a:srgbClr val="404040"/>
                        </a:solidFill>
                        <a:effectLst/>
                        <a:latin typeface="Microsoft Sans Serif" panose="020B0604020202020204" pitchFamily="34" charset="0"/>
                      </a:endParaRPr>
                    </a:p>
                  </a:txBody>
                  <a:tcPr marL="14661" marR="14661" marT="14661" marB="0" anchor="ctr"/>
                </a:tc>
                <a:extLst>
                  <a:ext uri="{0D108BD9-81ED-4DB2-BD59-A6C34878D82A}">
                    <a16:rowId xmlns:a16="http://schemas.microsoft.com/office/drawing/2014/main" val="4231998193"/>
                  </a:ext>
                </a:extLst>
              </a:tr>
              <a:tr h="328993">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a:effectLst/>
                        </a:rPr>
                        <a:t>Loan amount</a:t>
                      </a:r>
                      <a:endParaRPr lang="en-US" sz="1700" b="0" i="1" u="none" strike="noStrike">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$21,230.00</a:t>
                      </a:r>
                      <a:endParaRPr lang="en-US" sz="1700" b="0" i="0" u="none" strike="noStrike">
                        <a:solidFill>
                          <a:srgbClr val="404040"/>
                        </a:solidFill>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a:effectLst/>
                        </a:rPr>
                        <a:t>Scheduled payment</a:t>
                      </a:r>
                      <a:endParaRPr lang="en-US" sz="1700" b="0" i="1" u="none" strike="noStrike">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$207.36</a:t>
                      </a:r>
                      <a:endParaRPr lang="en-US" sz="1700" b="0" i="0" u="none" strike="noStrike">
                        <a:solidFill>
                          <a:srgbClr val="404040"/>
                        </a:solidFill>
                        <a:effectLst/>
                        <a:latin typeface="Arial" panose="020B0604020202020204" pitchFamily="34" charset="0"/>
                      </a:endParaRPr>
                    </a:p>
                  </a:txBody>
                  <a:tcPr marL="14661" marR="14661" marT="14661" marB="0" anchor="b"/>
                </a:tc>
                <a:extLst>
                  <a:ext uri="{0D108BD9-81ED-4DB2-BD59-A6C34878D82A}">
                    <a16:rowId xmlns:a16="http://schemas.microsoft.com/office/drawing/2014/main" val="4287514216"/>
                  </a:ext>
                </a:extLst>
              </a:tr>
              <a:tr h="587026">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a:effectLst/>
                        </a:rPr>
                        <a:t>Annual interest rate</a:t>
                      </a:r>
                      <a:endParaRPr lang="en-US" sz="1700" b="0" i="1" u="none" strike="noStrike">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3.24%</a:t>
                      </a:r>
                      <a:endParaRPr lang="en-US" sz="1700" b="0" i="0" u="none" strike="noStrike">
                        <a:solidFill>
                          <a:srgbClr val="404040"/>
                        </a:solidFill>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a:effectLst/>
                        </a:rPr>
                        <a:t>Scheduled number of payments</a:t>
                      </a:r>
                      <a:endParaRPr lang="en-US" sz="1700" b="0" i="1" u="none" strike="noStrike">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120</a:t>
                      </a:r>
                      <a:endParaRPr lang="en-US" sz="1700" b="0" i="0" u="none" strike="noStrike">
                        <a:solidFill>
                          <a:srgbClr val="404040"/>
                        </a:solidFill>
                        <a:effectLst/>
                        <a:latin typeface="Arial" panose="020B0604020202020204" pitchFamily="34" charset="0"/>
                      </a:endParaRPr>
                    </a:p>
                  </a:txBody>
                  <a:tcPr marL="14661" marR="14661" marT="14661" marB="0" anchor="b"/>
                </a:tc>
                <a:extLst>
                  <a:ext uri="{0D108BD9-81ED-4DB2-BD59-A6C34878D82A}">
                    <a16:rowId xmlns:a16="http://schemas.microsoft.com/office/drawing/2014/main" val="2233410847"/>
                  </a:ext>
                </a:extLst>
              </a:tr>
              <a:tr h="328993">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a:effectLst/>
                        </a:rPr>
                        <a:t>Loan period in years</a:t>
                      </a:r>
                      <a:endParaRPr lang="en-US" sz="1700" b="0" i="1" u="none" strike="noStrike">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10</a:t>
                      </a:r>
                      <a:endParaRPr lang="en-US" sz="1700" b="0" i="0" u="none" strike="noStrike">
                        <a:solidFill>
                          <a:srgbClr val="404040"/>
                        </a:solidFill>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a:effectLst/>
                        </a:rPr>
                        <a:t>Actual number of payments</a:t>
                      </a:r>
                      <a:endParaRPr lang="en-US" sz="1700" b="0" i="1" u="none" strike="noStrike">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120</a:t>
                      </a:r>
                      <a:endParaRPr lang="en-US" sz="1700" b="0" i="0" u="none" strike="noStrike">
                        <a:solidFill>
                          <a:srgbClr val="404040"/>
                        </a:solidFill>
                        <a:effectLst/>
                        <a:latin typeface="Arial" panose="020B0604020202020204" pitchFamily="34" charset="0"/>
                      </a:endParaRPr>
                    </a:p>
                  </a:txBody>
                  <a:tcPr marL="14661" marR="14661" marT="14661" marB="0" anchor="b"/>
                </a:tc>
                <a:extLst>
                  <a:ext uri="{0D108BD9-81ED-4DB2-BD59-A6C34878D82A}">
                    <a16:rowId xmlns:a16="http://schemas.microsoft.com/office/drawing/2014/main" val="1113274391"/>
                  </a:ext>
                </a:extLst>
              </a:tr>
              <a:tr h="587026">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a:effectLst/>
                        </a:rPr>
                        <a:t>Number of payments per year</a:t>
                      </a:r>
                      <a:endParaRPr lang="en-US" sz="1700" b="0" i="1" u="none" strike="noStrike">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12</a:t>
                      </a:r>
                      <a:endParaRPr lang="en-US" sz="1700" b="0" i="0" u="none" strike="noStrike">
                        <a:solidFill>
                          <a:srgbClr val="404040"/>
                        </a:solidFill>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a:effectLst/>
                        </a:rPr>
                        <a:t>Total early payments</a:t>
                      </a:r>
                      <a:endParaRPr lang="en-US" sz="1700" b="0" i="1" u="none" strike="noStrike">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$0.00</a:t>
                      </a:r>
                      <a:endParaRPr lang="en-US" sz="1700" b="0" i="0" u="none" strike="noStrike">
                        <a:solidFill>
                          <a:srgbClr val="404040"/>
                        </a:solidFill>
                        <a:effectLst/>
                        <a:latin typeface="Arial" panose="020B0604020202020204" pitchFamily="34" charset="0"/>
                      </a:endParaRPr>
                    </a:p>
                  </a:txBody>
                  <a:tcPr marL="14661" marR="14661" marT="14661" marB="0" anchor="b"/>
                </a:tc>
                <a:extLst>
                  <a:ext uri="{0D108BD9-81ED-4DB2-BD59-A6C34878D82A}">
                    <a16:rowId xmlns:a16="http://schemas.microsoft.com/office/drawing/2014/main" val="1896085400"/>
                  </a:ext>
                </a:extLst>
              </a:tr>
              <a:tr h="328993">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a:effectLst/>
                        </a:rPr>
                        <a:t>Start date of loan</a:t>
                      </a:r>
                      <a:endParaRPr lang="en-US" sz="1700" b="0" i="1" u="none" strike="noStrike">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3/15/22</a:t>
                      </a:r>
                      <a:endParaRPr lang="en-US" sz="1700" b="0" i="0" u="none" strike="noStrike">
                        <a:solidFill>
                          <a:srgbClr val="404040"/>
                        </a:solidFill>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a:effectLst/>
                        </a:rPr>
                        <a:t>Total interest</a:t>
                      </a:r>
                      <a:endParaRPr lang="en-US" sz="1700" b="0" i="1" u="none" strike="noStrike">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$3,653.05</a:t>
                      </a:r>
                      <a:endParaRPr lang="en-US" sz="1700" b="0" i="0" u="none" strike="noStrike">
                        <a:solidFill>
                          <a:srgbClr val="404040"/>
                        </a:solidFill>
                        <a:effectLst/>
                        <a:latin typeface="Arial" panose="020B0604020202020204" pitchFamily="34" charset="0"/>
                      </a:endParaRPr>
                    </a:p>
                  </a:txBody>
                  <a:tcPr marL="14661" marR="14661" marT="14661" marB="0" anchor="b"/>
                </a:tc>
                <a:extLst>
                  <a:ext uri="{0D108BD9-81ED-4DB2-BD59-A6C34878D82A}">
                    <a16:rowId xmlns:a16="http://schemas.microsoft.com/office/drawing/2014/main" val="4245286821"/>
                  </a:ext>
                </a:extLst>
              </a:tr>
              <a:tr h="358706">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extLst>
                  <a:ext uri="{0D108BD9-81ED-4DB2-BD59-A6C34878D82A}">
                    <a16:rowId xmlns:a16="http://schemas.microsoft.com/office/drawing/2014/main" val="3567569798"/>
                  </a:ext>
                </a:extLst>
              </a:tr>
              <a:tr h="328993">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gridSpan="2">
                  <a:txBody>
                    <a:bodyPr/>
                    <a:lstStyle/>
                    <a:p>
                      <a:pPr algn="l" fontAlgn="ctr"/>
                      <a:r>
                        <a:rPr lang="en-US" sz="1700" u="none" strike="noStrike" dirty="0">
                          <a:effectLst/>
                        </a:rPr>
                        <a:t>Optional extra payments</a:t>
                      </a:r>
                      <a:endParaRPr lang="en-US" sz="1700" b="0" i="1" u="none" strike="noStrike" dirty="0">
                        <a:solidFill>
                          <a:srgbClr val="595959"/>
                        </a:solidFill>
                        <a:effectLst/>
                        <a:latin typeface="Arial" panose="020B0604020202020204" pitchFamily="34" charset="0"/>
                      </a:endParaRPr>
                    </a:p>
                  </a:txBody>
                  <a:tcPr marL="14661" marR="14661" marT="14661" marB="0" anchor="ctr"/>
                </a:tc>
                <a:tc hMerge="1">
                  <a:txBody>
                    <a:bodyPr/>
                    <a:lstStyle/>
                    <a:p>
                      <a:endParaRPr lang="en-US"/>
                    </a:p>
                  </a:txBody>
                  <a:tcPr/>
                </a:tc>
                <a:tc>
                  <a:txBody>
                    <a:bodyPr/>
                    <a:lstStyle/>
                    <a:p>
                      <a:pPr algn="r" fontAlgn="b"/>
                      <a:r>
                        <a:rPr lang="en-US" sz="1700" u="none" strike="noStrike">
                          <a:effectLst/>
                        </a:rPr>
                        <a:t>$0.00</a:t>
                      </a:r>
                      <a:endParaRPr lang="en-US" sz="1700" b="0" i="0" u="none" strike="noStrike">
                        <a:solidFill>
                          <a:srgbClr val="404040"/>
                        </a:solidFill>
                        <a:effectLst/>
                        <a:latin typeface="Arial" panose="020B0604020202020204" pitchFamily="34" charset="0"/>
                      </a:endParaRPr>
                    </a:p>
                  </a:txBody>
                  <a:tcPr marL="14661" marR="14661" marT="14661" marB="0" anchor="b"/>
                </a:tc>
                <a:tc>
                  <a:txBody>
                    <a:bodyPr/>
                    <a:lstStyle/>
                    <a:p>
                      <a:pPr algn="l" fontAlgn="b"/>
                      <a:endParaRPr lang="en-US" sz="1700" b="0" i="0" u="none" strike="noStrike">
                        <a:effectLst/>
                        <a:latin typeface="Arial" panose="020B0604020202020204" pitchFamily="34" charset="0"/>
                      </a:endParaRPr>
                    </a:p>
                  </a:txBody>
                  <a:tcPr marL="14661" marR="14661" marT="14661" marB="0" anchor="b"/>
                </a:tc>
                <a:tc>
                  <a:txBody>
                    <a:bodyPr/>
                    <a:lstStyle/>
                    <a:p>
                      <a:pPr algn="l" fontAlgn="ctr"/>
                      <a:r>
                        <a:rPr lang="en-US" sz="1700" u="none" strike="noStrike">
                          <a:effectLst/>
                        </a:rPr>
                        <a:t>LENDER NAME</a:t>
                      </a:r>
                      <a:endParaRPr lang="en-US" sz="1700" b="1" i="0" u="none" strike="noStrike">
                        <a:solidFill>
                          <a:srgbClr val="635C50"/>
                        </a:solidFill>
                        <a:effectLst/>
                        <a:latin typeface="Arial" panose="020B0604020202020204" pitchFamily="34" charset="0"/>
                      </a:endParaRPr>
                    </a:p>
                  </a:txBody>
                  <a:tcPr marL="14661" marR="14661" marT="14661" marB="0" anchor="ctr"/>
                </a:tc>
                <a:tc gridSpan="2">
                  <a:txBody>
                    <a:bodyPr/>
                    <a:lstStyle/>
                    <a:p>
                      <a:pPr algn="r" fontAlgn="b"/>
                      <a:r>
                        <a:rPr lang="en-US" sz="1700" u="none" strike="noStrike" dirty="0" err="1">
                          <a:effectLst/>
                        </a:rPr>
                        <a:t>Woodgrove</a:t>
                      </a:r>
                      <a:r>
                        <a:rPr lang="en-US" sz="1700" u="none" strike="noStrike" dirty="0">
                          <a:effectLst/>
                        </a:rPr>
                        <a:t> Bank</a:t>
                      </a:r>
                      <a:endParaRPr lang="en-US" sz="1700" b="0" i="0" u="none" strike="noStrike" dirty="0">
                        <a:solidFill>
                          <a:srgbClr val="404040"/>
                        </a:solidFill>
                        <a:effectLst/>
                        <a:latin typeface="Arial" panose="020B0604020202020204" pitchFamily="34" charset="0"/>
                      </a:endParaRPr>
                    </a:p>
                  </a:txBody>
                  <a:tcPr marL="14661" marR="14661" marT="14661" marB="0" anchor="b"/>
                </a:tc>
                <a:tc hMerge="1">
                  <a:txBody>
                    <a:bodyPr/>
                    <a:lstStyle/>
                    <a:p>
                      <a:endParaRPr lang="en-US"/>
                    </a:p>
                  </a:txBody>
                  <a:tcPr/>
                </a:tc>
                <a:extLst>
                  <a:ext uri="{0D108BD9-81ED-4DB2-BD59-A6C34878D82A}">
                    <a16:rowId xmlns:a16="http://schemas.microsoft.com/office/drawing/2014/main" val="1030573987"/>
                  </a:ext>
                </a:extLst>
              </a:tr>
            </a:tbl>
          </a:graphicData>
        </a:graphic>
      </p:graphicFrame>
    </p:spTree>
    <p:extLst>
      <p:ext uri="{BB962C8B-B14F-4D97-AF65-F5344CB8AC3E}">
        <p14:creationId xmlns:p14="http://schemas.microsoft.com/office/powerpoint/2010/main" val="1357730228"/>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3C47F-ABC9-6940-88B6-3025A78C294A}"/>
              </a:ext>
            </a:extLst>
          </p:cNvPr>
          <p:cNvSpPr>
            <a:spLocks noGrp="1"/>
          </p:cNvSpPr>
          <p:nvPr>
            <p:ph type="title"/>
          </p:nvPr>
        </p:nvSpPr>
        <p:spPr/>
        <p:txBody>
          <a:bodyPr/>
          <a:lstStyle/>
          <a:p>
            <a:r>
              <a:rPr lang="en-US"/>
              <a:t>Future Value of The student loan </a:t>
            </a:r>
            <a:endParaRPr lang="en-US" dirty="0"/>
          </a:p>
        </p:txBody>
      </p:sp>
      <p:graphicFrame>
        <p:nvGraphicFramePr>
          <p:cNvPr id="6" name="Content Placeholder 2">
            <a:extLst>
              <a:ext uri="{FF2B5EF4-FFF2-40B4-BE49-F238E27FC236}">
                <a16:creationId xmlns:a16="http://schemas.microsoft.com/office/drawing/2014/main" id="{D17A4606-3D75-AA7C-4694-9964A8327D16}"/>
              </a:ext>
            </a:extLst>
          </p:cNvPr>
          <p:cNvGraphicFramePr>
            <a:graphicFrameLocks noGrp="1"/>
          </p:cNvGraphicFramePr>
          <p:nvPr>
            <p:ph sz="quarter" idx="13"/>
            <p:extLst>
              <p:ext uri="{D42A27DB-BD31-4B8C-83A1-F6EECF244321}">
                <p14:modId xmlns:p14="http://schemas.microsoft.com/office/powerpoint/2010/main" val="235116596"/>
              </p:ext>
            </p:extLst>
          </p:nvPr>
        </p:nvGraphicFramePr>
        <p:xfrm>
          <a:off x="685800" y="2063750"/>
          <a:ext cx="5087938" cy="3311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3195565"/>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328C0-C355-A949-91C6-2CDF8962557E}"/>
              </a:ext>
            </a:extLst>
          </p:cNvPr>
          <p:cNvSpPr>
            <a:spLocks noGrp="1"/>
          </p:cNvSpPr>
          <p:nvPr>
            <p:ph type="title"/>
          </p:nvPr>
        </p:nvSpPr>
        <p:spPr>
          <a:xfrm>
            <a:off x="685800" y="685800"/>
            <a:ext cx="10792837" cy="1151965"/>
          </a:xfrm>
        </p:spPr>
        <p:txBody>
          <a:bodyPr>
            <a:normAutofit/>
          </a:bodyPr>
          <a:lstStyle/>
          <a:p>
            <a:r>
              <a:rPr lang="en-US" dirty="0"/>
              <a:t>Ways to reduce the interest rate</a:t>
            </a:r>
          </a:p>
        </p:txBody>
      </p:sp>
      <p:graphicFrame>
        <p:nvGraphicFramePr>
          <p:cNvPr id="5" name="Content Placeholder 2">
            <a:extLst>
              <a:ext uri="{FF2B5EF4-FFF2-40B4-BE49-F238E27FC236}">
                <a16:creationId xmlns:a16="http://schemas.microsoft.com/office/drawing/2014/main" id="{B8D173CB-0CD6-34F0-E10D-FF238F56642A}"/>
              </a:ext>
            </a:extLst>
          </p:cNvPr>
          <p:cNvGraphicFramePr>
            <a:graphicFrameLocks noGrp="1"/>
          </p:cNvGraphicFramePr>
          <p:nvPr>
            <p:ph sz="quarter" idx="13"/>
            <p:extLst>
              <p:ext uri="{D42A27DB-BD31-4B8C-83A1-F6EECF244321}">
                <p14:modId xmlns:p14="http://schemas.microsoft.com/office/powerpoint/2010/main" val="4167219572"/>
              </p:ext>
            </p:extLst>
          </p:nvPr>
        </p:nvGraphicFramePr>
        <p:xfrm>
          <a:off x="685800" y="2063750"/>
          <a:ext cx="10793413" cy="3908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05158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0A9C49B-76D8-4E9B-B430-D1ADF40F1C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Rectangle 10">
            <a:extLst>
              <a:ext uri="{FF2B5EF4-FFF2-40B4-BE49-F238E27FC236}">
                <a16:creationId xmlns:a16="http://schemas.microsoft.com/office/drawing/2014/main" id="{F88A5712-2FE0-4DD4-BDC6-099EA378A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3" name="Freeform 9">
            <a:extLst>
              <a:ext uri="{FF2B5EF4-FFF2-40B4-BE49-F238E27FC236}">
                <a16:creationId xmlns:a16="http://schemas.microsoft.com/office/drawing/2014/main" id="{448E5503-E0F8-4B94-81A3-B1FA57623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5" name="Rectangle 14">
            <a:extLst>
              <a:ext uri="{FF2B5EF4-FFF2-40B4-BE49-F238E27FC236}">
                <a16:creationId xmlns:a16="http://schemas.microsoft.com/office/drawing/2014/main" id="{CE54F896-85E7-4403-9E37-1B004731F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54296" cy="6380796"/>
          </a:xfrm>
          <a:prstGeom prst="rect">
            <a:avLst/>
          </a:prstGeom>
          <a:gradFill flip="none" rotWithShape="1">
            <a:gsLst>
              <a:gs pos="34000">
                <a:schemeClr val="accent1"/>
              </a:gs>
              <a:gs pos="100000">
                <a:schemeClr val="accent1">
                  <a:lumMod val="60000"/>
                </a:schemeClr>
              </a:gs>
            </a:gsLst>
            <a:lin ang="8100000" scaled="1"/>
            <a:tileRect/>
          </a:gra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A69016C-FD57-0B4F-AA35-A9629FC53FE1}"/>
              </a:ext>
            </a:extLst>
          </p:cNvPr>
          <p:cNvSpPr>
            <a:spLocks noGrp="1"/>
          </p:cNvSpPr>
          <p:nvPr>
            <p:ph type="title"/>
          </p:nvPr>
        </p:nvSpPr>
        <p:spPr>
          <a:xfrm>
            <a:off x="685802" y="685800"/>
            <a:ext cx="3381946" cy="4846967"/>
          </a:xfrm>
        </p:spPr>
        <p:txBody>
          <a:bodyPr>
            <a:normAutofit/>
          </a:bodyPr>
          <a:lstStyle/>
          <a:p>
            <a:r>
              <a:rPr lang="en-US" sz="4800" dirty="0">
                <a:solidFill>
                  <a:srgbClr val="FFFFFF"/>
                </a:solidFill>
              </a:rPr>
              <a:t>Conclusion </a:t>
            </a:r>
          </a:p>
        </p:txBody>
      </p:sp>
      <p:graphicFrame>
        <p:nvGraphicFramePr>
          <p:cNvPr id="5" name="Content Placeholder 2">
            <a:extLst>
              <a:ext uri="{FF2B5EF4-FFF2-40B4-BE49-F238E27FC236}">
                <a16:creationId xmlns:a16="http://schemas.microsoft.com/office/drawing/2014/main" id="{7920BD68-E77B-3994-E34E-8ECB12CAC5A4}"/>
              </a:ext>
            </a:extLst>
          </p:cNvPr>
          <p:cNvGraphicFramePr>
            <a:graphicFrameLocks noGrp="1"/>
          </p:cNvGraphicFramePr>
          <p:nvPr>
            <p:ph sz="quarter" idx="13"/>
            <p:extLst>
              <p:ext uri="{D42A27DB-BD31-4B8C-83A1-F6EECF244321}">
                <p14:modId xmlns:p14="http://schemas.microsoft.com/office/powerpoint/2010/main" val="1002256242"/>
              </p:ext>
            </p:extLst>
          </p:nvPr>
        </p:nvGraphicFramePr>
        <p:xfrm>
          <a:off x="5294108" y="685800"/>
          <a:ext cx="5759656" cy="48469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15879617"/>
      </p:ext>
    </p:extLst>
  </p:cSld>
  <p:clrMapOvr>
    <a:masterClrMapping/>
  </p:clrMapOvr>
  <p:transition spd="slow">
    <p:randomBar dir="vert"/>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6946</TotalTime>
  <Words>643</Words>
  <Application>Microsoft Macintosh PowerPoint</Application>
  <PresentationFormat>Widescreen</PresentationFormat>
  <Paragraphs>102</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Impact</vt:lpstr>
      <vt:lpstr>Microsoft Sans Serif</vt:lpstr>
      <vt:lpstr>Times New Roman</vt:lpstr>
      <vt:lpstr>Main Event</vt:lpstr>
      <vt:lpstr>College Mathematics</vt:lpstr>
      <vt:lpstr>Introduction </vt:lpstr>
      <vt:lpstr>Hypothesis </vt:lpstr>
      <vt:lpstr>Salary of a Team Leader at Wegmans</vt:lpstr>
      <vt:lpstr>Monthly Budget </vt:lpstr>
      <vt:lpstr>Cont-</vt:lpstr>
      <vt:lpstr>Student LOan</vt:lpstr>
      <vt:lpstr>Future Value of The student loan </vt:lpstr>
      <vt:lpstr>Ways to reduce the interest rate</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College Mathematics</dc:title>
  <dc:creator>bf.abdulhalim.muhammed.a</dc:creator>
  <cp:lastModifiedBy>bf.abdulhalim.muhammed.a</cp:lastModifiedBy>
  <cp:revision>8</cp:revision>
  <dcterms:created xsi:type="dcterms:W3CDTF">2022-03-10T23:21:12Z</dcterms:created>
  <dcterms:modified xsi:type="dcterms:W3CDTF">2022-04-21T15:51:52Z</dcterms:modified>
</cp:coreProperties>
</file>