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9"/>
  </p:notesMasterIdLst>
  <p:sldIdLst>
    <p:sldId id="256" r:id="rId2"/>
    <p:sldId id="257" r:id="rId3"/>
    <p:sldId id="258"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F0F559-C3CF-4EEC-B8AB-4EA2ADD0C209}" v="1" dt="2021-10-22T19:27:53.8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3922" autoAdjust="0"/>
  </p:normalViewPr>
  <p:slideViewPr>
    <p:cSldViewPr snapToGrid="0">
      <p:cViewPr>
        <p:scale>
          <a:sx n="68" d="100"/>
          <a:sy n="68" d="100"/>
        </p:scale>
        <p:origin x="8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hyperlink" Target="https://www.total-facts-about-nigeria.com/" TargetMode="External"/><Relationship Id="rId2" Type="http://schemas.openxmlformats.org/officeDocument/2006/relationships/hyperlink" Target="https://www.destinali.com/" TargetMode="External"/><Relationship Id="rId1" Type="http://schemas.openxmlformats.org/officeDocument/2006/relationships/hyperlink" Target="https://www.bestcountyreports.com/"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www.total-facts-about-nigeria.com/" TargetMode="External"/><Relationship Id="rId2" Type="http://schemas.openxmlformats.org/officeDocument/2006/relationships/hyperlink" Target="https://www.destinali.com/" TargetMode="External"/><Relationship Id="rId1" Type="http://schemas.openxmlformats.org/officeDocument/2006/relationships/hyperlink" Target="https://www.bestcountyreports.com/"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B5B363-E170-486E-B0D0-9BAF8FCA3BC0}"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8CD4E0C9-3B3B-4778-97C9-8383AB68B5BD}">
      <dgm:prSet/>
      <dgm:spPr/>
      <dgm:t>
        <a:bodyPr/>
        <a:lstStyle/>
        <a:p>
          <a:r>
            <a:rPr lang="en-US" b="0" i="0" baseline="0"/>
            <a:t>Dumbili, E. (2010). </a:t>
          </a:r>
          <a:r>
            <a:rPr lang="en-US" b="0" i="1" baseline="0"/>
            <a:t>Nigeria.</a:t>
          </a:r>
          <a:r>
            <a:rPr lang="en-US" b="0" i="0" baseline="0"/>
            <a:t>Petaluma, California: Worde Trade  Press. Society and Culture. </a:t>
          </a:r>
          <a:r>
            <a:rPr lang="en-US" b="0" i="1" u="sng" baseline="0">
              <a:hlinkClick xmlns:r="http://schemas.openxmlformats.org/officeDocument/2006/relationships" r:id="rId1"/>
            </a:rPr>
            <a:t>https://www.BestCountyReports.com</a:t>
          </a:r>
          <a:endParaRPr lang="en-US"/>
        </a:p>
      </dgm:t>
    </dgm:pt>
    <dgm:pt modelId="{A2C308B8-655C-45FD-AB62-B2331E51275B}" type="parTrans" cxnId="{71C558B6-BA07-4685-9790-A32AA5E8DE29}">
      <dgm:prSet/>
      <dgm:spPr/>
      <dgm:t>
        <a:bodyPr/>
        <a:lstStyle/>
        <a:p>
          <a:endParaRPr lang="en-US"/>
        </a:p>
      </dgm:t>
    </dgm:pt>
    <dgm:pt modelId="{2033470B-00D2-466A-B873-88AA41C11128}" type="sibTrans" cxnId="{71C558B6-BA07-4685-9790-A32AA5E8DE29}">
      <dgm:prSet/>
      <dgm:spPr/>
      <dgm:t>
        <a:bodyPr/>
        <a:lstStyle/>
        <a:p>
          <a:endParaRPr lang="en-US"/>
        </a:p>
      </dgm:t>
    </dgm:pt>
    <dgm:pt modelId="{B384E0F8-1ECA-43CD-80DD-1E81BB54E68C}">
      <dgm:prSet/>
      <dgm:spPr/>
      <dgm:t>
        <a:bodyPr/>
        <a:lstStyle/>
        <a:p>
          <a:r>
            <a:rPr lang="en-US" b="0" i="0" baseline="0"/>
            <a:t>Davids, C. (2020). The Cultral Uniqueness of Nigeria: What Makes Us Who We Are. </a:t>
          </a:r>
          <a:r>
            <a:rPr lang="en-US" b="0" i="1" baseline="0"/>
            <a:t>Destinali</a:t>
          </a:r>
          <a:r>
            <a:rPr lang="en-US" b="0" i="0" baseline="0"/>
            <a:t>. </a:t>
          </a:r>
          <a:r>
            <a:rPr lang="en-US" b="0" i="1" u="sng" baseline="0">
              <a:hlinkClick xmlns:r="http://schemas.openxmlformats.org/officeDocument/2006/relationships" r:id="rId2"/>
            </a:rPr>
            <a:t>https://www.destinali.com</a:t>
          </a:r>
          <a:endParaRPr lang="en-US"/>
        </a:p>
      </dgm:t>
    </dgm:pt>
    <dgm:pt modelId="{A57438D3-58AD-4749-BB07-0D9D6EB151CE}" type="parTrans" cxnId="{F201F92A-1DB6-4CA6-AC06-B546B59A8C64}">
      <dgm:prSet/>
      <dgm:spPr/>
      <dgm:t>
        <a:bodyPr/>
        <a:lstStyle/>
        <a:p>
          <a:endParaRPr lang="en-US"/>
        </a:p>
      </dgm:t>
    </dgm:pt>
    <dgm:pt modelId="{36AE0493-0D42-4A07-B509-6603AF2E91DF}" type="sibTrans" cxnId="{F201F92A-1DB6-4CA6-AC06-B546B59A8C64}">
      <dgm:prSet/>
      <dgm:spPr/>
      <dgm:t>
        <a:bodyPr/>
        <a:lstStyle/>
        <a:p>
          <a:endParaRPr lang="en-US"/>
        </a:p>
      </dgm:t>
    </dgm:pt>
    <dgm:pt modelId="{9C219848-2970-4A22-B84A-7B49A703FCF1}">
      <dgm:prSet/>
      <dgm:spPr/>
      <dgm:t>
        <a:bodyPr/>
        <a:lstStyle/>
        <a:p>
          <a:r>
            <a:rPr lang="en-US" b="0" i="0" baseline="0"/>
            <a:t>Ikande, M. (2017). Importance of Culture in Nigeria. </a:t>
          </a:r>
          <a:r>
            <a:rPr lang="en-US" b="0" i="1" baseline="0"/>
            <a:t>Legit Contribute</a:t>
          </a:r>
          <a:r>
            <a:rPr lang="en-US" b="0" i="0" baseline="0"/>
            <a:t>.</a:t>
          </a:r>
          <a:endParaRPr lang="en-US"/>
        </a:p>
      </dgm:t>
    </dgm:pt>
    <dgm:pt modelId="{6252ECF2-2E97-4285-8187-2E06FD815ED5}" type="parTrans" cxnId="{66D6864A-5F8D-419E-A967-F869D5832164}">
      <dgm:prSet/>
      <dgm:spPr/>
      <dgm:t>
        <a:bodyPr/>
        <a:lstStyle/>
        <a:p>
          <a:endParaRPr lang="en-US"/>
        </a:p>
      </dgm:t>
    </dgm:pt>
    <dgm:pt modelId="{F6BC0F1B-27B4-4263-A958-FDD23D5DC29C}" type="sibTrans" cxnId="{66D6864A-5F8D-419E-A967-F869D5832164}">
      <dgm:prSet/>
      <dgm:spPr/>
      <dgm:t>
        <a:bodyPr/>
        <a:lstStyle/>
        <a:p>
          <a:endParaRPr lang="en-US"/>
        </a:p>
      </dgm:t>
    </dgm:pt>
    <dgm:pt modelId="{CB1F5DB0-8AE4-4F94-83BD-6B4A5799806D}">
      <dgm:prSet/>
      <dgm:spPr/>
      <dgm:t>
        <a:bodyPr/>
        <a:lstStyle/>
        <a:p>
          <a:r>
            <a:rPr lang="en-US" b="0" i="0" baseline="0"/>
            <a:t>Mgbuoba, P. (2018). Facts about Nigeria. </a:t>
          </a:r>
          <a:r>
            <a:rPr lang="en-US" b="0" i="1" baseline="0"/>
            <a:t>Nigerian People/Lifestyle                                    </a:t>
          </a:r>
          <a:r>
            <a:rPr lang="en-US" b="0" i="1" u="sng" baseline="0">
              <a:hlinkClick xmlns:r="http://schemas.openxmlformats.org/officeDocument/2006/relationships" r:id="rId3"/>
            </a:rPr>
            <a:t>https://www.total-facts-about-nigeria.com</a:t>
          </a:r>
          <a:endParaRPr lang="en-US"/>
        </a:p>
      </dgm:t>
    </dgm:pt>
    <dgm:pt modelId="{97FF9326-C570-4EF2-ABFF-F8D358D568BA}" type="parTrans" cxnId="{7CEFBA03-94B3-4BD0-8D0F-3C5B9A9C90EB}">
      <dgm:prSet/>
      <dgm:spPr/>
      <dgm:t>
        <a:bodyPr/>
        <a:lstStyle/>
        <a:p>
          <a:endParaRPr lang="en-US"/>
        </a:p>
      </dgm:t>
    </dgm:pt>
    <dgm:pt modelId="{3E3FB2D4-F52C-44C4-B68D-89263ECD3140}" type="sibTrans" cxnId="{7CEFBA03-94B3-4BD0-8D0F-3C5B9A9C90EB}">
      <dgm:prSet/>
      <dgm:spPr/>
      <dgm:t>
        <a:bodyPr/>
        <a:lstStyle/>
        <a:p>
          <a:endParaRPr lang="en-US"/>
        </a:p>
      </dgm:t>
    </dgm:pt>
    <dgm:pt modelId="{6C929D78-10AC-4764-93B3-6C83464664A9}">
      <dgm:prSet/>
      <dgm:spPr/>
      <dgm:t>
        <a:bodyPr/>
        <a:lstStyle/>
        <a:p>
          <a:r>
            <a:rPr lang="en-US" b="0" i="0" baseline="0"/>
            <a:t>Okoroafor, C. (2017). 10 Traditions Only Nigerians Can Understand. </a:t>
          </a:r>
          <a:r>
            <a:rPr lang="en-US" b="0" i="1" baseline="0"/>
            <a:t>Culture Trip</a:t>
          </a:r>
          <a:r>
            <a:rPr lang="en-US" b="0" i="0" baseline="0"/>
            <a:t>.</a:t>
          </a:r>
          <a:endParaRPr lang="en-US"/>
        </a:p>
      </dgm:t>
    </dgm:pt>
    <dgm:pt modelId="{C4D5B461-9929-4331-B7B8-53DE1BB31803}" type="parTrans" cxnId="{71ED9D59-86C8-4650-A772-94213280ED15}">
      <dgm:prSet/>
      <dgm:spPr/>
      <dgm:t>
        <a:bodyPr/>
        <a:lstStyle/>
        <a:p>
          <a:endParaRPr lang="en-US"/>
        </a:p>
      </dgm:t>
    </dgm:pt>
    <dgm:pt modelId="{AA5C0B6D-E5B9-4CFD-8087-6C92CA37B42F}" type="sibTrans" cxnId="{71ED9D59-86C8-4650-A772-94213280ED15}">
      <dgm:prSet/>
      <dgm:spPr/>
      <dgm:t>
        <a:bodyPr/>
        <a:lstStyle/>
        <a:p>
          <a:endParaRPr lang="en-US"/>
        </a:p>
      </dgm:t>
    </dgm:pt>
    <dgm:pt modelId="{39DC66C8-740C-4F11-9CC6-B0FB506D460E}">
      <dgm:prSet/>
      <dgm:spPr/>
      <dgm:t>
        <a:bodyPr/>
        <a:lstStyle/>
        <a:p>
          <a:r>
            <a:rPr lang="en-US" b="0" i="0" baseline="0"/>
            <a:t>Owhonda, J. (1997). </a:t>
          </a:r>
          <a:r>
            <a:rPr lang="en-US" b="0" i="1" baseline="0"/>
            <a:t>Nigeria: A Nation of Many Peoples ( Discovering Our Hertiage).</a:t>
          </a:r>
          <a:r>
            <a:rPr lang="en-US" b="0" i="0" baseline="0"/>
            <a:t> Dallas,TX: Silver Burdett Press.</a:t>
          </a:r>
          <a:endParaRPr lang="en-US"/>
        </a:p>
      </dgm:t>
    </dgm:pt>
    <dgm:pt modelId="{B8E9A40D-7AD0-45F1-8BC9-EB9C1B610308}" type="parTrans" cxnId="{6E1DE844-4436-4D15-8C94-5C2673424EAD}">
      <dgm:prSet/>
      <dgm:spPr/>
      <dgm:t>
        <a:bodyPr/>
        <a:lstStyle/>
        <a:p>
          <a:endParaRPr lang="en-US"/>
        </a:p>
      </dgm:t>
    </dgm:pt>
    <dgm:pt modelId="{55353F1C-F9FF-42D1-91C7-6B9FCE56085A}" type="sibTrans" cxnId="{6E1DE844-4436-4D15-8C94-5C2673424EAD}">
      <dgm:prSet/>
      <dgm:spPr/>
      <dgm:t>
        <a:bodyPr/>
        <a:lstStyle/>
        <a:p>
          <a:endParaRPr lang="en-US"/>
        </a:p>
      </dgm:t>
    </dgm:pt>
    <dgm:pt modelId="{834330DC-AB93-4A63-AA94-E7D07C0CAF82}" type="pres">
      <dgm:prSet presAssocID="{ADB5B363-E170-486E-B0D0-9BAF8FCA3BC0}" presName="vert0" presStyleCnt="0">
        <dgm:presLayoutVars>
          <dgm:dir/>
          <dgm:animOne val="branch"/>
          <dgm:animLvl val="lvl"/>
        </dgm:presLayoutVars>
      </dgm:prSet>
      <dgm:spPr/>
    </dgm:pt>
    <dgm:pt modelId="{308F6ECC-F969-4FB2-8C0C-0F54E534DE96}" type="pres">
      <dgm:prSet presAssocID="{8CD4E0C9-3B3B-4778-97C9-8383AB68B5BD}" presName="thickLine" presStyleLbl="alignNode1" presStyleIdx="0" presStyleCnt="6"/>
      <dgm:spPr/>
    </dgm:pt>
    <dgm:pt modelId="{714DBBBF-C8F9-4530-AA1C-8A9F0289FDF4}" type="pres">
      <dgm:prSet presAssocID="{8CD4E0C9-3B3B-4778-97C9-8383AB68B5BD}" presName="horz1" presStyleCnt="0"/>
      <dgm:spPr/>
    </dgm:pt>
    <dgm:pt modelId="{81CC04B1-7278-43F3-9848-5EF1C0D81BFF}" type="pres">
      <dgm:prSet presAssocID="{8CD4E0C9-3B3B-4778-97C9-8383AB68B5BD}" presName="tx1" presStyleLbl="revTx" presStyleIdx="0" presStyleCnt="6"/>
      <dgm:spPr/>
    </dgm:pt>
    <dgm:pt modelId="{9002AB0B-BA4D-4AA8-92F8-F10AA8EFBA34}" type="pres">
      <dgm:prSet presAssocID="{8CD4E0C9-3B3B-4778-97C9-8383AB68B5BD}" presName="vert1" presStyleCnt="0"/>
      <dgm:spPr/>
    </dgm:pt>
    <dgm:pt modelId="{34FD87B0-25A2-4245-84D2-0CE36A6B6A16}" type="pres">
      <dgm:prSet presAssocID="{B384E0F8-1ECA-43CD-80DD-1E81BB54E68C}" presName="thickLine" presStyleLbl="alignNode1" presStyleIdx="1" presStyleCnt="6"/>
      <dgm:spPr/>
    </dgm:pt>
    <dgm:pt modelId="{5BE0A753-1C8E-4595-A6A0-DCE0F0AFDB26}" type="pres">
      <dgm:prSet presAssocID="{B384E0F8-1ECA-43CD-80DD-1E81BB54E68C}" presName="horz1" presStyleCnt="0"/>
      <dgm:spPr/>
    </dgm:pt>
    <dgm:pt modelId="{83E61BDF-903C-4AF2-B6C9-8F120068079F}" type="pres">
      <dgm:prSet presAssocID="{B384E0F8-1ECA-43CD-80DD-1E81BB54E68C}" presName="tx1" presStyleLbl="revTx" presStyleIdx="1" presStyleCnt="6"/>
      <dgm:spPr/>
    </dgm:pt>
    <dgm:pt modelId="{B9AF0222-A451-4CFC-8087-19AD7A445C53}" type="pres">
      <dgm:prSet presAssocID="{B384E0F8-1ECA-43CD-80DD-1E81BB54E68C}" presName="vert1" presStyleCnt="0"/>
      <dgm:spPr/>
    </dgm:pt>
    <dgm:pt modelId="{FB21FA49-1AD8-4522-914E-8BADD67069C7}" type="pres">
      <dgm:prSet presAssocID="{9C219848-2970-4A22-B84A-7B49A703FCF1}" presName="thickLine" presStyleLbl="alignNode1" presStyleIdx="2" presStyleCnt="6"/>
      <dgm:spPr/>
    </dgm:pt>
    <dgm:pt modelId="{48E7710E-E141-40C2-8B41-97F13B7BD1DE}" type="pres">
      <dgm:prSet presAssocID="{9C219848-2970-4A22-B84A-7B49A703FCF1}" presName="horz1" presStyleCnt="0"/>
      <dgm:spPr/>
    </dgm:pt>
    <dgm:pt modelId="{AB5B368C-3E4F-433B-981F-245C01AFF480}" type="pres">
      <dgm:prSet presAssocID="{9C219848-2970-4A22-B84A-7B49A703FCF1}" presName="tx1" presStyleLbl="revTx" presStyleIdx="2" presStyleCnt="6"/>
      <dgm:spPr/>
    </dgm:pt>
    <dgm:pt modelId="{C6A850D7-E56F-4CF5-A983-6610D4F9754D}" type="pres">
      <dgm:prSet presAssocID="{9C219848-2970-4A22-B84A-7B49A703FCF1}" presName="vert1" presStyleCnt="0"/>
      <dgm:spPr/>
    </dgm:pt>
    <dgm:pt modelId="{1FE29FFA-0CFB-4AF0-BAE5-A0473C4B5B47}" type="pres">
      <dgm:prSet presAssocID="{CB1F5DB0-8AE4-4F94-83BD-6B4A5799806D}" presName="thickLine" presStyleLbl="alignNode1" presStyleIdx="3" presStyleCnt="6"/>
      <dgm:spPr/>
    </dgm:pt>
    <dgm:pt modelId="{D0B5F471-6BEF-49EA-A0E0-C93E4160E18B}" type="pres">
      <dgm:prSet presAssocID="{CB1F5DB0-8AE4-4F94-83BD-6B4A5799806D}" presName="horz1" presStyleCnt="0"/>
      <dgm:spPr/>
    </dgm:pt>
    <dgm:pt modelId="{36BA30EB-8470-40C0-BB02-6A0609E23A0F}" type="pres">
      <dgm:prSet presAssocID="{CB1F5DB0-8AE4-4F94-83BD-6B4A5799806D}" presName="tx1" presStyleLbl="revTx" presStyleIdx="3" presStyleCnt="6"/>
      <dgm:spPr/>
    </dgm:pt>
    <dgm:pt modelId="{1106F9C3-DF4F-46E5-B418-CAA20A9D4F07}" type="pres">
      <dgm:prSet presAssocID="{CB1F5DB0-8AE4-4F94-83BD-6B4A5799806D}" presName="vert1" presStyleCnt="0"/>
      <dgm:spPr/>
    </dgm:pt>
    <dgm:pt modelId="{049B9BE0-D2ED-4250-AFAE-436F30668353}" type="pres">
      <dgm:prSet presAssocID="{6C929D78-10AC-4764-93B3-6C83464664A9}" presName="thickLine" presStyleLbl="alignNode1" presStyleIdx="4" presStyleCnt="6"/>
      <dgm:spPr/>
    </dgm:pt>
    <dgm:pt modelId="{EB05C2AC-C1CE-4188-9784-70B438E8FCFD}" type="pres">
      <dgm:prSet presAssocID="{6C929D78-10AC-4764-93B3-6C83464664A9}" presName="horz1" presStyleCnt="0"/>
      <dgm:spPr/>
    </dgm:pt>
    <dgm:pt modelId="{9B4DD98D-4B91-4B36-97FF-1A75C485A52C}" type="pres">
      <dgm:prSet presAssocID="{6C929D78-10AC-4764-93B3-6C83464664A9}" presName="tx1" presStyleLbl="revTx" presStyleIdx="4" presStyleCnt="6"/>
      <dgm:spPr/>
    </dgm:pt>
    <dgm:pt modelId="{609F2992-31A4-401B-BAE9-DD60DD5AF25B}" type="pres">
      <dgm:prSet presAssocID="{6C929D78-10AC-4764-93B3-6C83464664A9}" presName="vert1" presStyleCnt="0"/>
      <dgm:spPr/>
    </dgm:pt>
    <dgm:pt modelId="{E3AE7EE9-3C5F-4615-833D-7D3000BBC3F0}" type="pres">
      <dgm:prSet presAssocID="{39DC66C8-740C-4F11-9CC6-B0FB506D460E}" presName="thickLine" presStyleLbl="alignNode1" presStyleIdx="5" presStyleCnt="6"/>
      <dgm:spPr/>
    </dgm:pt>
    <dgm:pt modelId="{AD6A2D92-46CE-4715-A174-155EE6D3175E}" type="pres">
      <dgm:prSet presAssocID="{39DC66C8-740C-4F11-9CC6-B0FB506D460E}" presName="horz1" presStyleCnt="0"/>
      <dgm:spPr/>
    </dgm:pt>
    <dgm:pt modelId="{54FE8E20-BE8D-4305-97AC-02E6CD25A836}" type="pres">
      <dgm:prSet presAssocID="{39DC66C8-740C-4F11-9CC6-B0FB506D460E}" presName="tx1" presStyleLbl="revTx" presStyleIdx="5" presStyleCnt="6"/>
      <dgm:spPr/>
    </dgm:pt>
    <dgm:pt modelId="{D5B65327-2447-40B1-ADCA-7D64E844ACE8}" type="pres">
      <dgm:prSet presAssocID="{39DC66C8-740C-4F11-9CC6-B0FB506D460E}" presName="vert1" presStyleCnt="0"/>
      <dgm:spPr/>
    </dgm:pt>
  </dgm:ptLst>
  <dgm:cxnLst>
    <dgm:cxn modelId="{7CEFBA03-94B3-4BD0-8D0F-3C5B9A9C90EB}" srcId="{ADB5B363-E170-486E-B0D0-9BAF8FCA3BC0}" destId="{CB1F5DB0-8AE4-4F94-83BD-6B4A5799806D}" srcOrd="3" destOrd="0" parTransId="{97FF9326-C570-4EF2-ABFF-F8D358D568BA}" sibTransId="{3E3FB2D4-F52C-44C4-B68D-89263ECD3140}"/>
    <dgm:cxn modelId="{F201F92A-1DB6-4CA6-AC06-B546B59A8C64}" srcId="{ADB5B363-E170-486E-B0D0-9BAF8FCA3BC0}" destId="{B384E0F8-1ECA-43CD-80DD-1E81BB54E68C}" srcOrd="1" destOrd="0" parTransId="{A57438D3-58AD-4749-BB07-0D9D6EB151CE}" sibTransId="{36AE0493-0D42-4A07-B509-6603AF2E91DF}"/>
    <dgm:cxn modelId="{4CCEC161-5F92-4616-AC79-D6DBD7FFEA20}" type="presOf" srcId="{39DC66C8-740C-4F11-9CC6-B0FB506D460E}" destId="{54FE8E20-BE8D-4305-97AC-02E6CD25A836}" srcOrd="0" destOrd="0" presId="urn:microsoft.com/office/officeart/2008/layout/LinedList"/>
    <dgm:cxn modelId="{6E1DE844-4436-4D15-8C94-5C2673424EAD}" srcId="{ADB5B363-E170-486E-B0D0-9BAF8FCA3BC0}" destId="{39DC66C8-740C-4F11-9CC6-B0FB506D460E}" srcOrd="5" destOrd="0" parTransId="{B8E9A40D-7AD0-45F1-8BC9-EB9C1B610308}" sibTransId="{55353F1C-F9FF-42D1-91C7-6B9FCE56085A}"/>
    <dgm:cxn modelId="{66D6864A-5F8D-419E-A967-F869D5832164}" srcId="{ADB5B363-E170-486E-B0D0-9BAF8FCA3BC0}" destId="{9C219848-2970-4A22-B84A-7B49A703FCF1}" srcOrd="2" destOrd="0" parTransId="{6252ECF2-2E97-4285-8187-2E06FD815ED5}" sibTransId="{F6BC0F1B-27B4-4263-A958-FDD23D5DC29C}"/>
    <dgm:cxn modelId="{71ED9D59-86C8-4650-A772-94213280ED15}" srcId="{ADB5B363-E170-486E-B0D0-9BAF8FCA3BC0}" destId="{6C929D78-10AC-4764-93B3-6C83464664A9}" srcOrd="4" destOrd="0" parTransId="{C4D5B461-9929-4331-B7B8-53DE1BB31803}" sibTransId="{AA5C0B6D-E5B9-4CFD-8087-6C92CA37B42F}"/>
    <dgm:cxn modelId="{586EC48C-7AC4-473D-98BA-901CCC3FA68E}" type="presOf" srcId="{B384E0F8-1ECA-43CD-80DD-1E81BB54E68C}" destId="{83E61BDF-903C-4AF2-B6C9-8F120068079F}" srcOrd="0" destOrd="0" presId="urn:microsoft.com/office/officeart/2008/layout/LinedList"/>
    <dgm:cxn modelId="{5D3028A3-7A56-4CD8-BA08-E227375C673D}" type="presOf" srcId="{6C929D78-10AC-4764-93B3-6C83464664A9}" destId="{9B4DD98D-4B91-4B36-97FF-1A75C485A52C}" srcOrd="0" destOrd="0" presId="urn:microsoft.com/office/officeart/2008/layout/LinedList"/>
    <dgm:cxn modelId="{71C558B6-BA07-4685-9790-A32AA5E8DE29}" srcId="{ADB5B363-E170-486E-B0D0-9BAF8FCA3BC0}" destId="{8CD4E0C9-3B3B-4778-97C9-8383AB68B5BD}" srcOrd="0" destOrd="0" parTransId="{A2C308B8-655C-45FD-AB62-B2331E51275B}" sibTransId="{2033470B-00D2-466A-B873-88AA41C11128}"/>
    <dgm:cxn modelId="{A01DEBBD-35B1-4CB0-987F-35495DE9F0B9}" type="presOf" srcId="{8CD4E0C9-3B3B-4778-97C9-8383AB68B5BD}" destId="{81CC04B1-7278-43F3-9848-5EF1C0D81BFF}" srcOrd="0" destOrd="0" presId="urn:microsoft.com/office/officeart/2008/layout/LinedList"/>
    <dgm:cxn modelId="{2DA243C9-C858-418A-AEF0-86FCFCF6EF01}" type="presOf" srcId="{ADB5B363-E170-486E-B0D0-9BAF8FCA3BC0}" destId="{834330DC-AB93-4A63-AA94-E7D07C0CAF82}" srcOrd="0" destOrd="0" presId="urn:microsoft.com/office/officeart/2008/layout/LinedList"/>
    <dgm:cxn modelId="{A9F167CB-6B88-4660-921E-B29D2D2D0285}" type="presOf" srcId="{9C219848-2970-4A22-B84A-7B49A703FCF1}" destId="{AB5B368C-3E4F-433B-981F-245C01AFF480}" srcOrd="0" destOrd="0" presId="urn:microsoft.com/office/officeart/2008/layout/LinedList"/>
    <dgm:cxn modelId="{6E8D82FE-74EA-4013-BC6C-560180788F19}" type="presOf" srcId="{CB1F5DB0-8AE4-4F94-83BD-6B4A5799806D}" destId="{36BA30EB-8470-40C0-BB02-6A0609E23A0F}" srcOrd="0" destOrd="0" presId="urn:microsoft.com/office/officeart/2008/layout/LinedList"/>
    <dgm:cxn modelId="{61E6E100-0A74-4E17-AE15-CBB899607DE1}" type="presParOf" srcId="{834330DC-AB93-4A63-AA94-E7D07C0CAF82}" destId="{308F6ECC-F969-4FB2-8C0C-0F54E534DE96}" srcOrd="0" destOrd="0" presId="urn:microsoft.com/office/officeart/2008/layout/LinedList"/>
    <dgm:cxn modelId="{40DA08E7-4521-4BC2-85DC-77A7D761E5E1}" type="presParOf" srcId="{834330DC-AB93-4A63-AA94-E7D07C0CAF82}" destId="{714DBBBF-C8F9-4530-AA1C-8A9F0289FDF4}" srcOrd="1" destOrd="0" presId="urn:microsoft.com/office/officeart/2008/layout/LinedList"/>
    <dgm:cxn modelId="{B0EC2AC8-29F3-4414-808F-988FB18AD9C8}" type="presParOf" srcId="{714DBBBF-C8F9-4530-AA1C-8A9F0289FDF4}" destId="{81CC04B1-7278-43F3-9848-5EF1C0D81BFF}" srcOrd="0" destOrd="0" presId="urn:microsoft.com/office/officeart/2008/layout/LinedList"/>
    <dgm:cxn modelId="{14F11AAD-BF0F-48E2-99C3-FDEFB3A5118B}" type="presParOf" srcId="{714DBBBF-C8F9-4530-AA1C-8A9F0289FDF4}" destId="{9002AB0B-BA4D-4AA8-92F8-F10AA8EFBA34}" srcOrd="1" destOrd="0" presId="urn:microsoft.com/office/officeart/2008/layout/LinedList"/>
    <dgm:cxn modelId="{22C4A1EE-5FFD-4E16-B36E-E702FE0ABE2D}" type="presParOf" srcId="{834330DC-AB93-4A63-AA94-E7D07C0CAF82}" destId="{34FD87B0-25A2-4245-84D2-0CE36A6B6A16}" srcOrd="2" destOrd="0" presId="urn:microsoft.com/office/officeart/2008/layout/LinedList"/>
    <dgm:cxn modelId="{D52DBD90-D4DD-4F18-A68D-4523EA49A1C0}" type="presParOf" srcId="{834330DC-AB93-4A63-AA94-E7D07C0CAF82}" destId="{5BE0A753-1C8E-4595-A6A0-DCE0F0AFDB26}" srcOrd="3" destOrd="0" presId="urn:microsoft.com/office/officeart/2008/layout/LinedList"/>
    <dgm:cxn modelId="{AF178D7A-F886-43E0-A6B4-789F4960618E}" type="presParOf" srcId="{5BE0A753-1C8E-4595-A6A0-DCE0F0AFDB26}" destId="{83E61BDF-903C-4AF2-B6C9-8F120068079F}" srcOrd="0" destOrd="0" presId="urn:microsoft.com/office/officeart/2008/layout/LinedList"/>
    <dgm:cxn modelId="{51EC80B9-769A-4CEE-B467-2AFD4C275000}" type="presParOf" srcId="{5BE0A753-1C8E-4595-A6A0-DCE0F0AFDB26}" destId="{B9AF0222-A451-4CFC-8087-19AD7A445C53}" srcOrd="1" destOrd="0" presId="urn:microsoft.com/office/officeart/2008/layout/LinedList"/>
    <dgm:cxn modelId="{BBB9F3CD-01DB-4136-B02F-10272A447175}" type="presParOf" srcId="{834330DC-AB93-4A63-AA94-E7D07C0CAF82}" destId="{FB21FA49-1AD8-4522-914E-8BADD67069C7}" srcOrd="4" destOrd="0" presId="urn:microsoft.com/office/officeart/2008/layout/LinedList"/>
    <dgm:cxn modelId="{DC18AC1C-7692-4DEC-BB22-61A1FCB98406}" type="presParOf" srcId="{834330DC-AB93-4A63-AA94-E7D07C0CAF82}" destId="{48E7710E-E141-40C2-8B41-97F13B7BD1DE}" srcOrd="5" destOrd="0" presId="urn:microsoft.com/office/officeart/2008/layout/LinedList"/>
    <dgm:cxn modelId="{C261BC3F-A5B7-4A9E-91B9-8DEB6E6039B3}" type="presParOf" srcId="{48E7710E-E141-40C2-8B41-97F13B7BD1DE}" destId="{AB5B368C-3E4F-433B-981F-245C01AFF480}" srcOrd="0" destOrd="0" presId="urn:microsoft.com/office/officeart/2008/layout/LinedList"/>
    <dgm:cxn modelId="{80F9186A-0683-4433-BA95-B1CD84274C11}" type="presParOf" srcId="{48E7710E-E141-40C2-8B41-97F13B7BD1DE}" destId="{C6A850D7-E56F-4CF5-A983-6610D4F9754D}" srcOrd="1" destOrd="0" presId="urn:microsoft.com/office/officeart/2008/layout/LinedList"/>
    <dgm:cxn modelId="{6BF5B0B0-4D87-4256-A119-EA0225ADE003}" type="presParOf" srcId="{834330DC-AB93-4A63-AA94-E7D07C0CAF82}" destId="{1FE29FFA-0CFB-4AF0-BAE5-A0473C4B5B47}" srcOrd="6" destOrd="0" presId="urn:microsoft.com/office/officeart/2008/layout/LinedList"/>
    <dgm:cxn modelId="{7A9BEAA9-6EED-4281-86DF-E0DEFD24D975}" type="presParOf" srcId="{834330DC-AB93-4A63-AA94-E7D07C0CAF82}" destId="{D0B5F471-6BEF-49EA-A0E0-C93E4160E18B}" srcOrd="7" destOrd="0" presId="urn:microsoft.com/office/officeart/2008/layout/LinedList"/>
    <dgm:cxn modelId="{44699744-0AD0-4301-B2AC-F9AD95B93AC5}" type="presParOf" srcId="{D0B5F471-6BEF-49EA-A0E0-C93E4160E18B}" destId="{36BA30EB-8470-40C0-BB02-6A0609E23A0F}" srcOrd="0" destOrd="0" presId="urn:microsoft.com/office/officeart/2008/layout/LinedList"/>
    <dgm:cxn modelId="{CB4CD5C3-01AF-47FF-8D96-BE5F1C5F5DEB}" type="presParOf" srcId="{D0B5F471-6BEF-49EA-A0E0-C93E4160E18B}" destId="{1106F9C3-DF4F-46E5-B418-CAA20A9D4F07}" srcOrd="1" destOrd="0" presId="urn:microsoft.com/office/officeart/2008/layout/LinedList"/>
    <dgm:cxn modelId="{6754F591-84D8-492D-8BB2-F87F7AF34E51}" type="presParOf" srcId="{834330DC-AB93-4A63-AA94-E7D07C0CAF82}" destId="{049B9BE0-D2ED-4250-AFAE-436F30668353}" srcOrd="8" destOrd="0" presId="urn:microsoft.com/office/officeart/2008/layout/LinedList"/>
    <dgm:cxn modelId="{0125E4CD-467F-4AAE-9D56-395DEE7358E3}" type="presParOf" srcId="{834330DC-AB93-4A63-AA94-E7D07C0CAF82}" destId="{EB05C2AC-C1CE-4188-9784-70B438E8FCFD}" srcOrd="9" destOrd="0" presId="urn:microsoft.com/office/officeart/2008/layout/LinedList"/>
    <dgm:cxn modelId="{F2B5D9F8-DA2E-481C-9AE3-00C50060BA09}" type="presParOf" srcId="{EB05C2AC-C1CE-4188-9784-70B438E8FCFD}" destId="{9B4DD98D-4B91-4B36-97FF-1A75C485A52C}" srcOrd="0" destOrd="0" presId="urn:microsoft.com/office/officeart/2008/layout/LinedList"/>
    <dgm:cxn modelId="{99A52E4A-2FA5-40BB-A4BB-8705D16882DA}" type="presParOf" srcId="{EB05C2AC-C1CE-4188-9784-70B438E8FCFD}" destId="{609F2992-31A4-401B-BAE9-DD60DD5AF25B}" srcOrd="1" destOrd="0" presId="urn:microsoft.com/office/officeart/2008/layout/LinedList"/>
    <dgm:cxn modelId="{F457F197-59CB-46D5-90F7-6CD6AD9624C2}" type="presParOf" srcId="{834330DC-AB93-4A63-AA94-E7D07C0CAF82}" destId="{E3AE7EE9-3C5F-4615-833D-7D3000BBC3F0}" srcOrd="10" destOrd="0" presId="urn:microsoft.com/office/officeart/2008/layout/LinedList"/>
    <dgm:cxn modelId="{D8A62680-290A-448B-8184-8B6EA5F34F0A}" type="presParOf" srcId="{834330DC-AB93-4A63-AA94-E7D07C0CAF82}" destId="{AD6A2D92-46CE-4715-A174-155EE6D3175E}" srcOrd="11" destOrd="0" presId="urn:microsoft.com/office/officeart/2008/layout/LinedList"/>
    <dgm:cxn modelId="{9D0630E2-D7C4-4A48-870E-7FFE7C243A70}" type="presParOf" srcId="{AD6A2D92-46CE-4715-A174-155EE6D3175E}" destId="{54FE8E20-BE8D-4305-97AC-02E6CD25A836}" srcOrd="0" destOrd="0" presId="urn:microsoft.com/office/officeart/2008/layout/LinedList"/>
    <dgm:cxn modelId="{E41263CF-1AA4-4873-8EAC-B1AF03390312}" type="presParOf" srcId="{AD6A2D92-46CE-4715-A174-155EE6D3175E}" destId="{D5B65327-2447-40B1-ADCA-7D64E844ACE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8F6ECC-F969-4FB2-8C0C-0F54E534DE96}">
      <dsp:nvSpPr>
        <dsp:cNvPr id="0" name=""/>
        <dsp:cNvSpPr/>
      </dsp:nvSpPr>
      <dsp:spPr>
        <a:xfrm>
          <a:off x="0" y="2806"/>
          <a:ext cx="497402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CC04B1-7278-43F3-9848-5EF1C0D81BFF}">
      <dsp:nvSpPr>
        <dsp:cNvPr id="0" name=""/>
        <dsp:cNvSpPr/>
      </dsp:nvSpPr>
      <dsp:spPr>
        <a:xfrm>
          <a:off x="0" y="2806"/>
          <a:ext cx="4974020" cy="957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baseline="0"/>
            <a:t>Dumbili, E. (2010). </a:t>
          </a:r>
          <a:r>
            <a:rPr lang="en-US" sz="1800" b="0" i="1" kern="1200" baseline="0"/>
            <a:t>Nigeria.</a:t>
          </a:r>
          <a:r>
            <a:rPr lang="en-US" sz="1800" b="0" i="0" kern="1200" baseline="0"/>
            <a:t>Petaluma, California: Worde Trade  Press. Society and Culture. </a:t>
          </a:r>
          <a:r>
            <a:rPr lang="en-US" sz="1800" b="0" i="1" u="sng" kern="1200" baseline="0">
              <a:hlinkClick xmlns:r="http://schemas.openxmlformats.org/officeDocument/2006/relationships" r:id="rId1"/>
            </a:rPr>
            <a:t>https://www.BestCountyReports.com</a:t>
          </a:r>
          <a:endParaRPr lang="en-US" sz="1800" kern="1200"/>
        </a:p>
      </dsp:txBody>
      <dsp:txXfrm>
        <a:off x="0" y="2806"/>
        <a:ext cx="4974020" cy="957079"/>
      </dsp:txXfrm>
    </dsp:sp>
    <dsp:sp modelId="{34FD87B0-25A2-4245-84D2-0CE36A6B6A16}">
      <dsp:nvSpPr>
        <dsp:cNvPr id="0" name=""/>
        <dsp:cNvSpPr/>
      </dsp:nvSpPr>
      <dsp:spPr>
        <a:xfrm>
          <a:off x="0" y="959885"/>
          <a:ext cx="497402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E61BDF-903C-4AF2-B6C9-8F120068079F}">
      <dsp:nvSpPr>
        <dsp:cNvPr id="0" name=""/>
        <dsp:cNvSpPr/>
      </dsp:nvSpPr>
      <dsp:spPr>
        <a:xfrm>
          <a:off x="0" y="959885"/>
          <a:ext cx="4974020" cy="957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baseline="0"/>
            <a:t>Davids, C. (2020). The Cultral Uniqueness of Nigeria: What Makes Us Who We Are. </a:t>
          </a:r>
          <a:r>
            <a:rPr lang="en-US" sz="1800" b="0" i="1" kern="1200" baseline="0"/>
            <a:t>Destinali</a:t>
          </a:r>
          <a:r>
            <a:rPr lang="en-US" sz="1800" b="0" i="0" kern="1200" baseline="0"/>
            <a:t>. </a:t>
          </a:r>
          <a:r>
            <a:rPr lang="en-US" sz="1800" b="0" i="1" u="sng" kern="1200" baseline="0">
              <a:hlinkClick xmlns:r="http://schemas.openxmlformats.org/officeDocument/2006/relationships" r:id="rId2"/>
            </a:rPr>
            <a:t>https://www.destinali.com</a:t>
          </a:r>
          <a:endParaRPr lang="en-US" sz="1800" kern="1200"/>
        </a:p>
      </dsp:txBody>
      <dsp:txXfrm>
        <a:off x="0" y="959885"/>
        <a:ext cx="4974020" cy="957079"/>
      </dsp:txXfrm>
    </dsp:sp>
    <dsp:sp modelId="{FB21FA49-1AD8-4522-914E-8BADD67069C7}">
      <dsp:nvSpPr>
        <dsp:cNvPr id="0" name=""/>
        <dsp:cNvSpPr/>
      </dsp:nvSpPr>
      <dsp:spPr>
        <a:xfrm>
          <a:off x="0" y="1916965"/>
          <a:ext cx="497402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5B368C-3E4F-433B-981F-245C01AFF480}">
      <dsp:nvSpPr>
        <dsp:cNvPr id="0" name=""/>
        <dsp:cNvSpPr/>
      </dsp:nvSpPr>
      <dsp:spPr>
        <a:xfrm>
          <a:off x="0" y="1916965"/>
          <a:ext cx="4974020" cy="957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baseline="0"/>
            <a:t>Ikande, M. (2017). Importance of Culture in Nigeria. </a:t>
          </a:r>
          <a:r>
            <a:rPr lang="en-US" sz="1800" b="0" i="1" kern="1200" baseline="0"/>
            <a:t>Legit Contribute</a:t>
          </a:r>
          <a:r>
            <a:rPr lang="en-US" sz="1800" b="0" i="0" kern="1200" baseline="0"/>
            <a:t>.</a:t>
          </a:r>
          <a:endParaRPr lang="en-US" sz="1800" kern="1200"/>
        </a:p>
      </dsp:txBody>
      <dsp:txXfrm>
        <a:off x="0" y="1916965"/>
        <a:ext cx="4974020" cy="957079"/>
      </dsp:txXfrm>
    </dsp:sp>
    <dsp:sp modelId="{1FE29FFA-0CFB-4AF0-BAE5-A0473C4B5B47}">
      <dsp:nvSpPr>
        <dsp:cNvPr id="0" name=""/>
        <dsp:cNvSpPr/>
      </dsp:nvSpPr>
      <dsp:spPr>
        <a:xfrm>
          <a:off x="0" y="2874044"/>
          <a:ext cx="497402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BA30EB-8470-40C0-BB02-6A0609E23A0F}">
      <dsp:nvSpPr>
        <dsp:cNvPr id="0" name=""/>
        <dsp:cNvSpPr/>
      </dsp:nvSpPr>
      <dsp:spPr>
        <a:xfrm>
          <a:off x="0" y="2874044"/>
          <a:ext cx="4974020" cy="957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baseline="0"/>
            <a:t>Mgbuoba, P. (2018). Facts about Nigeria. </a:t>
          </a:r>
          <a:r>
            <a:rPr lang="en-US" sz="1800" b="0" i="1" kern="1200" baseline="0"/>
            <a:t>Nigerian People/Lifestyle                                    </a:t>
          </a:r>
          <a:r>
            <a:rPr lang="en-US" sz="1800" b="0" i="1" u="sng" kern="1200" baseline="0">
              <a:hlinkClick xmlns:r="http://schemas.openxmlformats.org/officeDocument/2006/relationships" r:id="rId3"/>
            </a:rPr>
            <a:t>https://www.total-facts-about-nigeria.com</a:t>
          </a:r>
          <a:endParaRPr lang="en-US" sz="1800" kern="1200"/>
        </a:p>
      </dsp:txBody>
      <dsp:txXfrm>
        <a:off x="0" y="2874044"/>
        <a:ext cx="4974020" cy="957079"/>
      </dsp:txXfrm>
    </dsp:sp>
    <dsp:sp modelId="{049B9BE0-D2ED-4250-AFAE-436F30668353}">
      <dsp:nvSpPr>
        <dsp:cNvPr id="0" name=""/>
        <dsp:cNvSpPr/>
      </dsp:nvSpPr>
      <dsp:spPr>
        <a:xfrm>
          <a:off x="0" y="3831123"/>
          <a:ext cx="497402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4DD98D-4B91-4B36-97FF-1A75C485A52C}">
      <dsp:nvSpPr>
        <dsp:cNvPr id="0" name=""/>
        <dsp:cNvSpPr/>
      </dsp:nvSpPr>
      <dsp:spPr>
        <a:xfrm>
          <a:off x="0" y="3831123"/>
          <a:ext cx="4974020" cy="957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baseline="0"/>
            <a:t>Okoroafor, C. (2017). 10 Traditions Only Nigerians Can Understand. </a:t>
          </a:r>
          <a:r>
            <a:rPr lang="en-US" sz="1800" b="0" i="1" kern="1200" baseline="0"/>
            <a:t>Culture Trip</a:t>
          </a:r>
          <a:r>
            <a:rPr lang="en-US" sz="1800" b="0" i="0" kern="1200" baseline="0"/>
            <a:t>.</a:t>
          </a:r>
          <a:endParaRPr lang="en-US" sz="1800" kern="1200"/>
        </a:p>
      </dsp:txBody>
      <dsp:txXfrm>
        <a:off x="0" y="3831123"/>
        <a:ext cx="4974020" cy="957079"/>
      </dsp:txXfrm>
    </dsp:sp>
    <dsp:sp modelId="{E3AE7EE9-3C5F-4615-833D-7D3000BBC3F0}">
      <dsp:nvSpPr>
        <dsp:cNvPr id="0" name=""/>
        <dsp:cNvSpPr/>
      </dsp:nvSpPr>
      <dsp:spPr>
        <a:xfrm>
          <a:off x="0" y="4788203"/>
          <a:ext cx="497402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FE8E20-BE8D-4305-97AC-02E6CD25A836}">
      <dsp:nvSpPr>
        <dsp:cNvPr id="0" name=""/>
        <dsp:cNvSpPr/>
      </dsp:nvSpPr>
      <dsp:spPr>
        <a:xfrm>
          <a:off x="0" y="4788203"/>
          <a:ext cx="4974020" cy="957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baseline="0"/>
            <a:t>Owhonda, J. (1997). </a:t>
          </a:r>
          <a:r>
            <a:rPr lang="en-US" sz="1800" b="0" i="1" kern="1200" baseline="0"/>
            <a:t>Nigeria: A Nation of Many Peoples ( Discovering Our Hertiage).</a:t>
          </a:r>
          <a:r>
            <a:rPr lang="en-US" sz="1800" b="0" i="0" kern="1200" baseline="0"/>
            <a:t> Dallas,TX: Silver Burdett Press.</a:t>
          </a:r>
          <a:endParaRPr lang="en-US" sz="1800" kern="1200"/>
        </a:p>
      </dsp:txBody>
      <dsp:txXfrm>
        <a:off x="0" y="4788203"/>
        <a:ext cx="4974020" cy="95707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B6D807-5DC8-4EFC-B94A-872C613626E4}" type="datetimeFigureOut">
              <a:rPr lang="en-US" smtClean="0"/>
              <a:t>10/18/2021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0775D9-91A3-42A9-A5C0-127805702E16}" type="slidenum">
              <a:rPr lang="en-US" smtClean="0"/>
              <a:t>‹#›</a:t>
            </a:fld>
            <a:endParaRPr lang="en-US" dirty="0"/>
          </a:p>
        </p:txBody>
      </p:sp>
    </p:spTree>
    <p:extLst>
      <p:ext uri="{BB962C8B-B14F-4D97-AF65-F5344CB8AC3E}">
        <p14:creationId xmlns:p14="http://schemas.microsoft.com/office/powerpoint/2010/main" val="1957047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solidFill>
                  <a:schemeClr val="tx1">
                    <a:alpha val="60000"/>
                  </a:schemeClr>
                </a:solidFill>
                <a:latin typeface="+mn-lt"/>
              </a:defRPr>
            </a:lvl1pPr>
          </a:lstStyle>
          <a:p>
            <a:fld id="{11A6662E-FAF4-44BC-88B5-85A7CBFB6D30}" type="datetime1">
              <a:rPr lang="en-US" smtClean="0"/>
              <a:pPr/>
              <a:t>10/18/2021</a:t>
            </a:fld>
            <a:endParaRPr lang="en-US" dirty="0"/>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solidFill>
                  <a:schemeClr val="tx1">
                    <a:alpha val="60000"/>
                  </a:schemeClr>
                </a:solidFill>
                <a:latin typeface="+mn-lt"/>
              </a:defRPr>
            </a:lvl1pPr>
          </a:lstStyle>
          <a:p>
            <a:endParaRPr lang="en-US" dirty="0">
              <a:solidFill>
                <a:schemeClr val="tx1">
                  <a:alpha val="60000"/>
                </a:schemeClr>
              </a:solidFill>
            </a:endParaRPr>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solidFill>
                  <a:schemeClr val="tx1">
                    <a:alpha val="60000"/>
                  </a:schemeClr>
                </a:solidFill>
                <a:latin typeface="+mn-lt"/>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4267138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10/18/2021</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1194758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10/18/2021</a:t>
            </a:fld>
            <a:endParaRPr lang="en-US" dirty="0"/>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3900648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458695" y="1825625"/>
            <a:ext cx="556110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199" y="1825625"/>
            <a:ext cx="556110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10/18/2021</a:t>
            </a:fld>
            <a:endParaRPr lang="en-US" dirty="0"/>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3975897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465256" y="1752600"/>
            <a:ext cx="5532319"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465256" y="2666999"/>
            <a:ext cx="5532319"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561106"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561106"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10/18/2021</a:t>
            </a:fld>
            <a:endParaRPr lang="en-US" dirty="0"/>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2614953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458694" y="365760"/>
            <a:ext cx="11274612"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a:xfrm>
            <a:off x="458693" y="6416675"/>
            <a:ext cx="2921715" cy="365125"/>
          </a:xfrm>
        </p:spPr>
        <p:txBody>
          <a:bodyPr/>
          <a:lstStyle/>
          <a:p>
            <a:fld id="{3AB41CFF-90C9-47B3-9DA1-F2BF8D839F7E}" type="datetime1">
              <a:rPr lang="en-US" smtClean="0"/>
              <a:t>10/18/2021</a:t>
            </a:fld>
            <a:endParaRPr lang="en-US" dirty="0"/>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555155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10/18/2021</a:t>
            </a:fld>
            <a:endParaRPr lang="en-US" dirty="0"/>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1347291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10/18/2021</a:t>
            </a:fld>
            <a:endParaRPr lang="en-US" dirty="0"/>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3876537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10/18/2021</a:t>
            </a:fld>
            <a:endParaRPr lang="en-US" dirty="0"/>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3734179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10/18/2021</a:t>
            </a:fld>
            <a:endParaRPr lang="en-US" dirty="0"/>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908765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10/18/2021</a:t>
            </a:fld>
            <a:endParaRPr lang="en-US" dirty="0"/>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dirty="0"/>
          </a:p>
        </p:txBody>
      </p:sp>
    </p:spTree>
    <p:extLst>
      <p:ext uri="{BB962C8B-B14F-4D97-AF65-F5344CB8AC3E}">
        <p14:creationId xmlns:p14="http://schemas.microsoft.com/office/powerpoint/2010/main" val="351292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mn-lt"/>
              </a:defRPr>
            </a:lvl1pPr>
          </a:lstStyle>
          <a:p>
            <a:fld id="{57E0CF6C-748E-4B7A-BC8B-3011EF78ED13}" type="datetime1">
              <a:rPr lang="en-US" smtClean="0"/>
              <a:pPr/>
              <a:t>10/18/2021</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mn-lt"/>
              </a:defRPr>
            </a:lvl1pPr>
          </a:lstStyle>
          <a:p>
            <a:endParaRPr lang="en-US" dirty="0">
              <a:solidFill>
                <a:schemeClr val="tx1">
                  <a:alpha val="60000"/>
                </a:schemeClr>
              </a:solidFill>
            </a:endParaRPr>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mn-lt"/>
              </a:defRPr>
            </a:lvl1pPr>
          </a:lstStyle>
          <a:p>
            <a:fld id="{73B850FF-6169-4056-8077-06FFA93A5366}" type="slidenum">
              <a:rPr lang="en-US" smtClean="0"/>
              <a:pPr/>
              <a:t>‹#›</a:t>
            </a:fld>
            <a:endParaRPr lang="en-US" dirty="0"/>
          </a:p>
        </p:txBody>
      </p:sp>
      <p:pic>
        <p:nvPicPr>
          <p:cNvPr id="14" name="Picture 13" descr="A picture containing sitting&#10;&#10;Description automatically generated">
            <a:extLst>
              <a:ext uri="{FF2B5EF4-FFF2-40B4-BE49-F238E27FC236}">
                <a16:creationId xmlns:a16="http://schemas.microsoft.com/office/drawing/2014/main" id="{BC526B7A-4801-4FD1-95C8-03AF22629E87}"/>
              </a:ext>
            </a:extLst>
          </p:cNvPr>
          <p:cNvPicPr>
            <a:picLocks noChangeAspect="1"/>
          </p:cNvPicPr>
          <p:nvPr/>
        </p:nvPicPr>
        <p:blipFill>
          <a:blip r:embed="rId1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26399835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33" r:id="rId3"/>
    <p:sldLayoutId id="2147483734" r:id="rId4"/>
    <p:sldLayoutId id="2147483735" r:id="rId5"/>
    <p:sldLayoutId id="2147483736" r:id="rId6"/>
    <p:sldLayoutId id="2147483737" r:id="rId7"/>
    <p:sldLayoutId id="2147483741" r:id="rId8"/>
    <p:sldLayoutId id="2147483738" r:id="rId9"/>
    <p:sldLayoutId id="2147483739" r:id="rId10"/>
    <p:sldLayoutId id="2147483740" r:id="rId11"/>
  </p:sldLayoutIdLst>
  <p:hf sldNum="0" hdr="0" ftr="0" dt="0"/>
  <p:txStyles>
    <p:title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flickr.com/photos/neilspicys/2349809702/"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644DE9-8D09-43E2-BA69-F57482CFC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6C23C919-B32E-40FF-B3D8-631316E84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a:extLst>
              <a:ext uri="{FF2B5EF4-FFF2-40B4-BE49-F238E27FC236}">
                <a16:creationId xmlns:a16="http://schemas.microsoft.com/office/drawing/2014/main" id="{65D35271-5648-4FCC-8C2F-0F539FD4011F}"/>
              </a:ext>
            </a:extLst>
          </p:cNvPr>
          <p:cNvPicPr>
            <a:picLocks noChangeAspect="1"/>
          </p:cNvPicPr>
          <p:nvPr/>
        </p:nvPicPr>
        <p:blipFill rotWithShape="1">
          <a:blip r:embed="rId2">
            <a:alphaModFix amt="60000"/>
          </a:blip>
          <a:srcRect t="9023" b="6724"/>
          <a:stretch/>
        </p:blipFill>
        <p:spPr>
          <a:xfrm>
            <a:off x="20" y="10"/>
            <a:ext cx="12191980" cy="6856614"/>
          </a:xfrm>
          <a:prstGeom prst="rect">
            <a:avLst/>
          </a:prstGeom>
        </p:spPr>
      </p:pic>
      <p:grpSp>
        <p:nvGrpSpPr>
          <p:cNvPr id="13" name="Group 12">
            <a:extLst>
              <a:ext uri="{FF2B5EF4-FFF2-40B4-BE49-F238E27FC236}">
                <a16:creationId xmlns:a16="http://schemas.microsoft.com/office/drawing/2014/main" id="{5EDAD761-2CF4-463A-AD87-1D4E8549D7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4881" y="0"/>
            <a:ext cx="7724071" cy="6858000"/>
            <a:chOff x="4464881" y="0"/>
            <a:chExt cx="7724071" cy="6858000"/>
          </a:xfrm>
        </p:grpSpPr>
        <p:pic>
          <p:nvPicPr>
            <p:cNvPr id="14" name="Picture 13">
              <a:extLst>
                <a:ext uri="{FF2B5EF4-FFF2-40B4-BE49-F238E27FC236}">
                  <a16:creationId xmlns:a16="http://schemas.microsoft.com/office/drawing/2014/main" id="{D9DF7D3C-2892-4632-9E66-4D1E023A00E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2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15" name="Picture 14">
              <a:extLst>
                <a:ext uri="{FF2B5EF4-FFF2-40B4-BE49-F238E27FC236}">
                  <a16:creationId xmlns:a16="http://schemas.microsoft.com/office/drawing/2014/main" id="{3D2FAD08-001D-4400-AF80-51C864EF74F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alphaModFix amt="15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BC1FE9FF-6FC4-4BE1-B760-0BD7BB6435B1}"/>
              </a:ext>
            </a:extLst>
          </p:cNvPr>
          <p:cNvSpPr>
            <a:spLocks noGrp="1"/>
          </p:cNvSpPr>
          <p:nvPr>
            <p:ph type="ctrTitle"/>
          </p:nvPr>
        </p:nvSpPr>
        <p:spPr>
          <a:xfrm>
            <a:off x="838200" y="740211"/>
            <a:ext cx="7530685" cy="3163864"/>
          </a:xfrm>
        </p:spPr>
        <p:txBody>
          <a:bodyPr>
            <a:normAutofit/>
          </a:bodyPr>
          <a:lstStyle/>
          <a:p>
            <a:pPr algn="l"/>
            <a:r>
              <a:rPr lang="en-US" sz="5200" dirty="0">
                <a:solidFill>
                  <a:srgbClr val="FFFFFF"/>
                </a:solidFill>
              </a:rPr>
              <a:t>Nigerian Culture</a:t>
            </a:r>
          </a:p>
        </p:txBody>
      </p:sp>
      <p:sp>
        <p:nvSpPr>
          <p:cNvPr id="3" name="Subtitle 2">
            <a:extLst>
              <a:ext uri="{FF2B5EF4-FFF2-40B4-BE49-F238E27FC236}">
                <a16:creationId xmlns:a16="http://schemas.microsoft.com/office/drawing/2014/main" id="{EBB46631-3D09-47BC-B92A-9BAA554275EC}"/>
              </a:ext>
            </a:extLst>
          </p:cNvPr>
          <p:cNvSpPr>
            <a:spLocks noGrp="1"/>
          </p:cNvSpPr>
          <p:nvPr>
            <p:ph type="subTitle" idx="1"/>
          </p:nvPr>
        </p:nvSpPr>
        <p:spPr>
          <a:xfrm>
            <a:off x="838200" y="4074515"/>
            <a:ext cx="7583133" cy="1279124"/>
          </a:xfrm>
        </p:spPr>
        <p:txBody>
          <a:bodyPr>
            <a:normAutofit/>
          </a:bodyPr>
          <a:lstStyle/>
          <a:p>
            <a:pPr algn="l"/>
            <a:r>
              <a:rPr lang="en-US" sz="2200" dirty="0">
                <a:solidFill>
                  <a:srgbClr val="FFFFFF"/>
                </a:solidFill>
              </a:rPr>
              <a:t>By: LaWanda Webb</a:t>
            </a:r>
          </a:p>
          <a:p>
            <a:pPr algn="l"/>
            <a:r>
              <a:rPr lang="en-US" sz="2200" dirty="0">
                <a:solidFill>
                  <a:srgbClr val="FFFFFF"/>
                </a:solidFill>
              </a:rPr>
              <a:t>September 17,2021</a:t>
            </a:r>
          </a:p>
        </p:txBody>
      </p:sp>
    </p:spTree>
    <p:extLst>
      <p:ext uri="{BB962C8B-B14F-4D97-AF65-F5344CB8AC3E}">
        <p14:creationId xmlns:p14="http://schemas.microsoft.com/office/powerpoint/2010/main" val="2960884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66A8C-8503-4705-8399-D8793CA7AAE7}"/>
              </a:ext>
            </a:extLst>
          </p:cNvPr>
          <p:cNvSpPr>
            <a:spLocks noGrp="1"/>
          </p:cNvSpPr>
          <p:nvPr>
            <p:ph type="title"/>
          </p:nvPr>
        </p:nvSpPr>
        <p:spPr/>
        <p:txBody>
          <a:bodyPr/>
          <a:lstStyle/>
          <a:p>
            <a:endParaRPr lang="en-US" dirty="0"/>
          </a:p>
        </p:txBody>
      </p:sp>
      <p:pic>
        <p:nvPicPr>
          <p:cNvPr id="5" name="Content Placeholder 4" descr="Needle and vial">
            <a:extLst>
              <a:ext uri="{FF2B5EF4-FFF2-40B4-BE49-F238E27FC236}">
                <a16:creationId xmlns:a16="http://schemas.microsoft.com/office/drawing/2014/main" id="{299A7601-678C-4E68-98CF-F213496E17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7783" y="1775188"/>
            <a:ext cx="6555039" cy="4370026"/>
          </a:xfrm>
        </p:spPr>
      </p:pic>
      <p:pic>
        <p:nvPicPr>
          <p:cNvPr id="7" name="Picture 6" descr="Children smiling">
            <a:extLst>
              <a:ext uri="{FF2B5EF4-FFF2-40B4-BE49-F238E27FC236}">
                <a16:creationId xmlns:a16="http://schemas.microsoft.com/office/drawing/2014/main" id="{85DB0465-092A-4540-963F-6C3404DDCB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49" y="-134834"/>
            <a:ext cx="10714251" cy="7142834"/>
          </a:xfrm>
          <a:prstGeom prst="rect">
            <a:avLst/>
          </a:prstGeom>
        </p:spPr>
      </p:pic>
    </p:spTree>
    <p:extLst>
      <p:ext uri="{BB962C8B-B14F-4D97-AF65-F5344CB8AC3E}">
        <p14:creationId xmlns:p14="http://schemas.microsoft.com/office/powerpoint/2010/main" val="1743914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CC4C-0CE5-45CE-B4C2-4B3515D3DB62}"/>
              </a:ext>
            </a:extLst>
          </p:cNvPr>
          <p:cNvSpPr>
            <a:spLocks noGrp="1"/>
          </p:cNvSpPr>
          <p:nvPr>
            <p:ph type="title"/>
          </p:nvPr>
        </p:nvSpPr>
        <p:spPr>
          <a:xfrm>
            <a:off x="458694" y="365760"/>
            <a:ext cx="11274612" cy="5852160"/>
          </a:xfrm>
        </p:spPr>
        <p:txBody>
          <a:bodyPr>
            <a:normAutofit/>
          </a:bodyPr>
          <a:lstStyle/>
          <a:p>
            <a:pPr>
              <a:lnSpc>
                <a:spcPct val="150000"/>
              </a:lnSpc>
            </a:pPr>
            <a:r>
              <a:rPr lang="en-US" sz="16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Nigerians are known for many different languages and unique culture.  Nigeria makes up 250 different ethnic groups and over 300 hundred tribes. These ethnic groups speak up to 500 different languages and in Nigeria individuals can become part of more than one ethnic group. Food is an essence of the Nigerian culture, but also music and dance play a key role as well.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The Nigerian culture is really important in the daily lives of their people. Culture is what makes a person and helps to bring people together. The Nigerian culture values respect, courage, self reliance, and chastity among women. “The population of Nigeria contributes to 1/8 of the African continent being the most populated black nation in the world” ( </a:t>
            </a:r>
            <a:r>
              <a:rPr lang="en-US" sz="2000" dirty="0" err="1">
                <a:latin typeface="Times New Roman" panose="02020603050405020304" pitchFamily="18" charset="0"/>
                <a:cs typeface="Times New Roman" panose="02020603050405020304" pitchFamily="18" charset="0"/>
              </a:rPr>
              <a:t>Mgbuoba</a:t>
            </a:r>
            <a:r>
              <a:rPr lang="en-US" sz="2000" dirty="0">
                <a:latin typeface="Times New Roman" panose="02020603050405020304" pitchFamily="18" charset="0"/>
                <a:cs typeface="Times New Roman" panose="02020603050405020304" pitchFamily="18" charset="0"/>
              </a:rPr>
              <a:t>, 2017).</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6593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9" name="Rectangle 85">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ectangle 87">
            <a:extLst>
              <a:ext uri="{FF2B5EF4-FFF2-40B4-BE49-F238E27FC236}">
                <a16:creationId xmlns:a16="http://schemas.microsoft.com/office/drawing/2014/main" id="{A3EF0E40-AEB8-4DF7-A67A-7317B3BF9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8138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3BC78828-1A58-4383-AF71-30EC8A7D6852}"/>
              </a:ext>
            </a:extLst>
          </p:cNvPr>
          <p:cNvSpPr>
            <a:spLocks noGrp="1"/>
          </p:cNvSpPr>
          <p:nvPr>
            <p:ph type="title"/>
          </p:nvPr>
        </p:nvSpPr>
        <p:spPr>
          <a:xfrm>
            <a:off x="447692" y="1760605"/>
            <a:ext cx="4953000" cy="2998785"/>
          </a:xfrm>
        </p:spPr>
        <p:txBody>
          <a:bodyPr>
            <a:noAutofit/>
          </a:bodyPr>
          <a:lstStyle/>
          <a:p>
            <a:pPr marL="0" marR="0">
              <a:lnSpc>
                <a:spcPct val="90000"/>
              </a:lnSpc>
              <a:spcBef>
                <a:spcPts val="0"/>
              </a:spcBef>
              <a:spcAft>
                <a:spcPts val="800"/>
              </a:spcAft>
            </a:pPr>
            <a:r>
              <a:rPr lang="en-US" sz="14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The primary source of my presentation “Importance of Culture in Nigeria” has been informative teaching me the tricks and trades of the Nigerian culture. Nigeria is heavily populated and has a rich cultural heritage.” Nigeria is almost twice the size of California and who knew child marriage is a very common practice in Nigeria, however, the culture of Nigeria is shaped by Hausa-Fulani are the most populated ethnic group in the country’s northern part (</a:t>
            </a:r>
            <a:r>
              <a:rPr lang="en-US" sz="1400" dirty="0" err="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Owhonda</a:t>
            </a:r>
            <a:r>
              <a:rPr lang="en-US" sz="14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2017).” Even thought the official language of Nigeria is English and it’s used for education purposes, the major native language spoken represents three Nigerian families.</a:t>
            </a:r>
            <a:br>
              <a:rPr lang="en-US" sz="14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br>
            <a:br>
              <a:rPr lang="en-US"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r>
              <a:rPr lang="en-US" sz="14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Nigerians are very proud of their country, being well educated and having many natural resources on hand.” Nigeria is a hierarchical society meaning age and position earns respect and they are greeted first” (</a:t>
            </a:r>
            <a:r>
              <a:rPr lang="en-US" sz="1400" dirty="0" err="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Davids</a:t>
            </a:r>
            <a:r>
              <a:rPr lang="en-US" sz="14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2020).</a:t>
            </a:r>
            <a:r>
              <a:rPr lang="en-US" sz="1400"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Nigerians are generally friendly and outgoing and use gestures when communicating. Nigeria’s most diverse feature is the people and their many diverse expressions.</a:t>
            </a:r>
            <a:br>
              <a:rPr lang="en-US"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US" sz="1400" dirty="0">
              <a:solidFill>
                <a:srgbClr val="FFFFFF"/>
              </a:solidFill>
            </a:endParaRPr>
          </a:p>
        </p:txBody>
      </p:sp>
      <p:sp>
        <p:nvSpPr>
          <p:cNvPr id="4" name="Rectangle 1">
            <a:extLst>
              <a:ext uri="{FF2B5EF4-FFF2-40B4-BE49-F238E27FC236}">
                <a16:creationId xmlns:a16="http://schemas.microsoft.com/office/drawing/2014/main" id="{4AF2A395-BC3C-4382-80DF-ED30BF4CF432}"/>
              </a:ext>
            </a:extLst>
          </p:cNvPr>
          <p:cNvSpPr>
            <a:spLocks noGrp="1" noChangeArrowheads="1"/>
          </p:cNvSpPr>
          <p:nvPr>
            <p:ph idx="1"/>
          </p:nvPr>
        </p:nvSpPr>
        <p:spPr bwMode="auto">
          <a:xfrm>
            <a:off x="447692" y="1181686"/>
            <a:ext cx="5343189" cy="509867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152352" rIns="0" bIns="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dirty="0">
              <a:ln>
                <a:noFill/>
              </a:ln>
              <a:solidFill>
                <a:srgbClr val="FFFFFF"/>
              </a:solidFill>
              <a:effectLst/>
            </a:endParaRPr>
          </a:p>
          <a:p>
            <a:pPr marL="0" marR="0" lvl="0" indent="0" defTabSz="914400" rtl="0" eaLnBrk="0" fontAlgn="base" latinLnBrk="0" hangingPunct="0">
              <a:spcBef>
                <a:spcPct val="0"/>
              </a:spcBef>
              <a:spcAft>
                <a:spcPts val="600"/>
              </a:spcAft>
              <a:buClrTx/>
              <a:buSzTx/>
              <a:buFontTx/>
              <a:buNone/>
              <a:tabLst/>
            </a:pPr>
            <a:r>
              <a:rPr kumimoji="0" lang="en-US" altLang="en-US" sz="1800" b="0" i="0" u="none" strike="noStrike" cap="none" normalizeH="0" baseline="0" dirty="0">
                <a:ln>
                  <a:noFill/>
                </a:ln>
                <a:solidFill>
                  <a:srgbClr val="FFFFFF"/>
                </a:solidFill>
                <a:effectLst/>
                <a:latin typeface="Arial" panose="020B0604020202020204" pitchFamily="34" charset="0"/>
              </a:rPr>
              <a:t>  </a:t>
            </a:r>
          </a:p>
        </p:txBody>
      </p:sp>
      <p:grpSp>
        <p:nvGrpSpPr>
          <p:cNvPr id="161" name="Group 89">
            <a:extLst>
              <a:ext uri="{FF2B5EF4-FFF2-40B4-BE49-F238E27FC236}">
                <a16:creationId xmlns:a16="http://schemas.microsoft.com/office/drawing/2014/main" id="{EE9B2788-52F7-4FD8-9A6C-1CBD701193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6955029" y="1"/>
            <a:ext cx="5236971" cy="6858000"/>
            <a:chOff x="20829" y="1"/>
            <a:chExt cx="5236971" cy="6857999"/>
          </a:xfrm>
        </p:grpSpPr>
        <p:pic>
          <p:nvPicPr>
            <p:cNvPr id="162" name="Picture 90">
              <a:extLst>
                <a:ext uri="{FF2B5EF4-FFF2-40B4-BE49-F238E27FC236}">
                  <a16:creationId xmlns:a16="http://schemas.microsoft.com/office/drawing/2014/main" id="{C927285D-4714-43A4-B813-F4723866DD3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92" name="Picture 91">
              <a:extLst>
                <a:ext uri="{FF2B5EF4-FFF2-40B4-BE49-F238E27FC236}">
                  <a16:creationId xmlns:a16="http://schemas.microsoft.com/office/drawing/2014/main" id="{5196FC73-5547-418C-A557-60B63BA6B20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pic>
        <p:nvPicPr>
          <p:cNvPr id="5" name="Picture 4" descr="A group of people dancing&#10;&#10;Description automatically generated with medium confidence">
            <a:extLst>
              <a:ext uri="{FF2B5EF4-FFF2-40B4-BE49-F238E27FC236}">
                <a16:creationId xmlns:a16="http://schemas.microsoft.com/office/drawing/2014/main" id="{9B1CD12D-E9BC-41FA-A261-576C2751A9CF}"/>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3352" r="-2" b="-2"/>
          <a:stretch/>
        </p:blipFill>
        <p:spPr>
          <a:xfrm>
            <a:off x="6858001" y="567942"/>
            <a:ext cx="4724400" cy="5716862"/>
          </a:xfrm>
          <a:prstGeom prst="rect">
            <a:avLst/>
          </a:prstGeom>
        </p:spPr>
      </p:pic>
      <p:sp>
        <p:nvSpPr>
          <p:cNvPr id="6" name="TextBox 5">
            <a:extLst>
              <a:ext uri="{FF2B5EF4-FFF2-40B4-BE49-F238E27FC236}">
                <a16:creationId xmlns:a16="http://schemas.microsoft.com/office/drawing/2014/main" id="{A1B1B657-B926-4483-AF6A-E0649B6F7FDA}"/>
              </a:ext>
            </a:extLst>
          </p:cNvPr>
          <p:cNvSpPr txBox="1"/>
          <p:nvPr/>
        </p:nvSpPr>
        <p:spPr>
          <a:xfrm>
            <a:off x="9118265" y="6084749"/>
            <a:ext cx="246413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neilspicys/2349809702/">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438766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9"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2" name="Group 11">
            <a:extLst>
              <a:ext uri="{FF2B5EF4-FFF2-40B4-BE49-F238E27FC236}">
                <a16:creationId xmlns:a16="http://schemas.microsoft.com/office/drawing/2014/main" id="{60D82D56-D377-48D4-8DE9-6A0A8DB5E3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1" y="-2"/>
            <a:ext cx="2696853" cy="4598233"/>
            <a:chOff x="8059620" y="41922"/>
            <a:chExt cx="3997615" cy="6816077"/>
          </a:xfrm>
        </p:grpSpPr>
        <p:pic>
          <p:nvPicPr>
            <p:cNvPr id="13" name="Picture 12">
              <a:extLst>
                <a:ext uri="{FF2B5EF4-FFF2-40B4-BE49-F238E27FC236}">
                  <a16:creationId xmlns:a16="http://schemas.microsoft.com/office/drawing/2014/main" id="{6D8CD235-5DAC-4779-B652-AEF90B9844A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4" name="Picture 13">
              <a:extLst>
                <a:ext uri="{FF2B5EF4-FFF2-40B4-BE49-F238E27FC236}">
                  <a16:creationId xmlns:a16="http://schemas.microsoft.com/office/drawing/2014/main" id="{9048802B-B281-498F-88C5-E240B74438C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B77CEBCF-EA4A-4262-8992-ABBF8370B4C5}"/>
              </a:ext>
            </a:extLst>
          </p:cNvPr>
          <p:cNvSpPr>
            <a:spLocks noGrp="1"/>
          </p:cNvSpPr>
          <p:nvPr>
            <p:ph type="title"/>
          </p:nvPr>
        </p:nvSpPr>
        <p:spPr>
          <a:xfrm>
            <a:off x="609601" y="559813"/>
            <a:ext cx="5181599" cy="5612387"/>
          </a:xfrm>
        </p:spPr>
        <p:txBody>
          <a:bodyPr anchor="ctr">
            <a:normAutofit/>
          </a:bodyPr>
          <a:lstStyle/>
          <a:p>
            <a:r>
              <a:rPr lang="en-US" dirty="0"/>
              <a:t>Synthesis of Research</a:t>
            </a:r>
            <a:endParaRPr lang="en-US"/>
          </a:p>
        </p:txBody>
      </p:sp>
      <p:sp>
        <p:nvSpPr>
          <p:cNvPr id="3" name="Content Placeholder 2">
            <a:extLst>
              <a:ext uri="{FF2B5EF4-FFF2-40B4-BE49-F238E27FC236}">
                <a16:creationId xmlns:a16="http://schemas.microsoft.com/office/drawing/2014/main" id="{1A0E1B05-5454-4627-AA78-4024B0250CC5}"/>
              </a:ext>
            </a:extLst>
          </p:cNvPr>
          <p:cNvSpPr>
            <a:spLocks noGrp="1"/>
          </p:cNvSpPr>
          <p:nvPr>
            <p:ph idx="1"/>
          </p:nvPr>
        </p:nvSpPr>
        <p:spPr>
          <a:xfrm>
            <a:off x="6477000" y="559813"/>
            <a:ext cx="5180106" cy="5612387"/>
          </a:xfrm>
        </p:spPr>
        <p:txBody>
          <a:bodyPr anchor="ctr">
            <a:normAutofit/>
          </a:bodyPr>
          <a:lstStyle/>
          <a:p>
            <a:pPr marL="0" indent="0">
              <a:buNone/>
            </a:pPr>
            <a:r>
              <a:rPr lang="en-US" sz="1800" dirty="0">
                <a:effectLst/>
                <a:latin typeface="Times New Roman" panose="02020603050405020304" pitchFamily="18" charset="0"/>
                <a:ea typeface="Calibri" panose="020F0502020204030204" pitchFamily="34" charset="0"/>
              </a:rPr>
              <a:t>The findings from my primary sources supports the findings in my two secondary sources being that they both illustrate the culture of Nigeria. My secondary sources also pursued the facts that Nigeria is so rich in cultural heritage and heavily populated, the largest black nation in the world. Nigerians are proud of their country and it’s a huge part of their culture. Nigerian beliefs, traditions, ethnicity, religion, values, and communication has helped me gained so much knowledge and insight on their characteristics and customs.</a:t>
            </a:r>
            <a:endParaRPr lang="en-US" sz="1800" dirty="0"/>
          </a:p>
        </p:txBody>
      </p:sp>
    </p:spTree>
    <p:extLst>
      <p:ext uri="{BB962C8B-B14F-4D97-AF65-F5344CB8AC3E}">
        <p14:creationId xmlns:p14="http://schemas.microsoft.com/office/powerpoint/2010/main" val="771881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2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6" name="Rectangle 28">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7" name="Rectangle 30">
            <a:extLst>
              <a:ext uri="{FF2B5EF4-FFF2-40B4-BE49-F238E27FC236}">
                <a16:creationId xmlns:a16="http://schemas.microsoft.com/office/drawing/2014/main" id="{027CAEDE-D92D-4745-8749-71019415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3" name="Group 32">
            <a:extLst>
              <a:ext uri="{FF2B5EF4-FFF2-40B4-BE49-F238E27FC236}">
                <a16:creationId xmlns:a16="http://schemas.microsoft.com/office/drawing/2014/main" id="{6A0ABFF7-3293-4EAC-9426-EBDCAA34D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0" y="5080"/>
            <a:ext cx="3464215" cy="4598234"/>
            <a:chOff x="8059620" y="41922"/>
            <a:chExt cx="3997615" cy="6816077"/>
          </a:xfrm>
        </p:grpSpPr>
        <p:pic>
          <p:nvPicPr>
            <p:cNvPr id="34" name="Picture 33">
              <a:extLst>
                <a:ext uri="{FF2B5EF4-FFF2-40B4-BE49-F238E27FC236}">
                  <a16:creationId xmlns:a16="http://schemas.microsoft.com/office/drawing/2014/main" id="{FB475375-4F9B-4D93-8769-B42BB7F4470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10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48" name="Picture 34">
              <a:extLst>
                <a:ext uri="{FF2B5EF4-FFF2-40B4-BE49-F238E27FC236}">
                  <a16:creationId xmlns:a16="http://schemas.microsoft.com/office/drawing/2014/main" id="{6074A43D-E1B2-4563-8D84-A962E8ABE79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alphaModFix amt="16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2" name="Title 1">
            <a:extLst>
              <a:ext uri="{FF2B5EF4-FFF2-40B4-BE49-F238E27FC236}">
                <a16:creationId xmlns:a16="http://schemas.microsoft.com/office/drawing/2014/main" id="{C828AB9C-6BED-4BCE-8FA8-1C5B71767C74}"/>
              </a:ext>
            </a:extLst>
          </p:cNvPr>
          <p:cNvSpPr>
            <a:spLocks noGrp="1"/>
          </p:cNvSpPr>
          <p:nvPr>
            <p:ph type="title"/>
          </p:nvPr>
        </p:nvSpPr>
        <p:spPr>
          <a:xfrm>
            <a:off x="838201" y="559813"/>
            <a:ext cx="4876800" cy="5577934"/>
          </a:xfrm>
        </p:spPr>
        <p:txBody>
          <a:bodyPr anchor="ctr">
            <a:normAutofit/>
          </a:bodyPr>
          <a:lstStyle/>
          <a:p>
            <a:r>
              <a:rPr lang="en-US">
                <a:solidFill>
                  <a:srgbClr val="FFFFFF"/>
                </a:solidFill>
              </a:rPr>
              <a:t>Multicultural Awareness</a:t>
            </a:r>
          </a:p>
        </p:txBody>
      </p:sp>
      <p:sp>
        <p:nvSpPr>
          <p:cNvPr id="3" name="Content Placeholder 2">
            <a:extLst>
              <a:ext uri="{FF2B5EF4-FFF2-40B4-BE49-F238E27FC236}">
                <a16:creationId xmlns:a16="http://schemas.microsoft.com/office/drawing/2014/main" id="{F341E4D3-7EEB-4DB1-BD12-67A677E2DED6}"/>
              </a:ext>
            </a:extLst>
          </p:cNvPr>
          <p:cNvSpPr>
            <a:spLocks noGrp="1"/>
          </p:cNvSpPr>
          <p:nvPr>
            <p:ph idx="1"/>
          </p:nvPr>
        </p:nvSpPr>
        <p:spPr>
          <a:xfrm>
            <a:off x="6324600" y="716366"/>
            <a:ext cx="5408706" cy="5396722"/>
          </a:xfrm>
        </p:spPr>
        <p:txBody>
          <a:bodyPr anchor="ctr">
            <a:normAutofit/>
          </a:bodyPr>
          <a:lstStyle/>
          <a:p>
            <a:pPr marL="0" marR="0">
              <a:lnSpc>
                <a:spcPct val="100000"/>
              </a:lnSpc>
              <a:spcBef>
                <a:spcPts val="0"/>
              </a:spcBef>
              <a:spcAft>
                <a:spcPts val="800"/>
              </a:spcAft>
            </a:pP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Reflecting on my findings or researching the culture of Nigeria and how it influences my future career or life in general helps me to pursue my interests, learn something new, and challenge myself in new ways. Researching Nigerian culture has taught me to develop certain skills I cannot learn in the classroom; however, it has enhanced my intellectual growth as a person and realize everyone has cultural differences. Personally, I feel this research will aid me in my critical thinking, reality, and knowledge I can apply to everyday life whether in the workplace or personal.</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800"/>
              </a:spcAft>
            </a:pP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My research has impacted my choices and life decisions because it promotes exercise for the mind and help in making confident decisions. </a:t>
            </a:r>
            <a:r>
              <a:rPr lang="en-US" sz="1500">
                <a:effectLst/>
                <a:latin typeface="Times New Roman" panose="02020603050405020304" pitchFamily="18" charset="0"/>
                <a:ea typeface="Calibri" panose="020F0502020204030204" pitchFamily="34" charset="0"/>
                <a:cs typeface="Times New Roman" panose="02020603050405020304" pitchFamily="18" charset="0"/>
              </a:rPr>
              <a:t>The main point of research is to gather information, develop understanding of that particular  topic, and help me succeed in my professional growth. </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Knowing what I now know and the importance, of research in understanding issues, supporting ideas, and increasing public awareness, it will definitely  guide me in future endeavors.</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800"/>
              </a:spcAft>
            </a:pP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800"/>
              </a:spcAft>
            </a:pP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n-US" sz="1500" dirty="0"/>
          </a:p>
        </p:txBody>
      </p:sp>
    </p:spTree>
    <p:extLst>
      <p:ext uri="{BB962C8B-B14F-4D97-AF65-F5344CB8AC3E}">
        <p14:creationId xmlns:p14="http://schemas.microsoft.com/office/powerpoint/2010/main" val="1306163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4" name="Group 13">
            <a:extLst>
              <a:ext uri="{FF2B5EF4-FFF2-40B4-BE49-F238E27FC236}">
                <a16:creationId xmlns:a16="http://schemas.microsoft.com/office/drawing/2014/main" id="{6D819DAD-56A0-47A3-996C-EBE883BC39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3048" y="1"/>
            <a:ext cx="5236971" cy="6858000"/>
            <a:chOff x="20829" y="1"/>
            <a:chExt cx="5236971" cy="6857999"/>
          </a:xfrm>
        </p:grpSpPr>
        <p:pic>
          <p:nvPicPr>
            <p:cNvPr id="15" name="Picture 14">
              <a:extLst>
                <a:ext uri="{FF2B5EF4-FFF2-40B4-BE49-F238E27FC236}">
                  <a16:creationId xmlns:a16="http://schemas.microsoft.com/office/drawing/2014/main" id="{BD63AAEF-F955-42D7-AC6F-8E2C978897E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tretch>
              <a:fillRect/>
            </a:stretch>
          </p:blipFill>
          <p:spPr>
            <a:xfrm>
              <a:off x="20829" y="692703"/>
              <a:ext cx="5236971" cy="6165297"/>
            </a:xfrm>
            <a:prstGeom prst="rect">
              <a:avLst/>
            </a:prstGeom>
          </p:spPr>
        </p:pic>
        <p:pic>
          <p:nvPicPr>
            <p:cNvPr id="16" name="Picture 15">
              <a:extLst>
                <a:ext uri="{FF2B5EF4-FFF2-40B4-BE49-F238E27FC236}">
                  <a16:creationId xmlns:a16="http://schemas.microsoft.com/office/drawing/2014/main" id="{0F6F5586-2D0C-499C-80EE-55B2E5C992E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duotone>
                <a:schemeClr val="accent6">
                  <a:shade val="45000"/>
                  <a:satMod val="135000"/>
                </a:schemeClr>
                <a:prstClr val="white"/>
              </a:duotone>
              <a:alphaModFix amt="10000"/>
              <a:extLst>
                <a:ext uri="{28A0092B-C50C-407E-A947-70E740481C1C}">
                  <a14:useLocalDpi xmlns:a14="http://schemas.microsoft.com/office/drawing/2010/main" val="0"/>
                </a:ext>
              </a:extLst>
            </a:blip>
            <a:srcRect l="19154" b="19117"/>
            <a:stretch/>
          </p:blipFill>
          <p:spPr>
            <a:xfrm rot="5400000">
              <a:off x="393956" y="-373126"/>
              <a:ext cx="4197222" cy="4943475"/>
            </a:xfrm>
            <a:prstGeom prst="rect">
              <a:avLst/>
            </a:prstGeom>
          </p:spPr>
        </p:pic>
      </p:grpSp>
      <p:sp>
        <p:nvSpPr>
          <p:cNvPr id="2" name="Title 1">
            <a:extLst>
              <a:ext uri="{FF2B5EF4-FFF2-40B4-BE49-F238E27FC236}">
                <a16:creationId xmlns:a16="http://schemas.microsoft.com/office/drawing/2014/main" id="{003E5328-DB99-41E2-89FC-5E0CAF88BB1A}"/>
              </a:ext>
            </a:extLst>
          </p:cNvPr>
          <p:cNvSpPr>
            <a:spLocks noGrp="1"/>
          </p:cNvSpPr>
          <p:nvPr>
            <p:ph type="title"/>
          </p:nvPr>
        </p:nvSpPr>
        <p:spPr>
          <a:xfrm>
            <a:off x="838201" y="381000"/>
            <a:ext cx="5334000" cy="5867400"/>
          </a:xfrm>
        </p:spPr>
        <p:txBody>
          <a:bodyPr anchor="ctr">
            <a:normAutofit/>
          </a:bodyPr>
          <a:lstStyle/>
          <a:p>
            <a:pPr algn="ctr"/>
            <a:r>
              <a:rPr lang="en-US" dirty="0"/>
              <a:t>References</a:t>
            </a:r>
          </a:p>
        </p:txBody>
      </p:sp>
      <p:graphicFrame>
        <p:nvGraphicFramePr>
          <p:cNvPr id="6" name="Rectangle 1">
            <a:extLst>
              <a:ext uri="{FF2B5EF4-FFF2-40B4-BE49-F238E27FC236}">
                <a16:creationId xmlns:a16="http://schemas.microsoft.com/office/drawing/2014/main" id="{7C9FF5C7-FF14-41B7-B1A3-22F3EEE2C51D}"/>
              </a:ext>
            </a:extLst>
          </p:cNvPr>
          <p:cNvGraphicFramePr>
            <a:graphicFrameLocks noGrp="1"/>
          </p:cNvGraphicFramePr>
          <p:nvPr>
            <p:ph idx="1"/>
            <p:extLst>
              <p:ext uri="{D42A27DB-BD31-4B8C-83A1-F6EECF244321}">
                <p14:modId xmlns:p14="http://schemas.microsoft.com/office/powerpoint/2010/main" val="3492606189"/>
              </p:ext>
            </p:extLst>
          </p:nvPr>
        </p:nvGraphicFramePr>
        <p:xfrm>
          <a:off x="6379780" y="381000"/>
          <a:ext cx="4974020" cy="5748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7578361"/>
      </p:ext>
    </p:extLst>
  </p:cSld>
  <p:clrMapOvr>
    <a:masterClrMapping/>
  </p:clrMapOvr>
</p:sld>
</file>

<file path=ppt/theme/theme1.xml><?xml version="1.0" encoding="utf-8"?>
<a:theme xmlns:a="http://schemas.openxmlformats.org/drawingml/2006/main" name="DappledVTI">
  <a:themeElements>
    <a:clrScheme name="AnalogousFromDarkSeedLeftStep">
      <a:dk1>
        <a:srgbClr val="000000"/>
      </a:dk1>
      <a:lt1>
        <a:srgbClr val="FFFFFF"/>
      </a:lt1>
      <a:dk2>
        <a:srgbClr val="3A3621"/>
      </a:dk2>
      <a:lt2>
        <a:srgbClr val="E8E2E8"/>
      </a:lt2>
      <a:accent1>
        <a:srgbClr val="21B92C"/>
      </a:accent1>
      <a:accent2>
        <a:srgbClr val="4CB614"/>
      </a:accent2>
      <a:accent3>
        <a:srgbClr val="8BAC1F"/>
      </a:accent3>
      <a:accent4>
        <a:srgbClr val="BD9F15"/>
      </a:accent4>
      <a:accent5>
        <a:srgbClr val="E77629"/>
      </a:accent5>
      <a:accent6>
        <a:srgbClr val="D5171A"/>
      </a:accent6>
      <a:hlink>
        <a:srgbClr val="A77737"/>
      </a:hlink>
      <a:folHlink>
        <a:srgbClr val="7F7F7F"/>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ppledVTI" id="{204FEFAB-F02B-4FE8-B509-C50A618B972D}" vid="{7EAEADA8-5A8E-45B2-B0E4-448EC7E7A9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5912</TotalTime>
  <Words>769</Words>
  <Application>Microsoft Office PowerPoint</Application>
  <PresentationFormat>Widescreen</PresentationFormat>
  <Paragraphs>22</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Avenir Next LT Pro</vt:lpstr>
      <vt:lpstr>AvenirNext LT Pro Medium</vt:lpstr>
      <vt:lpstr>Calibri</vt:lpstr>
      <vt:lpstr>Sabon Next LT</vt:lpstr>
      <vt:lpstr>Times New Roman</vt:lpstr>
      <vt:lpstr>DappledVTI</vt:lpstr>
      <vt:lpstr>Nigerian Culture</vt:lpstr>
      <vt:lpstr>PowerPoint Presentation</vt:lpstr>
      <vt:lpstr> Nigerians are known for many different languages and unique culture.  Nigeria makes up 250 different ethnic groups and over 300 hundred tribes. These ethnic groups speak up to 500 different languages and in Nigeria individuals can become part of more than one ethnic group. Food is an essence of the Nigerian culture, but also music and dance play a key role as well.    The Nigerian culture is really important in the daily lives of their people. Culture is what makes a person and helps to bring people together. The Nigerian culture values respect, courage, self reliance, and chastity among women. “The population of Nigeria contributes to 1/8 of the African continent being the most populated black nation in the world” ( Mgbuoba, 2017).</vt:lpstr>
      <vt:lpstr>The primary source of my presentation “Importance of Culture in Nigeria” has been informative teaching me the tricks and trades of the Nigerian culture. Nigeria is heavily populated and has a rich cultural heritage.” Nigeria is almost twice the size of California and who knew child marriage is a very common practice in Nigeria, however, the culture of Nigeria is shaped by Hausa-Fulani are the most populated ethnic group in the country’s northern part (Owhonda, 2017).” Even thought the official language of Nigeria is English and it’s used for education purposes, the major native language spoken represents three Nigerian families.   Nigerians are very proud of their country, being well educated and having many natural resources on hand.” Nigeria is a hierarchical society meaning age and position earns respect and they are greeted first” (Davids, 2020).  Nigerians are generally friendly and outgoing and use gestures when communicating. Nigeria’s most diverse feature is the people and their many diverse expressions. </vt:lpstr>
      <vt:lpstr>Synthesis of Research</vt:lpstr>
      <vt:lpstr>Multicultural Awareness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Nigerian Culture</dc:title>
  <dc:creator>lawandamwebb@outlook.com</dc:creator>
  <cp:lastModifiedBy>lawandamwebb@outlook.com</cp:lastModifiedBy>
  <cp:revision>4</cp:revision>
  <dcterms:created xsi:type="dcterms:W3CDTF">2021-09-17T23:50:42Z</dcterms:created>
  <dcterms:modified xsi:type="dcterms:W3CDTF">2021-10-22T19:32:05Z</dcterms:modified>
</cp:coreProperties>
</file>