
<file path=[Content_Types].xml><?xml version="1.0" encoding="utf-8"?>
<Types xmlns="http://schemas.openxmlformats.org/package/2006/content-types">
  <Default Extension="glb" ContentType="model/gltf.binary"/>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6" r:id="rId4"/>
  </p:sldMasterIdLst>
  <p:notesMasterIdLst>
    <p:notesMasterId r:id="rId18"/>
  </p:notesMasterIdLst>
  <p:sldIdLst>
    <p:sldId id="256" r:id="rId5"/>
    <p:sldId id="258" r:id="rId6"/>
    <p:sldId id="257" r:id="rId7"/>
    <p:sldId id="259" r:id="rId8"/>
    <p:sldId id="261" r:id="rId9"/>
    <p:sldId id="262" r:id="rId10"/>
    <p:sldId id="263" r:id="rId11"/>
    <p:sldId id="264" r:id="rId12"/>
    <p:sldId id="265" r:id="rId13"/>
    <p:sldId id="268" r:id="rId14"/>
    <p:sldId id="266" r:id="rId15"/>
    <p:sldId id="267" r:id="rId16"/>
    <p:sldId id="26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CD2F83-D8C8-4C67-858E-B89784E7492F}" v="101" dt="2021-04-25T01:11:13.5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983FF-000F-4610-851E-EFB942FC02A3}" type="datetimeFigureOut">
              <a:rPr lang="en-US" smtClean="0"/>
              <a:t>4/24/2021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BD2208-2843-4051-8348-3CC7D27BABBE}" type="slidenum">
              <a:rPr lang="en-US" smtClean="0"/>
              <a:t>‹#›</a:t>
            </a:fld>
            <a:endParaRPr lang="en-US" dirty="0"/>
          </a:p>
        </p:txBody>
      </p:sp>
    </p:spTree>
    <p:extLst>
      <p:ext uri="{BB962C8B-B14F-4D97-AF65-F5344CB8AC3E}">
        <p14:creationId xmlns:p14="http://schemas.microsoft.com/office/powerpoint/2010/main" val="4214241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smtClean="0"/>
              <a:pPr/>
              <a:t>4/24/2021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8187806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4/24/2021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505105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4/24/2021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9807879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4/24/2021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3293589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4/24/2021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857942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4/24/2021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353709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4/24/2021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124442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4/24/2021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4113886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4/24/2021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657893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4/24/2021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736215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4/24/2021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3684053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4/24/2021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060471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4/24/2021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2887536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BE451C3-0FF4-47C4-B829-773ADF60F88C}" type="datetimeFigureOut">
              <a:rPr lang="en-US" smtClean="0"/>
              <a:t>4/24/2021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134702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BE451C3-0FF4-47C4-B829-773ADF60F88C}" type="datetimeFigureOut">
              <a:rPr lang="en-US" smtClean="0"/>
              <a:t>4/24/2021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819199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smtClean="0"/>
              <a:t>4/24/2021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064486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smtClean="0"/>
              <a:t>4/24/2021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877629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smtClean="0"/>
              <a:t>4/24/2021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1504407"/>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Lst>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hyperlink" Target="https://creativecommons.org/licenses/by-sa/3.0/"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commons.wikimedia.org/wiki/File:Froedtert_Hospital_Milwaukee.jpg" TargetMode="External"/><Relationship Id="rId5" Type="http://schemas.openxmlformats.org/officeDocument/2006/relationships/image" Target="../media/image4.jp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hyperlink" Target="https://creativecommons.org/licenses/by-sa/3.0/" TargetMode="External"/><Relationship Id="rId3" Type="http://schemas.openxmlformats.org/officeDocument/2006/relationships/slideLayout" Target="../slideLayouts/slideLayout7.xml"/><Relationship Id="rId7" Type="http://schemas.openxmlformats.org/officeDocument/2006/relationships/hyperlink" Target="http://commons.wikimedia.org/wiki/File:Law3.jpg"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6.jpeg"/><Relationship Id="rId5" Type="http://schemas.openxmlformats.org/officeDocument/2006/relationships/hyperlink" Target="http://www.zuzeeko.com/p/rules-and-regulations.html" TargetMode="External"/><Relationship Id="rId10" Type="http://schemas.openxmlformats.org/officeDocument/2006/relationships/image" Target="../media/image2.png"/><Relationship Id="rId4" Type="http://schemas.openxmlformats.org/officeDocument/2006/relationships/image" Target="../media/image5.jpeg"/><Relationship Id="rId9" Type="http://schemas.openxmlformats.org/officeDocument/2006/relationships/hyperlink" Target="https://creativecommons.org/licenses/by-nc-nd/3.0/" TargetMode="Externa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7.png"/><Relationship Id="rId5" Type="http://schemas.openxmlformats.org/officeDocument/2006/relationships/slide" Target="slide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8.png"/><Relationship Id="rId4" Type="http://schemas.microsoft.com/office/2017/06/relationships/model3d" Target="../media/model3d1.glb"/></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hyperlink" Target="https://www.commonwealthfund.org/sites/default/files/documents/___media_files_publications_issue_brief_2017_jun_lucia_bala" TargetMode="External"/><Relationship Id="rId5" Type="http://schemas.openxmlformats.org/officeDocument/2006/relationships/hyperlink" Target="https://healthcare.ascension.org/Locations/Wisconsin/WIWHE/Milwaukee-Ascension-S" TargetMode="Externa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CE1D-4B68-4A9B-B1E7-EE77BA951136}"/>
              </a:ext>
            </a:extLst>
          </p:cNvPr>
          <p:cNvSpPr>
            <a:spLocks noGrp="1"/>
          </p:cNvSpPr>
          <p:nvPr>
            <p:ph type="ctrTitle"/>
          </p:nvPr>
        </p:nvSpPr>
        <p:spPr/>
        <p:txBody>
          <a:bodyPr>
            <a:normAutofit fontScale="90000"/>
          </a:bodyPr>
          <a:lstStyle/>
          <a:p>
            <a:r>
              <a:rPr lang="en-US" b="1" i="1" dirty="0">
                <a:latin typeface="Bookman Old Style" panose="02050604050505020204" pitchFamily="18" charset="0"/>
              </a:rPr>
              <a:t>COMPETING HOSPITAL BUSINESS, SET-UP, AND PATIENT POPULATION </a:t>
            </a:r>
          </a:p>
        </p:txBody>
      </p:sp>
      <p:sp>
        <p:nvSpPr>
          <p:cNvPr id="3" name="Subtitle 2">
            <a:extLst>
              <a:ext uri="{FF2B5EF4-FFF2-40B4-BE49-F238E27FC236}">
                <a16:creationId xmlns:a16="http://schemas.microsoft.com/office/drawing/2014/main" id="{56BEDE82-4AF0-4BCE-B455-EA57F4FD39D2}"/>
              </a:ext>
            </a:extLst>
          </p:cNvPr>
          <p:cNvSpPr>
            <a:spLocks noGrp="1"/>
          </p:cNvSpPr>
          <p:nvPr>
            <p:ph type="subTitle" idx="1"/>
          </p:nvPr>
        </p:nvSpPr>
        <p:spPr/>
        <p:txBody>
          <a:bodyPr/>
          <a:lstStyle/>
          <a:p>
            <a:r>
              <a:rPr lang="en-US" b="1" dirty="0">
                <a:latin typeface="Bookman Old Style" panose="02050604050505020204" pitchFamily="18" charset="0"/>
              </a:rPr>
              <a:t>JOI FORD</a:t>
            </a:r>
          </a:p>
          <a:p>
            <a:r>
              <a:rPr lang="en-US" b="1" dirty="0">
                <a:latin typeface="Bookman Old Style" panose="02050604050505020204" pitchFamily="18" charset="0"/>
              </a:rPr>
              <a:t>HTHS230</a:t>
            </a:r>
          </a:p>
        </p:txBody>
      </p:sp>
      <p:pic>
        <p:nvPicPr>
          <p:cNvPr id="4" name="Recorded Sound">
            <a:hlinkClick r:id="" action="ppaction://media"/>
            <a:extLst>
              <a:ext uri="{FF2B5EF4-FFF2-40B4-BE49-F238E27FC236}">
                <a16:creationId xmlns:a16="http://schemas.microsoft.com/office/drawing/2014/main" id="{F0F23991-F656-4C90-BFB6-0E6E6B60101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37045" y="5638800"/>
            <a:ext cx="609600" cy="698322"/>
          </a:xfrm>
          <a:prstGeom prst="rect">
            <a:avLst/>
          </a:prstGeom>
        </p:spPr>
      </p:pic>
    </p:spTree>
    <p:extLst>
      <p:ext uri="{BB962C8B-B14F-4D97-AF65-F5344CB8AC3E}">
        <p14:creationId xmlns:p14="http://schemas.microsoft.com/office/powerpoint/2010/main" val="1509278622"/>
      </p:ext>
    </p:extLst>
  </p:cSld>
  <p:clrMapOvr>
    <a:masterClrMapping/>
  </p:clrMapOvr>
  <mc:AlternateContent xmlns:mc="http://schemas.openxmlformats.org/markup-compatibility/2006" xmlns:p14="http://schemas.microsoft.com/office/powerpoint/2010/main">
    <mc:Choice Requires="p14">
      <p:transition spd="slow" p14:dur="125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10B7EF4-0B46-485E-876B-603785510891}"/>
              </a:ext>
            </a:extLst>
          </p:cNvPr>
          <p:cNvSpPr>
            <a:spLocks noGrp="1"/>
          </p:cNvSpPr>
          <p:nvPr>
            <p:ph type="title"/>
          </p:nvPr>
        </p:nvSpPr>
        <p:spPr>
          <a:xfrm>
            <a:off x="606626" y="507614"/>
            <a:ext cx="6258582" cy="1092586"/>
          </a:xfrm>
        </p:spPr>
        <p:txBody>
          <a:bodyPr vert="horz" lIns="91440" tIns="45720" rIns="91440" bIns="45720" rtlCol="0" anchor="ctr">
            <a:noAutofit/>
          </a:bodyPr>
          <a:lstStyle/>
          <a:p>
            <a:r>
              <a:rPr lang="en-US" sz="2400" b="1" i="1" dirty="0">
                <a:solidFill>
                  <a:schemeClr val="tx1"/>
                </a:solidFill>
                <a:latin typeface="Bookman Old Style" panose="02050604050505020204" pitchFamily="18" charset="0"/>
              </a:rPr>
              <a:t>ASCENSION SE WISCONSIN –ST. JOSEPH CAMPUS</a:t>
            </a:r>
          </a:p>
        </p:txBody>
      </p:sp>
      <p:graphicFrame>
        <p:nvGraphicFramePr>
          <p:cNvPr id="13" name="Table 12">
            <a:extLst>
              <a:ext uri="{FF2B5EF4-FFF2-40B4-BE49-F238E27FC236}">
                <a16:creationId xmlns:a16="http://schemas.microsoft.com/office/drawing/2014/main" id="{9BF0A0CF-9CB8-456D-9DDD-358D761EF10F}"/>
              </a:ext>
            </a:extLst>
          </p:cNvPr>
          <p:cNvGraphicFramePr>
            <a:graphicFrameLocks noGrp="1"/>
          </p:cNvGraphicFramePr>
          <p:nvPr>
            <p:extLst>
              <p:ext uri="{D42A27DB-BD31-4B8C-83A1-F6EECF244321}">
                <p14:modId xmlns:p14="http://schemas.microsoft.com/office/powerpoint/2010/main" val="3184639154"/>
              </p:ext>
            </p:extLst>
          </p:nvPr>
        </p:nvGraphicFramePr>
        <p:xfrm>
          <a:off x="533770" y="1675350"/>
          <a:ext cx="6331440" cy="4436476"/>
        </p:xfrm>
        <a:graphic>
          <a:graphicData uri="http://schemas.openxmlformats.org/drawingml/2006/table">
            <a:tbl>
              <a:tblPr>
                <a:tableStyleId>{68D230F3-CF80-4859-8CE7-A43EE81993B5}</a:tableStyleId>
              </a:tblPr>
              <a:tblGrid>
                <a:gridCol w="2003256">
                  <a:extLst>
                    <a:ext uri="{9D8B030D-6E8A-4147-A177-3AD203B41FA5}">
                      <a16:colId xmlns:a16="http://schemas.microsoft.com/office/drawing/2014/main" val="1520301954"/>
                    </a:ext>
                  </a:extLst>
                </a:gridCol>
                <a:gridCol w="2323808">
                  <a:extLst>
                    <a:ext uri="{9D8B030D-6E8A-4147-A177-3AD203B41FA5}">
                      <a16:colId xmlns:a16="http://schemas.microsoft.com/office/drawing/2014/main" val="2848859942"/>
                    </a:ext>
                  </a:extLst>
                </a:gridCol>
                <a:gridCol w="2004376">
                  <a:extLst>
                    <a:ext uri="{9D8B030D-6E8A-4147-A177-3AD203B41FA5}">
                      <a16:colId xmlns:a16="http://schemas.microsoft.com/office/drawing/2014/main" val="2703102065"/>
                    </a:ext>
                  </a:extLst>
                </a:gridCol>
              </a:tblGrid>
              <a:tr h="4436476">
                <a:tc>
                  <a:txBody>
                    <a:bodyPr/>
                    <a:lstStyle/>
                    <a:p>
                      <a:pPr marL="0" indent="0">
                        <a:buFont typeface="Wingdings" panose="05000000000000000000" pitchFamily="2" charset="2"/>
                        <a:buNone/>
                      </a:pPr>
                      <a:endParaRPr lang="en-US" sz="1400" b="1" dirty="0">
                        <a:solidFill>
                          <a:schemeClr val="accent5"/>
                        </a:solidFill>
                      </a:endParaRPr>
                    </a:p>
                    <a:p>
                      <a:pPr marL="285750" indent="-285750">
                        <a:buFont typeface="Wingdings" panose="05000000000000000000" pitchFamily="2" charset="2"/>
                        <a:buChar char="v"/>
                      </a:pPr>
                      <a:endParaRPr lang="en-US" sz="1400" b="1" dirty="0">
                        <a:solidFill>
                          <a:schemeClr val="accent5"/>
                        </a:solidFill>
                      </a:endParaRPr>
                    </a:p>
                    <a:p>
                      <a:pPr marL="285750" indent="-285750">
                        <a:buFont typeface="Wingdings" panose="05000000000000000000" pitchFamily="2" charset="2"/>
                        <a:buChar char="v"/>
                      </a:pPr>
                      <a:endParaRPr lang="en-US" sz="1400" b="1" dirty="0">
                        <a:solidFill>
                          <a:schemeClr val="accent5"/>
                        </a:solidFill>
                      </a:endParaRPr>
                    </a:p>
                    <a:p>
                      <a:pPr marL="285750" indent="-285750">
                        <a:buFont typeface="Wingdings" panose="05000000000000000000" pitchFamily="2" charset="2"/>
                        <a:buChar char="v"/>
                      </a:pPr>
                      <a:endParaRPr lang="en-US" sz="1400" b="1" dirty="0">
                        <a:solidFill>
                          <a:schemeClr val="accent5"/>
                        </a:solidFill>
                      </a:endParaRPr>
                    </a:p>
                    <a:p>
                      <a:pPr marL="285750" indent="-285750">
                        <a:buFont typeface="Wingdings" panose="05000000000000000000" pitchFamily="2" charset="2"/>
                        <a:buChar char="v"/>
                      </a:pPr>
                      <a:endParaRPr lang="en-US" sz="1400" b="1" dirty="0">
                        <a:solidFill>
                          <a:schemeClr val="accent5"/>
                        </a:solidFill>
                      </a:endParaRPr>
                    </a:p>
                    <a:p>
                      <a:pPr marL="285750" indent="-285750">
                        <a:buFont typeface="Wingdings" panose="05000000000000000000" pitchFamily="2" charset="2"/>
                        <a:buChar char="v"/>
                      </a:pPr>
                      <a:endParaRPr lang="en-US" sz="1400" b="1" dirty="0">
                        <a:solidFill>
                          <a:schemeClr val="accent5"/>
                        </a:solidFill>
                      </a:endParaRPr>
                    </a:p>
                    <a:p>
                      <a:pPr marL="285750" indent="-285750">
                        <a:buFont typeface="Wingdings" panose="05000000000000000000" pitchFamily="2" charset="2"/>
                        <a:buChar char="v"/>
                      </a:pPr>
                      <a:r>
                        <a:rPr lang="en-US" sz="1400" b="1" dirty="0">
                          <a:solidFill>
                            <a:schemeClr val="accent5"/>
                          </a:solidFill>
                        </a:rPr>
                        <a:t>Nonprofit</a:t>
                      </a:r>
                    </a:p>
                    <a:p>
                      <a:pPr marL="0" indent="0">
                        <a:buFont typeface="Wingdings" panose="05000000000000000000" pitchFamily="2" charset="2"/>
                        <a:buNone/>
                      </a:pPr>
                      <a:endParaRPr lang="en-US" sz="1400" b="1" dirty="0">
                        <a:solidFill>
                          <a:schemeClr val="accent5"/>
                        </a:solidFill>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400" b="1" dirty="0">
                          <a:solidFill>
                            <a:schemeClr val="accent5"/>
                          </a:solidFill>
                        </a:rPr>
                        <a:t>Catholic Faith Based</a:t>
                      </a:r>
                    </a:p>
                    <a:p>
                      <a:pPr marL="0" marR="0" lvl="0" indent="0" algn="l"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400" b="1" dirty="0">
                        <a:solidFill>
                          <a:schemeClr val="accent5"/>
                        </a:solidFill>
                      </a:endParaRPr>
                    </a:p>
                    <a:p>
                      <a:endParaRPr lang="en-US" sz="1400" b="1" dirty="0">
                        <a:solidFill>
                          <a:schemeClr val="accent5"/>
                        </a:solidFill>
                      </a:endParaRPr>
                    </a:p>
                    <a:p>
                      <a:endParaRPr lang="en-US" sz="1400" b="1" i="1" dirty="0">
                        <a:solidFill>
                          <a:schemeClr val="accent5"/>
                        </a:solidFill>
                        <a:latin typeface="Bookman Old Style" panose="02050604050505020204" pitchFamily="18" charset="0"/>
                      </a:endParaRP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400" b="1" dirty="0">
                        <a:solidFill>
                          <a:schemeClr val="accent5"/>
                        </a:solidFill>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400" b="1" dirty="0">
                          <a:solidFill>
                            <a:schemeClr val="accent5"/>
                          </a:solidFill>
                        </a:rPr>
                        <a:t>Primary Care</a:t>
                      </a:r>
                    </a:p>
                    <a:p>
                      <a:pPr marL="285750" indent="-285750">
                        <a:buFont typeface="Wingdings" panose="05000000000000000000" pitchFamily="2" charset="2"/>
                        <a:buChar char="v"/>
                      </a:pPr>
                      <a:r>
                        <a:rPr lang="en-US" sz="1400" b="1" dirty="0">
                          <a:solidFill>
                            <a:schemeClr val="accent5"/>
                          </a:solidFill>
                        </a:rPr>
                        <a:t>Specialty Care</a:t>
                      </a:r>
                    </a:p>
                    <a:p>
                      <a:pPr marL="742950" lvl="1" indent="-285750">
                        <a:buFont typeface="Wingdings" panose="05000000000000000000" pitchFamily="2" charset="2"/>
                        <a:buChar char="Ø"/>
                      </a:pPr>
                      <a:r>
                        <a:rPr lang="en-US" sz="1400" b="1" dirty="0">
                          <a:solidFill>
                            <a:schemeClr val="accent5"/>
                          </a:solidFill>
                        </a:rPr>
                        <a:t>Heart And Vascular</a:t>
                      </a:r>
                    </a:p>
                    <a:p>
                      <a:pPr marL="742950" lvl="1" indent="-285750">
                        <a:buFont typeface="Wingdings" panose="05000000000000000000" pitchFamily="2" charset="2"/>
                        <a:buChar char="Ø"/>
                      </a:pPr>
                      <a:r>
                        <a:rPr lang="en-US" sz="1400" b="1" dirty="0">
                          <a:solidFill>
                            <a:schemeClr val="accent5"/>
                          </a:solidFill>
                        </a:rPr>
                        <a:t>Orthopedics</a:t>
                      </a:r>
                    </a:p>
                    <a:p>
                      <a:pPr marL="742950" lvl="1" indent="-285750">
                        <a:buFont typeface="Wingdings" panose="05000000000000000000" pitchFamily="2" charset="2"/>
                        <a:buChar char="Ø"/>
                      </a:pPr>
                      <a:r>
                        <a:rPr lang="en-US" sz="1400" b="1" dirty="0">
                          <a:solidFill>
                            <a:schemeClr val="accent5"/>
                          </a:solidFill>
                        </a:rPr>
                        <a:t>Women’s Health </a:t>
                      </a:r>
                    </a:p>
                    <a:p>
                      <a:pPr marL="742950" lvl="1" indent="-285750">
                        <a:buFont typeface="Wingdings" panose="05000000000000000000" pitchFamily="2" charset="2"/>
                        <a:buChar char="Ø"/>
                      </a:pPr>
                      <a:r>
                        <a:rPr lang="en-US" sz="1400" b="1" dirty="0">
                          <a:solidFill>
                            <a:schemeClr val="accent5"/>
                          </a:solidFill>
                        </a:rPr>
                        <a:t>Maternity</a:t>
                      </a:r>
                    </a:p>
                    <a:p>
                      <a:pPr marL="742950" lvl="1" indent="-285750">
                        <a:buFont typeface="Wingdings" panose="05000000000000000000" pitchFamily="2" charset="2"/>
                        <a:buChar char="Ø"/>
                      </a:pPr>
                      <a:r>
                        <a:rPr lang="en-US" sz="1400" b="1" dirty="0">
                          <a:solidFill>
                            <a:schemeClr val="accent5"/>
                          </a:solidFill>
                        </a:rPr>
                        <a:t>Stroke Care</a:t>
                      </a:r>
                    </a:p>
                    <a:p>
                      <a:pPr marL="285750" indent="-285750">
                        <a:buFont typeface="Wingdings" panose="05000000000000000000" pitchFamily="2" charset="2"/>
                        <a:buChar char="v"/>
                      </a:pPr>
                      <a:r>
                        <a:rPr lang="en-US" sz="1400" b="1" dirty="0">
                          <a:solidFill>
                            <a:schemeClr val="accent5"/>
                          </a:solidFill>
                        </a:rPr>
                        <a:t>Imaging/</a:t>
                      </a:r>
                    </a:p>
                    <a:p>
                      <a:pPr marL="285750" indent="-285750">
                        <a:buFont typeface="Wingdings" panose="05000000000000000000" pitchFamily="2" charset="2"/>
                        <a:buChar char="v"/>
                      </a:pPr>
                      <a:r>
                        <a:rPr lang="en-US" sz="1400" b="1" dirty="0">
                          <a:solidFill>
                            <a:schemeClr val="accent5"/>
                          </a:solidFill>
                        </a:rPr>
                        <a:t>Laboratory</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400" b="1" dirty="0">
                          <a:solidFill>
                            <a:schemeClr val="accent5"/>
                          </a:solidFill>
                        </a:rPr>
                        <a:t>Emergency</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400" b="1" dirty="0">
                          <a:solidFill>
                            <a:schemeClr val="accent5"/>
                          </a:solidFill>
                        </a:rPr>
                        <a:t>Hospital/ Medical Center</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400" b="1" dirty="0">
                          <a:solidFill>
                            <a:schemeClr val="accent5"/>
                          </a:solidFill>
                        </a:rPr>
                        <a:t>Pharmacy </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400" b="1" dirty="0">
                        <a:solidFill>
                          <a:schemeClr val="accent5"/>
                        </a:solidFill>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400" b="1" dirty="0">
                        <a:solidFill>
                          <a:schemeClr val="accent5"/>
                        </a:solidFill>
                      </a:endParaRPr>
                    </a:p>
                    <a:p>
                      <a:pPr marL="285750" indent="-285750">
                        <a:buFont typeface="Wingdings" panose="05000000000000000000" pitchFamily="2" charset="2"/>
                        <a:buChar char="v"/>
                      </a:pPr>
                      <a:endParaRPr lang="en-US" sz="1400" b="1" dirty="0">
                        <a:solidFill>
                          <a:schemeClr val="accent5"/>
                        </a:solidFill>
                      </a:endParaRPr>
                    </a:p>
                    <a:p>
                      <a:pPr marL="285750" lvl="0" indent="-285750">
                        <a:buFont typeface="Wingdings" panose="05000000000000000000" pitchFamily="2" charset="2"/>
                        <a:buChar char="Ø"/>
                      </a:pPr>
                      <a:endParaRPr lang="en-US" sz="1400" b="1" dirty="0">
                        <a:solidFill>
                          <a:schemeClr val="accent5"/>
                        </a:solidFill>
                      </a:endParaRPr>
                    </a:p>
                    <a:p>
                      <a:endParaRPr lang="en-US" sz="1400" b="1" i="1" dirty="0">
                        <a:solidFill>
                          <a:schemeClr val="accent5"/>
                        </a:solidFill>
                        <a:latin typeface="Bookman Old Style" panose="02050604050505020204" pitchFamily="18" charset="0"/>
                      </a:endParaRP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400" b="1" dirty="0">
                        <a:solidFill>
                          <a:schemeClr val="accent5"/>
                        </a:solidFill>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400" b="1" dirty="0">
                        <a:solidFill>
                          <a:schemeClr val="accent5"/>
                        </a:solidFill>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400" b="1" dirty="0">
                        <a:solidFill>
                          <a:schemeClr val="accent5"/>
                        </a:solidFill>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400" b="1" dirty="0">
                        <a:solidFill>
                          <a:schemeClr val="accent5"/>
                        </a:solidFill>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400" b="1" dirty="0">
                        <a:solidFill>
                          <a:schemeClr val="accent5"/>
                        </a:solidFill>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400" b="1" dirty="0">
                          <a:solidFill>
                            <a:schemeClr val="accent5"/>
                          </a:solidFill>
                        </a:rPr>
                        <a:t>Client Focus</a:t>
                      </a:r>
                    </a:p>
                    <a:p>
                      <a:pPr marL="742950" lvl="1" indent="-285750">
                        <a:buFont typeface="Wingdings" panose="05000000000000000000" pitchFamily="2" charset="2"/>
                        <a:buChar char="Ø"/>
                      </a:pPr>
                      <a:r>
                        <a:rPr lang="en-US" sz="1400" b="1" dirty="0">
                          <a:solidFill>
                            <a:schemeClr val="accent5"/>
                          </a:solidFill>
                        </a:rPr>
                        <a:t>All People</a:t>
                      </a:r>
                    </a:p>
                    <a:p>
                      <a:pPr marL="742950" lvl="1" indent="-285750">
                        <a:buFont typeface="Wingdings" panose="05000000000000000000" pitchFamily="2" charset="2"/>
                        <a:buChar char="Ø"/>
                      </a:pPr>
                      <a:r>
                        <a:rPr lang="en-US" sz="1400" b="1" dirty="0">
                          <a:solidFill>
                            <a:schemeClr val="accent5"/>
                          </a:solidFill>
                        </a:rPr>
                        <a:t>Persons Living In Poverty</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400" b="1" dirty="0">
                          <a:solidFill>
                            <a:schemeClr val="accent5"/>
                          </a:solidFill>
                        </a:rPr>
                        <a:t>Vulnerable</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400" b="1" dirty="0">
                          <a:solidFill>
                            <a:schemeClr val="accent5"/>
                          </a:solidFill>
                        </a:rPr>
                        <a:t>Community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schemeClr val="accent5"/>
                          </a:solidFill>
                        </a:rPr>
                        <a:t> </a:t>
                      </a:r>
                    </a:p>
                    <a:p>
                      <a:endParaRPr lang="en-US" sz="1400" b="1" dirty="0">
                        <a:solidFill>
                          <a:schemeClr val="accent5"/>
                        </a:solidFill>
                      </a:endParaRPr>
                    </a:p>
                    <a:p>
                      <a:endParaRPr lang="en-US" sz="1400" b="1" dirty="0">
                        <a:solidFill>
                          <a:schemeClr val="accent5"/>
                        </a:solidFill>
                      </a:endParaRPr>
                    </a:p>
                    <a:p>
                      <a:endParaRPr lang="en-US" sz="1400" b="1" i="1" dirty="0">
                        <a:solidFill>
                          <a:schemeClr val="accent5"/>
                        </a:solidFill>
                        <a:latin typeface="Bookman Old Style" panose="02050604050505020204" pitchFamily="18" charset="0"/>
                      </a:endParaRPr>
                    </a:p>
                  </a:txBody>
                  <a:tcPr/>
                </a:tc>
                <a:extLst>
                  <a:ext uri="{0D108BD9-81ED-4DB2-BD59-A6C34878D82A}">
                    <a16:rowId xmlns:a16="http://schemas.microsoft.com/office/drawing/2014/main" val="870298247"/>
                  </a:ext>
                </a:extLst>
              </a:tr>
            </a:tbl>
          </a:graphicData>
        </a:graphic>
      </p:graphicFrame>
      <p:pic>
        <p:nvPicPr>
          <p:cNvPr id="63" name="Picture 62">
            <a:extLst>
              <a:ext uri="{FF2B5EF4-FFF2-40B4-BE49-F238E27FC236}">
                <a16:creationId xmlns:a16="http://schemas.microsoft.com/office/drawing/2014/main" id="{9BB62581-1FEB-4EE1-A54F-07DA3D0ECCD2}"/>
              </a:ext>
            </a:extLst>
          </p:cNvPr>
          <p:cNvPicPr>
            <a:picLocks noChangeAspect="1"/>
          </p:cNvPicPr>
          <p:nvPr/>
        </p:nvPicPr>
        <p:blipFill>
          <a:blip r:embed="rId5"/>
          <a:stretch>
            <a:fillRect/>
          </a:stretch>
        </p:blipFill>
        <p:spPr>
          <a:xfrm>
            <a:off x="6803473" y="1273187"/>
            <a:ext cx="5388528" cy="4496296"/>
          </a:xfrm>
          <a:prstGeom prst="rect">
            <a:avLst/>
          </a:prstGeom>
        </p:spPr>
      </p:pic>
      <p:pic>
        <p:nvPicPr>
          <p:cNvPr id="69" name="Recorded Sound">
            <a:hlinkClick r:id="" action="ppaction://media"/>
            <a:extLst>
              <a:ext uri="{FF2B5EF4-FFF2-40B4-BE49-F238E27FC236}">
                <a16:creationId xmlns:a16="http://schemas.microsoft.com/office/drawing/2014/main" id="{89FD3F42-00B3-4D8C-B19A-2663BD8DD1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43414" y="5948341"/>
            <a:ext cx="609600" cy="609600"/>
          </a:xfrm>
          <a:prstGeom prst="rect">
            <a:avLst/>
          </a:prstGeom>
        </p:spPr>
      </p:pic>
    </p:spTree>
    <p:extLst>
      <p:ext uri="{BB962C8B-B14F-4D97-AF65-F5344CB8AC3E}">
        <p14:creationId xmlns:p14="http://schemas.microsoft.com/office/powerpoint/2010/main" val="29973636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734" fill="hold"/>
                                        <p:tgtEl>
                                          <p:spTgt spid="6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1B923A-7CC1-465A-AC6B-E9BF54E53D9E}"/>
              </a:ext>
            </a:extLst>
          </p:cNvPr>
          <p:cNvSpPr>
            <a:spLocks noGrp="1"/>
          </p:cNvSpPr>
          <p:nvPr>
            <p:ph type="title"/>
          </p:nvPr>
        </p:nvSpPr>
        <p:spPr>
          <a:xfrm>
            <a:off x="593728" y="329268"/>
            <a:ext cx="5971970" cy="1220256"/>
          </a:xfrm>
        </p:spPr>
        <p:txBody>
          <a:bodyPr vert="horz" lIns="91440" tIns="45720" rIns="91440" bIns="45720" rtlCol="0" anchor="ctr">
            <a:normAutofit fontScale="90000"/>
          </a:bodyPr>
          <a:lstStyle/>
          <a:p>
            <a:r>
              <a:rPr lang="en-US" b="1" i="1" dirty="0">
                <a:solidFill>
                  <a:schemeClr val="tx1"/>
                </a:solidFill>
                <a:latin typeface="Bookman Old Style" panose="02050604050505020204" pitchFamily="18" charset="0"/>
              </a:rPr>
              <a:t>FROEDTERT AND MEDICAL COLLEGE OF WISCONSIN</a:t>
            </a:r>
          </a:p>
        </p:txBody>
      </p:sp>
      <p:pic>
        <p:nvPicPr>
          <p:cNvPr id="8" name="Picture Placeholder 7" descr="A picture containing outdoor, sky&#10;&#10;Description automatically generated">
            <a:extLst>
              <a:ext uri="{FF2B5EF4-FFF2-40B4-BE49-F238E27FC236}">
                <a16:creationId xmlns:a16="http://schemas.microsoft.com/office/drawing/2014/main" id="{B53D4884-5582-4044-AC2F-98D1E43ACF1C}"/>
              </a:ext>
            </a:extLst>
          </p:cNvPr>
          <p:cNvPicPr>
            <a:picLocks noGrp="1" noChangeAspect="1"/>
          </p:cNvPicPr>
          <p:nvPr>
            <p:ph type="pic" idx="1"/>
          </p:nvPr>
        </p:nvPicPr>
        <p:blipFill rotWithShape="1">
          <a:blip r:embed="rId5">
            <a:extLst>
              <a:ext uri="{837473B0-CC2E-450A-ABE3-18F120FF3D39}">
                <a1611:picAttrSrcUrl xmlns:a1611="http://schemas.microsoft.com/office/drawing/2016/11/main" r:id="rId6"/>
              </a:ext>
            </a:extLst>
          </a:blip>
          <a:srcRect l="38803" r="38803"/>
          <a:stretch/>
        </p:blipFill>
        <p:spPr>
          <a:xfrm>
            <a:off x="8589675" y="1397550"/>
            <a:ext cx="3227193" cy="4572000"/>
          </a:xfrm>
          <a:prstGeom prst="rect">
            <a:avLst/>
          </a:prstGeom>
        </p:spPr>
      </p:pic>
      <p:sp>
        <p:nvSpPr>
          <p:cNvPr id="9" name="TextBox 8">
            <a:extLst>
              <a:ext uri="{FF2B5EF4-FFF2-40B4-BE49-F238E27FC236}">
                <a16:creationId xmlns:a16="http://schemas.microsoft.com/office/drawing/2014/main" id="{6C58656F-EF05-4AE9-B9E8-F27F583444DD}"/>
              </a:ext>
            </a:extLst>
          </p:cNvPr>
          <p:cNvSpPr txBox="1"/>
          <p:nvPr/>
        </p:nvSpPr>
        <p:spPr>
          <a:xfrm>
            <a:off x="8863002" y="6030420"/>
            <a:ext cx="2680541"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6" tooltip="https://commons.wikimedia.org/wiki/File:Froedtert_Hospital_Milwaukee.jpg">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7" tooltip="https://creativecommons.org/licenses/by-sa/3.0/">
                  <a:extLst>
                    <a:ext uri="{A12FA001-AC4F-418D-AE19-62706E023703}">
                      <ahyp:hlinkClr xmlns:ahyp="http://schemas.microsoft.com/office/drawing/2018/hyperlinkcolor" val="tx"/>
                    </a:ext>
                  </a:extLst>
                </a:hlinkClick>
              </a:rPr>
              <a:t>CC BY-SA</a:t>
            </a:r>
            <a:endParaRPr lang="en-US" sz="700" dirty="0">
              <a:solidFill>
                <a:srgbClr val="FFFFFF"/>
              </a:solidFill>
            </a:endParaRPr>
          </a:p>
        </p:txBody>
      </p:sp>
      <p:graphicFrame>
        <p:nvGraphicFramePr>
          <p:cNvPr id="10" name="Table 9">
            <a:extLst>
              <a:ext uri="{FF2B5EF4-FFF2-40B4-BE49-F238E27FC236}">
                <a16:creationId xmlns:a16="http://schemas.microsoft.com/office/drawing/2014/main" id="{1A47E711-309F-4EED-A0E1-FC4F2A30D72B}"/>
              </a:ext>
            </a:extLst>
          </p:cNvPr>
          <p:cNvGraphicFramePr>
            <a:graphicFrameLocks noGrp="1"/>
          </p:cNvGraphicFramePr>
          <p:nvPr>
            <p:extLst>
              <p:ext uri="{D42A27DB-BD31-4B8C-83A1-F6EECF244321}">
                <p14:modId xmlns:p14="http://schemas.microsoft.com/office/powerpoint/2010/main" val="3282542135"/>
              </p:ext>
            </p:extLst>
          </p:nvPr>
        </p:nvGraphicFramePr>
        <p:xfrm>
          <a:off x="537731" y="1351722"/>
          <a:ext cx="6628993" cy="7217798"/>
        </p:xfrm>
        <a:graphic>
          <a:graphicData uri="http://schemas.openxmlformats.org/drawingml/2006/table">
            <a:tbl>
              <a:tblPr>
                <a:tableStyleId>{68D230F3-CF80-4859-8CE7-A43EE81993B5}</a:tableStyleId>
              </a:tblPr>
              <a:tblGrid>
                <a:gridCol w="1429104">
                  <a:extLst>
                    <a:ext uri="{9D8B030D-6E8A-4147-A177-3AD203B41FA5}">
                      <a16:colId xmlns:a16="http://schemas.microsoft.com/office/drawing/2014/main" val="4282796065"/>
                    </a:ext>
                  </a:extLst>
                </a:gridCol>
                <a:gridCol w="2743200">
                  <a:extLst>
                    <a:ext uri="{9D8B030D-6E8A-4147-A177-3AD203B41FA5}">
                      <a16:colId xmlns:a16="http://schemas.microsoft.com/office/drawing/2014/main" val="507304901"/>
                    </a:ext>
                  </a:extLst>
                </a:gridCol>
                <a:gridCol w="2456689">
                  <a:extLst>
                    <a:ext uri="{9D8B030D-6E8A-4147-A177-3AD203B41FA5}">
                      <a16:colId xmlns:a16="http://schemas.microsoft.com/office/drawing/2014/main" val="4167013440"/>
                    </a:ext>
                  </a:extLst>
                </a:gridCol>
              </a:tblGrid>
              <a:tr h="7217798">
                <a:tc>
                  <a:txBody>
                    <a:bodyPr/>
                    <a:lstStyle/>
                    <a:p>
                      <a:pPr marL="0" indent="0">
                        <a:buFont typeface="Wingdings" panose="05000000000000000000" pitchFamily="2" charset="2"/>
                        <a:buNone/>
                      </a:pPr>
                      <a:endParaRPr lang="en-US" sz="1200" b="0" dirty="0">
                        <a:solidFill>
                          <a:schemeClr val="accent5"/>
                        </a:solidFill>
                        <a:latin typeface="Bookman Old Style" panose="02050604050505020204" pitchFamily="18" charset="0"/>
                      </a:endParaRPr>
                    </a:p>
                    <a:p>
                      <a:pPr marL="285750" indent="-285750">
                        <a:buFont typeface="Wingdings" panose="05000000000000000000" pitchFamily="2" charset="2"/>
                        <a:buChar char="v"/>
                      </a:pPr>
                      <a:endParaRPr lang="en-US" sz="1200" b="0" dirty="0">
                        <a:solidFill>
                          <a:schemeClr val="accent5"/>
                        </a:solidFill>
                        <a:latin typeface="Bookman Old Style" panose="02050604050505020204" pitchFamily="18" charset="0"/>
                      </a:endParaRPr>
                    </a:p>
                    <a:p>
                      <a:pPr marL="285750" indent="-285750">
                        <a:buFont typeface="Wingdings" panose="05000000000000000000" pitchFamily="2" charset="2"/>
                        <a:buChar char="v"/>
                      </a:pPr>
                      <a:endParaRPr lang="en-US" sz="1200" b="0" dirty="0">
                        <a:solidFill>
                          <a:schemeClr val="accent5"/>
                        </a:solidFill>
                        <a:latin typeface="Bookman Old Style" panose="02050604050505020204" pitchFamily="18" charset="0"/>
                      </a:endParaRPr>
                    </a:p>
                    <a:p>
                      <a:pPr marL="285750" indent="-285750">
                        <a:buFont typeface="Wingdings" panose="05000000000000000000" pitchFamily="2" charset="2"/>
                        <a:buChar char="v"/>
                      </a:pPr>
                      <a:endParaRPr lang="en-US" sz="1200" b="0" dirty="0">
                        <a:solidFill>
                          <a:schemeClr val="accent5"/>
                        </a:solidFill>
                        <a:latin typeface="Bookman Old Style" panose="02050604050505020204" pitchFamily="18" charset="0"/>
                      </a:endParaRPr>
                    </a:p>
                    <a:p>
                      <a:pPr marL="285750" indent="-285750">
                        <a:buFont typeface="Wingdings" panose="05000000000000000000" pitchFamily="2" charset="2"/>
                        <a:buChar char="v"/>
                      </a:pPr>
                      <a:endParaRPr lang="en-US" sz="1200" b="0" dirty="0">
                        <a:solidFill>
                          <a:schemeClr val="accent5"/>
                        </a:solidFill>
                        <a:latin typeface="Bookman Old Style" panose="02050604050505020204" pitchFamily="18" charset="0"/>
                      </a:endParaRPr>
                    </a:p>
                    <a:p>
                      <a:pPr marL="285750" indent="-285750">
                        <a:buFont typeface="Wingdings" panose="05000000000000000000" pitchFamily="2" charset="2"/>
                        <a:buChar char="v"/>
                      </a:pPr>
                      <a:endParaRPr lang="en-US" sz="1200" b="0" dirty="0">
                        <a:solidFill>
                          <a:schemeClr val="accent5"/>
                        </a:solidFill>
                        <a:latin typeface="Bookman Old Style" panose="02050604050505020204" pitchFamily="18" charset="0"/>
                      </a:endParaRPr>
                    </a:p>
                    <a:p>
                      <a:pPr marL="285750" indent="-285750">
                        <a:buFont typeface="Wingdings" panose="05000000000000000000" pitchFamily="2" charset="2"/>
                        <a:buChar char="v"/>
                      </a:pPr>
                      <a:r>
                        <a:rPr lang="en-US" sz="1200" b="0" dirty="0">
                          <a:solidFill>
                            <a:schemeClr val="accent5"/>
                          </a:solidFill>
                          <a:latin typeface="Bookman Old Style" panose="02050604050505020204" pitchFamily="18" charset="0"/>
                        </a:rPr>
                        <a:t>Nonprofit</a:t>
                      </a:r>
                    </a:p>
                    <a:p>
                      <a:pPr marL="285750" indent="-285750">
                        <a:buFont typeface="Wingdings" panose="05000000000000000000" pitchFamily="2" charset="2"/>
                        <a:buChar char="v"/>
                      </a:pPr>
                      <a:endParaRPr lang="en-US" sz="1200" b="0" dirty="0">
                        <a:solidFill>
                          <a:schemeClr val="accent5"/>
                        </a:solidFill>
                        <a:latin typeface="Bookman Old Style" panose="02050604050505020204" pitchFamily="18" charset="0"/>
                      </a:endParaRPr>
                    </a:p>
                    <a:p>
                      <a:pPr marL="285750" indent="-285750">
                        <a:buFont typeface="Wingdings" panose="05000000000000000000" pitchFamily="2" charset="2"/>
                        <a:buChar char="v"/>
                      </a:pPr>
                      <a:r>
                        <a:rPr lang="en-US" sz="1200" b="0" dirty="0">
                          <a:solidFill>
                            <a:schemeClr val="accent5"/>
                          </a:solidFill>
                          <a:latin typeface="Bookman Old Style" panose="02050604050505020204" pitchFamily="18" charset="0"/>
                        </a:rPr>
                        <a:t>LUTHERAN FAITH BASED</a:t>
                      </a:r>
                    </a:p>
                    <a:p>
                      <a:pPr marL="285750" indent="-285750">
                        <a:buFont typeface="Wingdings" panose="05000000000000000000" pitchFamily="2" charset="2"/>
                        <a:buChar char="v"/>
                      </a:pPr>
                      <a:endParaRPr lang="en-US" sz="1200" b="0" dirty="0">
                        <a:solidFill>
                          <a:schemeClr val="accent5"/>
                        </a:solidFill>
                        <a:latin typeface="Bookman Old Style" panose="02050604050505020204" pitchFamily="18" charset="0"/>
                      </a:endParaRPr>
                    </a:p>
                    <a:p>
                      <a:pPr marL="285750" indent="-285750">
                        <a:buFont typeface="Wingdings" panose="05000000000000000000" pitchFamily="2" charset="2"/>
                        <a:buChar char="v"/>
                      </a:pPr>
                      <a:r>
                        <a:rPr lang="en-US" sz="1200" b="0" dirty="0">
                          <a:solidFill>
                            <a:schemeClr val="accent5"/>
                          </a:solidFill>
                          <a:latin typeface="Bookman Old Style" panose="02050604050505020204" pitchFamily="18" charset="0"/>
                        </a:rPr>
                        <a:t>ADULT TEACHING HOSPITAL</a:t>
                      </a:r>
                    </a:p>
                    <a:p>
                      <a:pPr marL="0" indent="0">
                        <a:buFont typeface="Wingdings" panose="05000000000000000000" pitchFamily="2" charset="2"/>
                        <a:buNone/>
                      </a:pPr>
                      <a:endParaRPr lang="en-US" sz="1200" b="0" dirty="0">
                        <a:solidFill>
                          <a:schemeClr val="accent5"/>
                        </a:solidFill>
                        <a:latin typeface="Bookman Old Style" panose="02050604050505020204" pitchFamily="18" charset="0"/>
                      </a:endParaRPr>
                    </a:p>
                    <a:p>
                      <a:pPr marL="0" marR="0" lvl="0" indent="0" algn="l"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b="0" dirty="0">
                        <a:solidFill>
                          <a:schemeClr val="accent5"/>
                        </a:solidFill>
                        <a:latin typeface="Bookman Old Style" panose="02050604050505020204" pitchFamily="18" charset="0"/>
                      </a:endParaRPr>
                    </a:p>
                    <a:p>
                      <a:endParaRPr lang="en-US" sz="1200" b="0" dirty="0">
                        <a:solidFill>
                          <a:schemeClr val="accent5"/>
                        </a:solidFill>
                        <a:latin typeface="Bookman Old Style" panose="02050604050505020204" pitchFamily="18" charset="0"/>
                      </a:endParaRPr>
                    </a:p>
                    <a:p>
                      <a:endParaRPr lang="en-US" sz="1200" b="0" i="1" dirty="0">
                        <a:solidFill>
                          <a:schemeClr val="accent5"/>
                        </a:solidFill>
                        <a:latin typeface="Bookman Old Style" panose="02050604050505020204" pitchFamily="18" charset="0"/>
                      </a:endParaRP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200" b="0" dirty="0">
                        <a:solidFill>
                          <a:schemeClr val="accent5"/>
                        </a:solidFill>
                        <a:latin typeface="Bookman Old Style" panose="020506040505050202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200" b="0" dirty="0">
                        <a:solidFill>
                          <a:schemeClr val="accent5"/>
                        </a:solidFill>
                        <a:latin typeface="Bookman Old Style" panose="020506040505050202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Cancer</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Communication Disorders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Ear, Nose, Throat</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Emergency</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Fertility and</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Reproductive Medicine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Diabetes and</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Endocrinology</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Digestive and</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Gastroenterology</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Heart and Vascular</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Musculoskeletal</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Neurosciences and Stroke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Orthopedic, Sports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and Spine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Plastic and</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Reconstructive Surgery</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Pregnancy and Birth</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Primary Care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Sleep Disorders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Transplant</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Urology</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Vision Services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 Weight Management</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200" b="0" dirty="0">
                          <a:solidFill>
                            <a:schemeClr val="accent5"/>
                          </a:solidFill>
                          <a:latin typeface="Bookman Old Style" panose="02050604050505020204" pitchFamily="18" charset="0"/>
                        </a:rPr>
                        <a:t>and Bariatrics</a:t>
                      </a:r>
                    </a:p>
                    <a:p>
                      <a:pPr marL="285750" indent="-285750">
                        <a:buFont typeface="Wingdings" panose="05000000000000000000" pitchFamily="2" charset="2"/>
                        <a:buChar char="v"/>
                      </a:pPr>
                      <a:endParaRPr lang="en-US" sz="1200" b="0" dirty="0">
                        <a:solidFill>
                          <a:schemeClr val="accent5"/>
                        </a:solidFill>
                        <a:latin typeface="Bookman Old Style" panose="02050604050505020204" pitchFamily="18" charset="0"/>
                      </a:endParaRPr>
                    </a:p>
                    <a:p>
                      <a:pPr marL="285750" lvl="0" indent="-285750">
                        <a:buFont typeface="Wingdings" panose="05000000000000000000" pitchFamily="2" charset="2"/>
                        <a:buChar char="Ø"/>
                      </a:pPr>
                      <a:endParaRPr lang="en-US" sz="1200" b="0" dirty="0">
                        <a:solidFill>
                          <a:schemeClr val="accent5"/>
                        </a:solidFill>
                        <a:latin typeface="Bookman Old Style" panose="02050604050505020204" pitchFamily="18" charset="0"/>
                      </a:endParaRPr>
                    </a:p>
                    <a:p>
                      <a:endParaRPr lang="en-US" sz="1200" b="0" i="1" dirty="0">
                        <a:solidFill>
                          <a:schemeClr val="accent5"/>
                        </a:solidFill>
                        <a:latin typeface="Bookman Old Style" panose="02050604050505020204" pitchFamily="18" charset="0"/>
                      </a:endParaRP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400" b="0" dirty="0">
                        <a:solidFill>
                          <a:schemeClr val="accent5"/>
                        </a:solidFill>
                        <a:latin typeface="Bookman Old Style" panose="020506040505050202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400" b="0" dirty="0">
                        <a:solidFill>
                          <a:schemeClr val="accent5"/>
                        </a:solidFill>
                        <a:latin typeface="Bookman Old Style" panose="020506040505050202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400" b="0" dirty="0">
                          <a:solidFill>
                            <a:schemeClr val="accent5"/>
                          </a:solidFill>
                          <a:latin typeface="Bookman Old Style" panose="02050604050505020204" pitchFamily="18" charset="0"/>
                        </a:rPr>
                        <a:t>COMMUNITY </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400" b="0" dirty="0">
                          <a:solidFill>
                            <a:schemeClr val="accent5"/>
                          </a:solidFill>
                          <a:latin typeface="Bookman Old Style" panose="02050604050505020204" pitchFamily="18" charset="0"/>
                        </a:rPr>
                        <a:t>SOUTH-EAST WISCONSIN</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400" b="0" dirty="0">
                          <a:solidFill>
                            <a:schemeClr val="accent5"/>
                          </a:solidFill>
                          <a:latin typeface="Bookman Old Style" panose="02050604050505020204" pitchFamily="18" charset="0"/>
                        </a:rPr>
                        <a:t>5 HOSPITALS /2 COMMUNITY HOSPITALS</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400" b="0" dirty="0">
                          <a:solidFill>
                            <a:schemeClr val="accent5"/>
                          </a:solidFill>
                          <a:latin typeface="Bookman Old Style" panose="02050604050505020204" pitchFamily="18" charset="0"/>
                        </a:rPr>
                        <a:t>COMMITED TO SERVE UNDERPRIVILEDGE COMMUNITIES</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400" b="0" dirty="0">
                          <a:solidFill>
                            <a:schemeClr val="accent5"/>
                          </a:solidFill>
                          <a:latin typeface="Bookman Old Style" panose="02050604050505020204" pitchFamily="18" charset="0"/>
                        </a:rPr>
                        <a:t>DRAWS PATIENTS IN MIDWEST</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400" b="0" dirty="0">
                        <a:solidFill>
                          <a:schemeClr val="accent5"/>
                        </a:solidFill>
                        <a:latin typeface="Bookman Old Style" panose="020506040505050202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400" b="0" dirty="0">
                        <a:solidFill>
                          <a:schemeClr val="accent5"/>
                        </a:solidFill>
                        <a:latin typeface="Bookman Old Style" panose="020506040505050202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1400" b="0" dirty="0">
                        <a:solidFill>
                          <a:schemeClr val="accent5"/>
                        </a:solidFill>
                        <a:latin typeface="Bookman Old Style" panose="020506040505050202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dirty="0">
                          <a:solidFill>
                            <a:schemeClr val="accent5"/>
                          </a:solidFill>
                          <a:latin typeface="Bookman Old Style" panose="02050604050505020204" pitchFamily="18" charset="0"/>
                        </a:rPr>
                        <a:t> </a:t>
                      </a:r>
                    </a:p>
                    <a:p>
                      <a:endParaRPr lang="en-US" sz="1400" b="0" dirty="0">
                        <a:solidFill>
                          <a:schemeClr val="accent5"/>
                        </a:solidFill>
                        <a:latin typeface="Bookman Old Style" panose="02050604050505020204" pitchFamily="18" charset="0"/>
                      </a:endParaRPr>
                    </a:p>
                    <a:p>
                      <a:endParaRPr lang="en-US" sz="1400" b="0" dirty="0">
                        <a:solidFill>
                          <a:schemeClr val="accent5"/>
                        </a:solidFill>
                        <a:latin typeface="Bookman Old Style" panose="02050604050505020204" pitchFamily="18" charset="0"/>
                      </a:endParaRPr>
                    </a:p>
                    <a:p>
                      <a:endParaRPr lang="en-US" sz="1400" b="0" i="1" dirty="0">
                        <a:solidFill>
                          <a:schemeClr val="accent5"/>
                        </a:solidFill>
                        <a:latin typeface="Bookman Old Style" panose="02050604050505020204" pitchFamily="18" charset="0"/>
                      </a:endParaRPr>
                    </a:p>
                  </a:txBody>
                  <a:tcPr/>
                </a:tc>
                <a:extLst>
                  <a:ext uri="{0D108BD9-81ED-4DB2-BD59-A6C34878D82A}">
                    <a16:rowId xmlns:a16="http://schemas.microsoft.com/office/drawing/2014/main" val="336377111"/>
                  </a:ext>
                </a:extLst>
              </a:tr>
            </a:tbl>
          </a:graphicData>
        </a:graphic>
      </p:graphicFrame>
      <p:pic>
        <p:nvPicPr>
          <p:cNvPr id="36" name="Recorded Sound">
            <a:hlinkClick r:id="" action="ppaction://media"/>
            <a:extLst>
              <a:ext uri="{FF2B5EF4-FFF2-40B4-BE49-F238E27FC236}">
                <a16:creationId xmlns:a16="http://schemas.microsoft.com/office/drawing/2014/main" id="{920DBD0D-B5FF-446C-B783-C652FF50490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27694" y="6291345"/>
            <a:ext cx="609600" cy="609600"/>
          </a:xfrm>
          <a:prstGeom prst="rect">
            <a:avLst/>
          </a:prstGeom>
        </p:spPr>
      </p:pic>
    </p:spTree>
    <p:extLst>
      <p:ext uri="{BB962C8B-B14F-4D97-AF65-F5344CB8AC3E}">
        <p14:creationId xmlns:p14="http://schemas.microsoft.com/office/powerpoint/2010/main" val="16898580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1586"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B1F55-AA48-4FAE-ADE0-0D6C3FBCA7F5}"/>
              </a:ext>
            </a:extLst>
          </p:cNvPr>
          <p:cNvSpPr>
            <a:spLocks noGrp="1"/>
          </p:cNvSpPr>
          <p:nvPr>
            <p:ph type="title"/>
          </p:nvPr>
        </p:nvSpPr>
        <p:spPr/>
        <p:txBody>
          <a:bodyPr/>
          <a:lstStyle/>
          <a:p>
            <a:r>
              <a:rPr lang="en-US" sz="2400" b="1" i="1" dirty="0">
                <a:latin typeface="Bookman Old Style" panose="02050604050505020204" pitchFamily="18" charset="0"/>
              </a:rPr>
              <a:t>LEGAL AND REGULATIONAL BOUNDARIES THAT THESE TWO HOSPITALS MAY EXPERIENCE DUE TO THE TYPE OF BUSINESS STRUCTURE</a:t>
            </a:r>
          </a:p>
        </p:txBody>
      </p:sp>
      <p:sp>
        <p:nvSpPr>
          <p:cNvPr id="3" name="Text Placeholder 2">
            <a:extLst>
              <a:ext uri="{FF2B5EF4-FFF2-40B4-BE49-F238E27FC236}">
                <a16:creationId xmlns:a16="http://schemas.microsoft.com/office/drawing/2014/main" id="{D0613FA5-99AC-4C40-B850-6165C6051641}"/>
              </a:ext>
            </a:extLst>
          </p:cNvPr>
          <p:cNvSpPr>
            <a:spLocks noGrp="1"/>
          </p:cNvSpPr>
          <p:nvPr>
            <p:ph type="body" sz="half" idx="2"/>
          </p:nvPr>
        </p:nvSpPr>
        <p:spPr>
          <a:xfrm>
            <a:off x="0" y="3737112"/>
            <a:ext cx="12192000" cy="3120887"/>
          </a:xfrm>
        </p:spPr>
        <p:txBody>
          <a:bodyPr numCol="2">
            <a:normAutofit fontScale="92500" lnSpcReduction="20000"/>
          </a:bodyPr>
          <a:lstStyle/>
          <a:p>
            <a:endParaRPr lang="en-US" dirty="0">
              <a:latin typeface="Bookman Old Style" panose="02050604050505020204" pitchFamily="18" charset="0"/>
            </a:endParaRPr>
          </a:p>
          <a:p>
            <a:endParaRPr lang="en-US" dirty="0">
              <a:latin typeface="Bookman Old Style" panose="02050604050505020204" pitchFamily="18" charset="0"/>
            </a:endParaRPr>
          </a:p>
          <a:p>
            <a:r>
              <a:rPr lang="en-US" dirty="0">
                <a:latin typeface="Bookman Old Style" panose="02050604050505020204" pitchFamily="18" charset="0"/>
              </a:rPr>
              <a:t>(4m) NONPROFIT HOSPITALS. (a) Real property owned and used and personal property used exclusively for the purposes of any hospital of 10 beds or more devoted primarily to the diagnosis, treatment or care of the sick, injured, or disabled.... This exemption does not apply to property used ... as a doctor's office.</a:t>
            </a:r>
          </a:p>
          <a:p>
            <a:endParaRPr lang="en-US" dirty="0">
              <a:latin typeface="Bookman Old Style" panose="02050604050505020204" pitchFamily="18" charset="0"/>
            </a:endParaRPr>
          </a:p>
          <a:p>
            <a:endParaRPr lang="en-US" dirty="0">
              <a:latin typeface="Bookman Old Style" panose="02050604050505020204" pitchFamily="18" charset="0"/>
            </a:endParaRPr>
          </a:p>
          <a:p>
            <a:pPr lvl="1"/>
            <a:endParaRPr lang="en-US" dirty="0">
              <a:latin typeface="Bookman Old Style" panose="02050604050505020204" pitchFamily="18" charset="0"/>
            </a:endParaRPr>
          </a:p>
          <a:p>
            <a:pPr lvl="1"/>
            <a:endParaRPr lang="en-US" dirty="0">
              <a:latin typeface="Bookman Old Style" panose="02050604050505020204" pitchFamily="18" charset="0"/>
            </a:endParaRPr>
          </a:p>
          <a:p>
            <a:pPr lvl="1"/>
            <a:endParaRPr lang="en-US" dirty="0">
              <a:latin typeface="Bookman Old Style" panose="02050604050505020204" pitchFamily="18" charset="0"/>
            </a:endParaRPr>
          </a:p>
          <a:p>
            <a:pPr marL="628650" lvl="1" indent="-171450">
              <a:buFont typeface="Wingdings" panose="05000000000000000000" pitchFamily="2" charset="2"/>
              <a:buChar char="v"/>
            </a:pPr>
            <a:r>
              <a:rPr lang="en-US" dirty="0">
                <a:latin typeface="Bookman Old Style" panose="02050604050505020204" pitchFamily="18" charset="0"/>
              </a:rPr>
              <a:t> SATELLITE HOSPITALS ARE CONSIDERED AS DOCTOR’S OFFICES </a:t>
            </a:r>
          </a:p>
          <a:p>
            <a:pPr marL="628650" lvl="1" indent="-171450">
              <a:buFont typeface="Wingdings" panose="05000000000000000000" pitchFamily="2" charset="2"/>
              <a:buChar char="v"/>
            </a:pPr>
            <a:r>
              <a:rPr lang="en-US" dirty="0">
                <a:latin typeface="Bookman Old Style" panose="02050604050505020204" pitchFamily="18" charset="0"/>
              </a:rPr>
              <a:t>SPACE UTILIZATION</a:t>
            </a:r>
          </a:p>
          <a:p>
            <a:pPr marL="628650" lvl="1" indent="-171450">
              <a:buFont typeface="Wingdings" panose="05000000000000000000" pitchFamily="2" charset="2"/>
              <a:buChar char="v"/>
            </a:pPr>
            <a:r>
              <a:rPr lang="en-US" dirty="0">
                <a:latin typeface="Bookman Old Style" panose="02050604050505020204" pitchFamily="18" charset="0"/>
              </a:rPr>
              <a:t>OUTPATIENT SERVICES</a:t>
            </a:r>
          </a:p>
          <a:p>
            <a:pPr marL="628650" lvl="1" indent="-171450">
              <a:buFont typeface="Wingdings" panose="05000000000000000000" pitchFamily="2" charset="2"/>
              <a:buChar char="v"/>
            </a:pPr>
            <a:r>
              <a:rPr lang="en-US" dirty="0">
                <a:latin typeface="Bookman Old Style" panose="02050604050505020204" pitchFamily="18" charset="0"/>
              </a:rPr>
              <a:t>FACILITY AND HOSPITAL BILLING STATEMENTS</a:t>
            </a:r>
          </a:p>
          <a:p>
            <a:pPr marL="628650" lvl="1" indent="-171450">
              <a:buFont typeface="Wingdings" panose="05000000000000000000" pitchFamily="2" charset="2"/>
              <a:buChar char="v"/>
            </a:pPr>
            <a:r>
              <a:rPr lang="en-US" dirty="0">
                <a:latin typeface="Bookman Old Style" panose="02050604050505020204" pitchFamily="18" charset="0"/>
              </a:rPr>
              <a:t>HOURS OF OPERATION</a:t>
            </a:r>
          </a:p>
          <a:p>
            <a:pPr marL="628650" lvl="1" indent="-171450">
              <a:buFont typeface="Wingdings" panose="05000000000000000000" pitchFamily="2" charset="2"/>
              <a:buChar char="v"/>
            </a:pPr>
            <a:r>
              <a:rPr lang="en-US" dirty="0">
                <a:latin typeface="Bookman Old Style" panose="02050604050505020204" pitchFamily="18" charset="0"/>
              </a:rPr>
              <a:t>EQUIPMENT OWNERSHIP </a:t>
            </a:r>
          </a:p>
          <a:p>
            <a:endParaRPr lang="en-US" dirty="0">
              <a:latin typeface="Bookman Old Style" panose="02050604050505020204" pitchFamily="18" charset="0"/>
            </a:endParaRPr>
          </a:p>
          <a:p>
            <a:endParaRPr lang="en-US" dirty="0">
              <a:latin typeface="Bookman Old Style" panose="02050604050505020204" pitchFamily="18" charset="0"/>
            </a:endParaRPr>
          </a:p>
        </p:txBody>
      </p:sp>
      <p:pic>
        <p:nvPicPr>
          <p:cNvPr id="4" name="Recorded Sound">
            <a:hlinkClick r:id="" action="ppaction://media"/>
            <a:extLst>
              <a:ext uri="{FF2B5EF4-FFF2-40B4-BE49-F238E27FC236}">
                <a16:creationId xmlns:a16="http://schemas.microsoft.com/office/drawing/2014/main" id="{FD0B127A-4E55-4F38-8E5B-30B26715EDB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57113" y="5933661"/>
            <a:ext cx="609600" cy="609600"/>
          </a:xfrm>
          <a:prstGeom prst="rect">
            <a:avLst/>
          </a:prstGeom>
        </p:spPr>
      </p:pic>
    </p:spTree>
    <p:extLst>
      <p:ext uri="{BB962C8B-B14F-4D97-AF65-F5344CB8AC3E}">
        <p14:creationId xmlns:p14="http://schemas.microsoft.com/office/powerpoint/2010/main" val="21892865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51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B1BE84D-4D17-4A0B-9C79-EB9481482271}"/>
              </a:ext>
            </a:extLst>
          </p:cNvPr>
          <p:cNvSpPr txBox="1"/>
          <p:nvPr/>
        </p:nvSpPr>
        <p:spPr>
          <a:xfrm>
            <a:off x="1000372" y="1209957"/>
            <a:ext cx="3034580" cy="4438087"/>
          </a:xfrm>
          <a:prstGeom prst="rect">
            <a:avLst/>
          </a:prstGeom>
        </p:spPr>
        <p:txBody>
          <a:bodyPr vert="horz" lIns="91440" tIns="45720" rIns="91440" bIns="45720" rtlCol="0" anchor="ctr">
            <a:normAutofit/>
          </a:bodyPr>
          <a:lstStyle/>
          <a:p>
            <a:pPr>
              <a:spcBef>
                <a:spcPct val="0"/>
              </a:spcBef>
              <a:spcAft>
                <a:spcPts val="600"/>
              </a:spcAft>
            </a:pPr>
            <a:r>
              <a:rPr lang="en-US" sz="2400" b="1" i="1" dirty="0">
                <a:latin typeface="Bookman Old Style" panose="02050604050505020204" pitchFamily="18" charset="0"/>
                <a:ea typeface="+mj-ea"/>
                <a:cs typeface="+mj-cs"/>
              </a:rPr>
              <a:t>Reimbursement Models</a:t>
            </a:r>
          </a:p>
        </p:txBody>
      </p:sp>
      <p:sp>
        <p:nvSpPr>
          <p:cNvPr id="3" name="TextBox 2">
            <a:extLst>
              <a:ext uri="{FF2B5EF4-FFF2-40B4-BE49-F238E27FC236}">
                <a16:creationId xmlns:a16="http://schemas.microsoft.com/office/drawing/2014/main" id="{A9F95A22-B472-4169-AAA9-1C29FB8C4AE8}"/>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marL="285750" indent="-285750">
              <a:spcBef>
                <a:spcPts val="1000"/>
              </a:spcBef>
              <a:buClr>
                <a:schemeClr val="accent1"/>
              </a:buClr>
              <a:buSzPct val="80000"/>
              <a:buFont typeface="Wingdings 3" charset="2"/>
              <a:buChar char=""/>
            </a:pPr>
            <a:r>
              <a:rPr lang="en-US" sz="2400" dirty="0">
                <a:latin typeface="Bookman Old Style" panose="02050604050505020204" pitchFamily="18" charset="0"/>
              </a:rPr>
              <a:t>Employee Sponsored Plans</a:t>
            </a:r>
          </a:p>
          <a:p>
            <a:pPr marL="285750" indent="-285750">
              <a:spcBef>
                <a:spcPts val="1000"/>
              </a:spcBef>
              <a:buClr>
                <a:schemeClr val="accent1"/>
              </a:buClr>
              <a:buSzPct val="80000"/>
              <a:buFont typeface="Wingdings 3" charset="2"/>
              <a:buChar char=""/>
            </a:pPr>
            <a:r>
              <a:rPr lang="en-US" sz="2400" dirty="0">
                <a:latin typeface="Bookman Old Style" panose="02050604050505020204" pitchFamily="18" charset="0"/>
              </a:rPr>
              <a:t>Managed Care Plans</a:t>
            </a:r>
          </a:p>
          <a:p>
            <a:pPr marL="285750" indent="-285750">
              <a:spcBef>
                <a:spcPts val="1000"/>
              </a:spcBef>
              <a:buClr>
                <a:schemeClr val="accent1"/>
              </a:buClr>
              <a:buSzPct val="80000"/>
              <a:buFont typeface="Wingdings 3" charset="2"/>
              <a:buChar char=""/>
            </a:pPr>
            <a:r>
              <a:rPr lang="en-US" sz="2400" dirty="0">
                <a:latin typeface="Bookman Old Style" panose="02050604050505020204" pitchFamily="18" charset="0"/>
              </a:rPr>
              <a:t>Medicare and Medicaid</a:t>
            </a:r>
          </a:p>
          <a:p>
            <a:pPr marL="285750" indent="-285750">
              <a:spcBef>
                <a:spcPts val="1000"/>
              </a:spcBef>
              <a:buClr>
                <a:schemeClr val="accent1"/>
              </a:buClr>
              <a:buSzPct val="80000"/>
              <a:buFont typeface="Wingdings 3" charset="2"/>
              <a:buChar char=""/>
            </a:pPr>
            <a:r>
              <a:rPr lang="en-US" sz="2400" dirty="0">
                <a:latin typeface="Bookman Old Style" panose="02050604050505020204" pitchFamily="18" charset="0"/>
              </a:rPr>
              <a:t>Private Insurance </a:t>
            </a:r>
          </a:p>
          <a:p>
            <a:pPr marL="285750" indent="-285750">
              <a:spcBef>
                <a:spcPts val="1000"/>
              </a:spcBef>
              <a:buClr>
                <a:schemeClr val="accent1"/>
              </a:buClr>
              <a:buSzPct val="80000"/>
              <a:buFont typeface="Wingdings 3" charset="2"/>
              <a:buChar char=""/>
            </a:pPr>
            <a:r>
              <a:rPr lang="en-US" sz="2400" dirty="0">
                <a:latin typeface="Bookman Old Style" panose="02050604050505020204" pitchFamily="18" charset="0"/>
              </a:rPr>
              <a:t>Self pay options for uninsured and underinsured patients.</a:t>
            </a:r>
          </a:p>
        </p:txBody>
      </p:sp>
      <p:pic>
        <p:nvPicPr>
          <p:cNvPr id="6" name="Recorded Sound">
            <a:hlinkClick r:id="" action="ppaction://media"/>
            <a:extLst>
              <a:ext uri="{FF2B5EF4-FFF2-40B4-BE49-F238E27FC236}">
                <a16:creationId xmlns:a16="http://schemas.microsoft.com/office/drawing/2014/main" id="{02204786-D0F8-4BE2-8AB4-C7261231898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80712" y="5751018"/>
            <a:ext cx="609600" cy="609600"/>
          </a:xfrm>
          <a:prstGeom prst="rect">
            <a:avLst/>
          </a:prstGeom>
        </p:spPr>
      </p:pic>
    </p:spTree>
    <p:extLst>
      <p:ext uri="{BB962C8B-B14F-4D97-AF65-F5344CB8AC3E}">
        <p14:creationId xmlns:p14="http://schemas.microsoft.com/office/powerpoint/2010/main" val="237499590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978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 name="Picture 38" descr="A picture containing text&#10;&#10;Description automatically generated">
            <a:extLst>
              <a:ext uri="{FF2B5EF4-FFF2-40B4-BE49-F238E27FC236}">
                <a16:creationId xmlns:a16="http://schemas.microsoft.com/office/drawing/2014/main" id="{778B5649-87C5-4C91-AD89-18BB2165510E}"/>
              </a:ext>
            </a:extLst>
          </p:cNvPr>
          <p:cNvPicPr>
            <a:picLocks noChangeAspect="1"/>
          </p:cNvPicPr>
          <p:nvPr/>
        </p:nvPicPr>
        <p:blipFill rotWithShape="1">
          <a:blip r:embed="rId4">
            <a:duotone>
              <a:prstClr val="black"/>
              <a:schemeClr val="accent5">
                <a:tint val="45000"/>
                <a:satMod val="400000"/>
              </a:schemeClr>
            </a:duotone>
            <a:alphaModFix amt="25000"/>
            <a:extLst>
              <a:ext uri="{837473B0-CC2E-450A-ABE3-18F120FF3D39}">
                <a1611:picAttrSrcUrl xmlns:a1611="http://schemas.microsoft.com/office/drawing/2016/11/main" r:id="rId5"/>
              </a:ext>
            </a:extLst>
          </a:blip>
          <a:srcRect l="18839" r="24083"/>
          <a:stretch/>
        </p:blipFill>
        <p:spPr>
          <a:xfrm>
            <a:off x="474133" y="475488"/>
            <a:ext cx="5621867" cy="5909733"/>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EA496904-7DAE-4046-8D9E-3A6F31D8CA30}"/>
              </a:ext>
            </a:extLst>
          </p:cNvPr>
          <p:cNvPicPr>
            <a:picLocks noChangeAspect="1"/>
          </p:cNvPicPr>
          <p:nvPr/>
        </p:nvPicPr>
        <p:blipFill rotWithShape="1">
          <a:blip r:embed="rId6">
            <a:duotone>
              <a:prstClr val="black"/>
              <a:schemeClr val="accent5">
                <a:tint val="45000"/>
                <a:satMod val="400000"/>
              </a:schemeClr>
            </a:duotone>
            <a:alphaModFix amt="25000"/>
            <a:extLst>
              <a:ext uri="{837473B0-CC2E-450A-ABE3-18F120FF3D39}">
                <a1611:picAttrSrcUrl xmlns:a1611="http://schemas.microsoft.com/office/drawing/2016/11/main" r:id="rId7"/>
              </a:ext>
            </a:extLst>
          </a:blip>
          <a:srcRect l="17619" r="10084"/>
          <a:stretch/>
        </p:blipFill>
        <p:spPr>
          <a:xfrm>
            <a:off x="6096000" y="460881"/>
            <a:ext cx="5621867" cy="5909733"/>
          </a:xfrm>
          <a:prstGeom prst="rect">
            <a:avLst/>
          </a:prstGeom>
        </p:spPr>
      </p:pic>
      <p:sp>
        <p:nvSpPr>
          <p:cNvPr id="2" name="TextBox 1">
            <a:extLst>
              <a:ext uri="{FF2B5EF4-FFF2-40B4-BE49-F238E27FC236}">
                <a16:creationId xmlns:a16="http://schemas.microsoft.com/office/drawing/2014/main" id="{855A923B-4296-473E-98B5-9ABF7DFC0A85}"/>
              </a:ext>
            </a:extLst>
          </p:cNvPr>
          <p:cNvSpPr txBox="1"/>
          <p:nvPr/>
        </p:nvSpPr>
        <p:spPr>
          <a:xfrm>
            <a:off x="1154954" y="973668"/>
            <a:ext cx="8761413" cy="706964"/>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3200" b="1" i="1" dirty="0">
                <a:latin typeface="Bookman Old Style" panose="02050604050505020204" pitchFamily="18" charset="0"/>
                <a:ea typeface="+mj-ea"/>
                <a:cs typeface="+mj-cs"/>
              </a:rPr>
              <a:t>Legal and Regulatory Concern for Reimbursement</a:t>
            </a:r>
          </a:p>
        </p:txBody>
      </p:sp>
      <p:sp>
        <p:nvSpPr>
          <p:cNvPr id="115" name="TextBox 3">
            <a:extLst>
              <a:ext uri="{FF2B5EF4-FFF2-40B4-BE49-F238E27FC236}">
                <a16:creationId xmlns:a16="http://schemas.microsoft.com/office/drawing/2014/main" id="{93D6B000-2959-45BE-B271-23469E384707}"/>
              </a:ext>
            </a:extLst>
          </p:cNvPr>
          <p:cNvSpPr txBox="1"/>
          <p:nvPr/>
        </p:nvSpPr>
        <p:spPr>
          <a:xfrm>
            <a:off x="1154954" y="1820333"/>
            <a:ext cx="8825659" cy="4199467"/>
          </a:xfrm>
          <a:prstGeom prst="rect">
            <a:avLst/>
          </a:prstGeom>
        </p:spPr>
        <p:txBody>
          <a:bodyPr vert="horz" lIns="91440" tIns="45720" rIns="91440" bIns="45720" rtlCol="0" anchor="ctr">
            <a:normAutofit/>
          </a:bodyPr>
          <a:lstStyle/>
          <a:p>
            <a:pPr>
              <a:spcBef>
                <a:spcPts val="1000"/>
              </a:spcBef>
              <a:buClr>
                <a:schemeClr val="accent1"/>
              </a:buClr>
              <a:buSzPct val="80000"/>
            </a:pPr>
            <a:r>
              <a:rPr lang="en-US" sz="3200" b="1" dirty="0">
                <a:latin typeface="Bookman Old Style" panose="02050604050505020204" pitchFamily="18" charset="0"/>
              </a:rPr>
              <a:t>Balanced billing can limit a specific reimbursement model.</a:t>
            </a:r>
          </a:p>
          <a:p>
            <a:pPr marL="800100" lvl="1" indent="-342900">
              <a:spcBef>
                <a:spcPts val="1000"/>
              </a:spcBef>
              <a:buClr>
                <a:schemeClr val="accent1"/>
              </a:buClr>
              <a:buSzPct val="80000"/>
              <a:buFont typeface="Wingdings 3" charset="2"/>
              <a:buChar char=""/>
            </a:pPr>
            <a:r>
              <a:rPr lang="en-US" sz="3200" b="1" dirty="0">
                <a:latin typeface="Bookman Old Style" panose="02050604050505020204" pitchFamily="18" charset="0"/>
              </a:rPr>
              <a:t>Geography</a:t>
            </a:r>
          </a:p>
          <a:p>
            <a:pPr marL="800100" lvl="1" indent="-342900">
              <a:spcBef>
                <a:spcPts val="1000"/>
              </a:spcBef>
              <a:buClr>
                <a:schemeClr val="accent1"/>
              </a:buClr>
              <a:buSzPct val="80000"/>
              <a:buFont typeface="Wingdings 3" charset="2"/>
              <a:buChar char=""/>
            </a:pPr>
            <a:r>
              <a:rPr lang="en-US" sz="3200" b="1" dirty="0">
                <a:latin typeface="Bookman Old Style" panose="02050604050505020204" pitchFamily="18" charset="0"/>
              </a:rPr>
              <a:t>Sociological </a:t>
            </a:r>
          </a:p>
          <a:p>
            <a:pPr marL="800100" lvl="1" indent="-342900">
              <a:spcBef>
                <a:spcPts val="1000"/>
              </a:spcBef>
              <a:buClr>
                <a:schemeClr val="accent1"/>
              </a:buClr>
              <a:buSzPct val="80000"/>
              <a:buFont typeface="Wingdings 3" charset="2"/>
              <a:buChar char=""/>
            </a:pPr>
            <a:r>
              <a:rPr lang="en-US" sz="3200" b="1" dirty="0">
                <a:latin typeface="Bookman Old Style" panose="02050604050505020204" pitchFamily="18" charset="0"/>
              </a:rPr>
              <a:t>Funding</a:t>
            </a:r>
          </a:p>
          <a:p>
            <a:pPr>
              <a:spcBef>
                <a:spcPts val="1000"/>
              </a:spcBef>
              <a:buClr>
                <a:schemeClr val="accent1"/>
              </a:buClr>
              <a:buSzPct val="80000"/>
              <a:buFont typeface="Wingdings 3" charset="2"/>
              <a:buChar char=""/>
            </a:pPr>
            <a:endParaRPr lang="en-US" dirty="0"/>
          </a:p>
          <a:p>
            <a:pPr marL="342900" indent="-342900">
              <a:spcBef>
                <a:spcPts val="1000"/>
              </a:spcBef>
              <a:buClr>
                <a:schemeClr val="accent1"/>
              </a:buClr>
              <a:buSzPct val="80000"/>
              <a:buFont typeface="Wingdings 3" charset="2"/>
              <a:buChar char=""/>
            </a:pPr>
            <a:endParaRPr lang="en-US" dirty="0"/>
          </a:p>
          <a:p>
            <a:pPr lvl="1">
              <a:spcBef>
                <a:spcPts val="1000"/>
              </a:spcBef>
              <a:buClr>
                <a:schemeClr val="accent1"/>
              </a:buClr>
              <a:buSzPct val="80000"/>
              <a:buFont typeface="Wingdings 3" charset="2"/>
              <a:buChar char=""/>
            </a:pPr>
            <a:endParaRPr lang="en-US" dirty="0"/>
          </a:p>
          <a:p>
            <a:pPr>
              <a:spcBef>
                <a:spcPts val="1000"/>
              </a:spcBef>
              <a:buClr>
                <a:schemeClr val="accent1"/>
              </a:buClr>
              <a:buSzPct val="80000"/>
              <a:buFont typeface="Wingdings 3" charset="2"/>
              <a:buChar char=""/>
            </a:pPr>
            <a:endParaRPr lang="en-US" dirty="0"/>
          </a:p>
        </p:txBody>
      </p:sp>
      <p:sp>
        <p:nvSpPr>
          <p:cNvPr id="8" name="TextBox 7">
            <a:extLst>
              <a:ext uri="{FF2B5EF4-FFF2-40B4-BE49-F238E27FC236}">
                <a16:creationId xmlns:a16="http://schemas.microsoft.com/office/drawing/2014/main" id="{06A8BBB6-F2B6-4522-A8EA-A856833D8121}"/>
              </a:ext>
            </a:extLst>
          </p:cNvPr>
          <p:cNvSpPr txBox="1"/>
          <p:nvPr/>
        </p:nvSpPr>
        <p:spPr>
          <a:xfrm>
            <a:off x="9037326" y="6185166"/>
            <a:ext cx="2680541"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7" tooltip="http://commons.wikimedia.org/wiki/File:Law3.jpg">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8" tooltip="https://creativecommons.org/licenses/by-sa/3.0/">
                  <a:extLst>
                    <a:ext uri="{A12FA001-AC4F-418D-AE19-62706E023703}">
                      <ahyp:hlinkClr xmlns:ahyp="http://schemas.microsoft.com/office/drawing/2018/hyperlinkcolor" val="tx"/>
                    </a:ext>
                  </a:extLst>
                </a:hlinkClick>
              </a:rPr>
              <a:t>CC BY-SA</a:t>
            </a:r>
            <a:endParaRPr lang="en-US" sz="700" dirty="0">
              <a:solidFill>
                <a:srgbClr val="FFFFFF"/>
              </a:solidFill>
            </a:endParaRPr>
          </a:p>
        </p:txBody>
      </p:sp>
      <p:sp>
        <p:nvSpPr>
          <p:cNvPr id="45" name="TextBox 44">
            <a:extLst>
              <a:ext uri="{FF2B5EF4-FFF2-40B4-BE49-F238E27FC236}">
                <a16:creationId xmlns:a16="http://schemas.microsoft.com/office/drawing/2014/main" id="{F863CF71-3E8F-4AA9-9707-F279A408D338}"/>
              </a:ext>
            </a:extLst>
          </p:cNvPr>
          <p:cNvSpPr txBox="1"/>
          <p:nvPr/>
        </p:nvSpPr>
        <p:spPr>
          <a:xfrm>
            <a:off x="3223099" y="6185166"/>
            <a:ext cx="2872901"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5" tooltip="http://www.zuzeeko.com/p/rules-and-regulations.html">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9" tooltip="https://creativecommons.org/licenses/by-nc-nd/3.0/">
                  <a:extLst>
                    <a:ext uri="{A12FA001-AC4F-418D-AE19-62706E023703}">
                      <ahyp:hlinkClr xmlns:ahyp="http://schemas.microsoft.com/office/drawing/2018/hyperlinkcolor" val="tx"/>
                    </a:ext>
                  </a:extLst>
                </a:hlinkClick>
              </a:rPr>
              <a:t>CC BY-NC-ND</a:t>
            </a:r>
            <a:endParaRPr lang="en-US" sz="700" dirty="0">
              <a:solidFill>
                <a:srgbClr val="FFFFFF"/>
              </a:solidFill>
            </a:endParaRPr>
          </a:p>
        </p:txBody>
      </p:sp>
      <p:pic>
        <p:nvPicPr>
          <p:cNvPr id="63" name="Recorded Sound">
            <a:hlinkClick r:id="" action="ppaction://media"/>
            <a:extLst>
              <a:ext uri="{FF2B5EF4-FFF2-40B4-BE49-F238E27FC236}">
                <a16:creationId xmlns:a16="http://schemas.microsoft.com/office/drawing/2014/main" id="{56E78B5B-8BE5-40F7-ABB5-E46794B53CA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918669" y="5493447"/>
            <a:ext cx="609600" cy="609600"/>
          </a:xfrm>
          <a:prstGeom prst="rect">
            <a:avLst/>
          </a:prstGeom>
        </p:spPr>
      </p:pic>
    </p:spTree>
    <p:extLst>
      <p:ext uri="{BB962C8B-B14F-4D97-AF65-F5344CB8AC3E}">
        <p14:creationId xmlns:p14="http://schemas.microsoft.com/office/powerpoint/2010/main" val="24819602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0832" fill="hold"/>
                                        <p:tgtEl>
                                          <p:spTgt spid="6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76456B-B8C1-4EE7-8133-ADF71563488E}"/>
              </a:ext>
            </a:extLst>
          </p:cNvPr>
          <p:cNvSpPr txBox="1"/>
          <p:nvPr/>
        </p:nvSpPr>
        <p:spPr>
          <a:xfrm>
            <a:off x="447312" y="580445"/>
            <a:ext cx="5671930" cy="6157198"/>
          </a:xfrm>
          <a:prstGeom prst="rect">
            <a:avLst/>
          </a:prstGeom>
          <a:noFill/>
        </p:spPr>
        <p:txBody>
          <a:bodyPr wrap="square" rtlCol="0">
            <a:spAutoFit/>
          </a:bodyPr>
          <a:lstStyle/>
          <a:p>
            <a:pPr>
              <a:lnSpc>
                <a:spcPct val="200000"/>
              </a:lnSpc>
            </a:pPr>
            <a:r>
              <a:rPr lang="en-US" sz="2000" b="1" dirty="0">
                <a:latin typeface="Bookman Old Style" panose="02050604050505020204" pitchFamily="18" charset="0"/>
              </a:rPr>
              <a:t>Population </a:t>
            </a:r>
          </a:p>
          <a:p>
            <a:pPr lvl="1">
              <a:lnSpc>
                <a:spcPct val="200000"/>
              </a:lnSpc>
            </a:pPr>
            <a:r>
              <a:rPr lang="en-US" sz="2000" b="1" dirty="0">
                <a:latin typeface="Bookman Old Style" panose="02050604050505020204" pitchFamily="18" charset="0"/>
              </a:rPr>
              <a:t>African American Community</a:t>
            </a:r>
          </a:p>
          <a:p>
            <a:pPr marL="800100" lvl="1" indent="-342900">
              <a:lnSpc>
                <a:spcPct val="200000"/>
              </a:lnSpc>
              <a:buFont typeface="Wingdings" panose="05000000000000000000" pitchFamily="2" charset="2"/>
              <a:buChar char="v"/>
            </a:pPr>
            <a:r>
              <a:rPr lang="en-US" sz="2000" dirty="0">
                <a:latin typeface="Bookman Old Style" panose="02050604050505020204" pitchFamily="18" charset="0"/>
              </a:rPr>
              <a:t>	Single Women with Children</a:t>
            </a:r>
          </a:p>
          <a:p>
            <a:pPr marL="800100" lvl="1" indent="-342900">
              <a:lnSpc>
                <a:spcPct val="200000"/>
              </a:lnSpc>
              <a:buFont typeface="Wingdings" panose="05000000000000000000" pitchFamily="2" charset="2"/>
              <a:buChar char="v"/>
            </a:pPr>
            <a:r>
              <a:rPr lang="en-US" sz="2000" dirty="0">
                <a:latin typeface="Bookman Old Style" panose="02050604050505020204" pitchFamily="18" charset="0"/>
              </a:rPr>
              <a:t>	Aging Population</a:t>
            </a:r>
          </a:p>
          <a:p>
            <a:pPr lvl="1">
              <a:lnSpc>
                <a:spcPct val="200000"/>
              </a:lnSpc>
            </a:pPr>
            <a:r>
              <a:rPr lang="en-US" sz="2000" b="1" dirty="0">
                <a:latin typeface="Bookman Old Style" panose="02050604050505020204" pitchFamily="18" charset="0"/>
              </a:rPr>
              <a:t>Education</a:t>
            </a:r>
          </a:p>
          <a:p>
            <a:pPr marL="800100" lvl="1" indent="-342900">
              <a:lnSpc>
                <a:spcPct val="200000"/>
              </a:lnSpc>
              <a:buFont typeface="Wingdings" panose="05000000000000000000" pitchFamily="2" charset="2"/>
              <a:buChar char="v"/>
            </a:pPr>
            <a:r>
              <a:rPr lang="en-US" sz="2000" dirty="0">
                <a:latin typeface="Bookman Old Style" panose="02050604050505020204" pitchFamily="18" charset="0"/>
              </a:rPr>
              <a:t>	No High School Education</a:t>
            </a:r>
          </a:p>
          <a:p>
            <a:pPr marL="800100" lvl="1" indent="-342900">
              <a:lnSpc>
                <a:spcPct val="200000"/>
              </a:lnSpc>
              <a:buFont typeface="Wingdings" panose="05000000000000000000" pitchFamily="2" charset="2"/>
              <a:buChar char="v"/>
            </a:pPr>
            <a:r>
              <a:rPr lang="en-US" sz="2000" dirty="0">
                <a:latin typeface="Bookman Old Style" panose="02050604050505020204" pitchFamily="18" charset="0"/>
              </a:rPr>
              <a:t>	Some high school education</a:t>
            </a:r>
          </a:p>
          <a:p>
            <a:pPr lvl="1">
              <a:lnSpc>
                <a:spcPct val="200000"/>
              </a:lnSpc>
            </a:pPr>
            <a:r>
              <a:rPr lang="en-US" sz="2000" b="1" dirty="0">
                <a:latin typeface="Bookman Old Style" panose="02050604050505020204" pitchFamily="18" charset="0"/>
              </a:rPr>
              <a:t>Income Level</a:t>
            </a:r>
          </a:p>
          <a:p>
            <a:pPr marL="800100" lvl="1" indent="-342900">
              <a:lnSpc>
                <a:spcPct val="200000"/>
              </a:lnSpc>
              <a:buFont typeface="Wingdings" panose="05000000000000000000" pitchFamily="2" charset="2"/>
              <a:buChar char="v"/>
            </a:pPr>
            <a:r>
              <a:rPr lang="en-US" sz="2000" dirty="0">
                <a:latin typeface="Bookman Old Style" panose="02050604050505020204" pitchFamily="18" charset="0"/>
              </a:rPr>
              <a:t>	Community averaging $30,000</a:t>
            </a:r>
          </a:p>
          <a:p>
            <a:pPr lvl="1">
              <a:lnSpc>
                <a:spcPct val="200000"/>
              </a:lnSpc>
            </a:pPr>
            <a:r>
              <a:rPr lang="en-US" sz="2000" dirty="0">
                <a:latin typeface="Bookman Old Style" panose="02050604050505020204" pitchFamily="18" charset="0"/>
              </a:rPr>
              <a:t>	or less </a:t>
            </a:r>
          </a:p>
        </p:txBody>
      </p:sp>
      <p:sp>
        <p:nvSpPr>
          <p:cNvPr id="3" name="TextBox 2">
            <a:extLst>
              <a:ext uri="{FF2B5EF4-FFF2-40B4-BE49-F238E27FC236}">
                <a16:creationId xmlns:a16="http://schemas.microsoft.com/office/drawing/2014/main" id="{8A1F24AB-50F9-492F-AFA6-61D3BCA2E953}"/>
              </a:ext>
            </a:extLst>
          </p:cNvPr>
          <p:cNvSpPr txBox="1"/>
          <p:nvPr/>
        </p:nvSpPr>
        <p:spPr>
          <a:xfrm>
            <a:off x="5790996" y="828333"/>
            <a:ext cx="5287617" cy="5632311"/>
          </a:xfrm>
          <a:prstGeom prst="rect">
            <a:avLst/>
          </a:prstGeom>
          <a:noFill/>
        </p:spPr>
        <p:txBody>
          <a:bodyPr wrap="square" rtlCol="0">
            <a:spAutoFit/>
          </a:bodyPr>
          <a:lstStyle/>
          <a:p>
            <a:r>
              <a:rPr lang="en-US" dirty="0"/>
              <a:t>Out-patient care</a:t>
            </a:r>
          </a:p>
          <a:p>
            <a:r>
              <a:rPr lang="en-US" dirty="0"/>
              <a:t>	Primary Care</a:t>
            </a:r>
          </a:p>
          <a:p>
            <a:r>
              <a:rPr lang="en-US" dirty="0"/>
              <a:t>	Women’s Health</a:t>
            </a:r>
          </a:p>
          <a:p>
            <a:r>
              <a:rPr lang="en-US" dirty="0"/>
              <a:t>	Pediatrics</a:t>
            </a:r>
          </a:p>
          <a:p>
            <a:r>
              <a:rPr lang="en-US" dirty="0"/>
              <a:t>	Behavioral Health</a:t>
            </a:r>
          </a:p>
          <a:p>
            <a:r>
              <a:rPr lang="en-US" dirty="0"/>
              <a:t>	Drug and Alcohol Abuse</a:t>
            </a:r>
          </a:p>
          <a:p>
            <a:r>
              <a:rPr lang="en-US" dirty="0"/>
              <a:t>	Geriatrics</a:t>
            </a:r>
          </a:p>
          <a:p>
            <a:r>
              <a:rPr lang="en-US" dirty="0"/>
              <a:t>	Cardiology</a:t>
            </a:r>
          </a:p>
          <a:p>
            <a:r>
              <a:rPr lang="en-US" dirty="0"/>
              <a:t>	Communicable disease</a:t>
            </a:r>
          </a:p>
          <a:p>
            <a:r>
              <a:rPr lang="en-US" dirty="0"/>
              <a:t>	Pulmonary</a:t>
            </a:r>
          </a:p>
          <a:p>
            <a:endParaRPr lang="en-US" dirty="0"/>
          </a:p>
          <a:p>
            <a:r>
              <a:rPr lang="en-US" dirty="0"/>
              <a:t>In patient care</a:t>
            </a:r>
          </a:p>
          <a:p>
            <a:r>
              <a:rPr lang="en-US" dirty="0"/>
              <a:t>	Emergency care</a:t>
            </a:r>
          </a:p>
          <a:p>
            <a:r>
              <a:rPr lang="en-US" dirty="0"/>
              <a:t>	Behavioral Health</a:t>
            </a:r>
          </a:p>
          <a:p>
            <a:r>
              <a:rPr lang="en-US" dirty="0"/>
              <a:t>	</a:t>
            </a:r>
          </a:p>
          <a:p>
            <a:r>
              <a:rPr lang="en-US" dirty="0"/>
              <a:t>Specialties</a:t>
            </a:r>
          </a:p>
          <a:p>
            <a:r>
              <a:rPr lang="en-US" dirty="0"/>
              <a:t>	Cancer</a:t>
            </a:r>
          </a:p>
          <a:p>
            <a:r>
              <a:rPr lang="en-US" dirty="0"/>
              <a:t>	Cardiology</a:t>
            </a:r>
          </a:p>
          <a:p>
            <a:r>
              <a:rPr lang="en-US" dirty="0"/>
              <a:t>	Endocrine 	</a:t>
            </a:r>
          </a:p>
          <a:p>
            <a:r>
              <a:rPr lang="en-US" dirty="0"/>
              <a:t>	PT/OT/ST</a:t>
            </a:r>
          </a:p>
        </p:txBody>
      </p:sp>
      <mc:AlternateContent xmlns:mc="http://schemas.openxmlformats.org/markup-compatibility/2006" xmlns:pslz="http://schemas.microsoft.com/office/powerpoint/2016/slidezoom">
        <mc:Choice Requires="pslz">
          <p:graphicFrame>
            <p:nvGraphicFramePr>
              <p:cNvPr id="5" name="Slide Zoom 4">
                <a:extLst>
                  <a:ext uri="{FF2B5EF4-FFF2-40B4-BE49-F238E27FC236}">
                    <a16:creationId xmlns:a16="http://schemas.microsoft.com/office/drawing/2014/main" id="{BF59A2DE-34B5-4B67-B159-30E0035F5702}"/>
                  </a:ext>
                </a:extLst>
              </p:cNvPr>
              <p:cNvGraphicFramePr>
                <a:graphicFrameLocks noChangeAspect="1"/>
              </p:cNvGraphicFramePr>
              <p:nvPr>
                <p:extLst>
                  <p:ext uri="{D42A27DB-BD31-4B8C-83A1-F6EECF244321}">
                    <p14:modId xmlns:p14="http://schemas.microsoft.com/office/powerpoint/2010/main" val="1683462821"/>
                  </p:ext>
                </p:extLst>
              </p:nvPr>
            </p:nvGraphicFramePr>
            <p:xfrm>
              <a:off x="-2769704" y="2611468"/>
              <a:ext cx="3048000" cy="1714500"/>
            </p:xfrm>
            <a:graphic>
              <a:graphicData uri="http://schemas.microsoft.com/office/powerpoint/2016/slidezoom">
                <pslz:sldZm>
                  <pslz:sldZmObj sldId="263" cId="1512343214">
                    <pslz:zmPr id="{B6B7B532-FB31-4002-BF02-D98061F7C2D6}" returnToParent="0" transitionDur="1000">
                      <p166:blipFill xmlns:p166="http://schemas.microsoft.com/office/powerpoint/2016/6/main">
                        <a:blip r:embed="rId4"/>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 name="Slide Zoom 4">
                <a:hlinkClick r:id="rId5" action="ppaction://hlinksldjump"/>
                <a:extLst>
                  <a:ext uri="{FF2B5EF4-FFF2-40B4-BE49-F238E27FC236}">
                    <a16:creationId xmlns:a16="http://schemas.microsoft.com/office/drawing/2014/main" id="{BF59A2DE-34B5-4B67-B159-30E0035F5702}"/>
                  </a:ext>
                </a:extLst>
              </p:cNvPr>
              <p:cNvPicPr>
                <a:picLocks noGrp="1" noRot="1" noChangeAspect="1" noMove="1" noResize="1" noEditPoints="1" noAdjustHandles="1" noChangeArrowheads="1" noChangeShapeType="1"/>
              </p:cNvPicPr>
              <p:nvPr/>
            </p:nvPicPr>
            <p:blipFill>
              <a:blip r:embed="rId6"/>
              <a:stretch>
                <a:fillRect/>
              </a:stretch>
            </p:blipFill>
            <p:spPr>
              <a:xfrm>
                <a:off x="-2769704" y="2611468"/>
                <a:ext cx="3048000" cy="1714500"/>
              </a:xfrm>
              <a:prstGeom prst="rect">
                <a:avLst/>
              </a:prstGeom>
              <a:ln w="3175">
                <a:solidFill>
                  <a:prstClr val="ltGray"/>
                </a:solidFill>
              </a:ln>
            </p:spPr>
          </p:pic>
        </mc:Fallback>
      </mc:AlternateContent>
      <p:pic>
        <p:nvPicPr>
          <p:cNvPr id="6" name="Recorded Sound">
            <a:hlinkClick r:id="" action="ppaction://media"/>
            <a:extLst>
              <a:ext uri="{FF2B5EF4-FFF2-40B4-BE49-F238E27FC236}">
                <a16:creationId xmlns:a16="http://schemas.microsoft.com/office/drawing/2014/main" id="{13CEA8A3-C4F8-4E87-9FF9-4FFD7539E3B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52200" y="6089943"/>
            <a:ext cx="609600" cy="609600"/>
          </a:xfrm>
          <a:prstGeom prst="rect">
            <a:avLst/>
          </a:prstGeom>
        </p:spPr>
      </p:pic>
    </p:spTree>
    <p:extLst>
      <p:ext uri="{BB962C8B-B14F-4D97-AF65-F5344CB8AC3E}">
        <p14:creationId xmlns:p14="http://schemas.microsoft.com/office/powerpoint/2010/main" val="151234321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690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D3F7438-17A0-4262-AF80-59EA7D5F29B3}"/>
              </a:ext>
            </a:extLst>
          </p:cNvPr>
          <p:cNvSpPr/>
          <p:nvPr/>
        </p:nvSpPr>
        <p:spPr>
          <a:xfrm>
            <a:off x="266701" y="0"/>
            <a:ext cx="5073024" cy="1938992"/>
          </a:xfrm>
          <a:prstGeom prst="rect">
            <a:avLst/>
          </a:prstGeom>
        </p:spPr>
        <p:txBody>
          <a:bodyPr wrap="square" lIns="91440" tIns="45720" rIns="91440" bIns="45720">
            <a:spAutoFit/>
          </a:bodyPr>
          <a:lstStyle/>
          <a:p>
            <a:pPr algn="ctr"/>
            <a:r>
              <a:rPr lang="en-US" sz="4000" b="1" i="1" spc="50" dirty="0">
                <a:ln w="0"/>
                <a:solidFill>
                  <a:schemeClr val="accent2"/>
                </a:solidFill>
                <a:effectLst>
                  <a:innerShdw blurRad="63500" dist="50800" dir="13500000">
                    <a:srgbClr val="000000">
                      <a:alpha val="50000"/>
                    </a:srgbClr>
                  </a:innerShdw>
                </a:effectLst>
                <a:latin typeface="Book Antiqua" panose="02040602050305030304" pitchFamily="18" charset="0"/>
              </a:rPr>
              <a:t>Regulatory  &amp; Financial  Perspective</a:t>
            </a:r>
            <a:endParaRPr lang="en-US" sz="4000" b="1" i="1" cap="none" spc="50" dirty="0">
              <a:ln w="0"/>
              <a:solidFill>
                <a:schemeClr val="accent2"/>
              </a:solidFill>
              <a:effectLst>
                <a:innerShdw blurRad="63500" dist="50800" dir="13500000">
                  <a:srgbClr val="000000">
                    <a:alpha val="50000"/>
                  </a:srgbClr>
                </a:innerShdw>
              </a:effectLst>
              <a:latin typeface="Book Antiqua" panose="02040602050305030304" pitchFamily="18" charset="0"/>
            </a:endParaRPr>
          </a:p>
        </p:txBody>
      </p:sp>
      <p:sp>
        <p:nvSpPr>
          <p:cNvPr id="3" name="TextBox 2">
            <a:extLst>
              <a:ext uri="{FF2B5EF4-FFF2-40B4-BE49-F238E27FC236}">
                <a16:creationId xmlns:a16="http://schemas.microsoft.com/office/drawing/2014/main" id="{5BDB3B22-BA38-4419-82A7-CD6BBB0ADB85}"/>
              </a:ext>
            </a:extLst>
          </p:cNvPr>
          <p:cNvSpPr txBox="1"/>
          <p:nvPr/>
        </p:nvSpPr>
        <p:spPr>
          <a:xfrm>
            <a:off x="397943" y="1828408"/>
            <a:ext cx="4810539" cy="4401205"/>
          </a:xfrm>
          <a:prstGeom prst="rect">
            <a:avLst/>
          </a:prstGeom>
          <a:noFill/>
        </p:spPr>
        <p:txBody>
          <a:bodyPr wrap="square" rtlCol="0">
            <a:spAutoFit/>
          </a:bodyPr>
          <a:lstStyle/>
          <a:p>
            <a:endParaRPr lang="en-US" sz="2000" b="1" dirty="0">
              <a:latin typeface="Book Antiqua" panose="02040602050305030304" pitchFamily="18" charset="0"/>
            </a:endParaRPr>
          </a:p>
          <a:p>
            <a:r>
              <a:rPr lang="en-US" sz="2000" b="1" dirty="0">
                <a:latin typeface="Book Antiqua" panose="02040602050305030304" pitchFamily="18" charset="0"/>
              </a:rPr>
              <a:t>Reduce risks that promote healthcare access the community.</a:t>
            </a:r>
          </a:p>
          <a:p>
            <a:endParaRPr lang="en-US" sz="2000" b="1" dirty="0">
              <a:latin typeface="Book Antiqua" panose="02040602050305030304" pitchFamily="18" charset="0"/>
            </a:endParaRPr>
          </a:p>
          <a:p>
            <a:r>
              <a:rPr lang="en-US" sz="2000" b="1" dirty="0">
                <a:latin typeface="Book Antiqua" panose="02040602050305030304" pitchFamily="18" charset="0"/>
              </a:rPr>
              <a:t>	Adopting EHR system that 	promotes compliance through a 	uniform workflow system.</a:t>
            </a:r>
          </a:p>
          <a:p>
            <a:endParaRPr lang="en-US" sz="2000" b="1" dirty="0">
              <a:latin typeface="Book Antiqua" panose="02040602050305030304" pitchFamily="18" charset="0"/>
            </a:endParaRPr>
          </a:p>
          <a:p>
            <a:r>
              <a:rPr lang="en-US" sz="2000" b="1" dirty="0">
                <a:latin typeface="Book Antiqua" panose="02040602050305030304" pitchFamily="18" charset="0"/>
              </a:rPr>
              <a:t>	GAAP program that promotes 	financial responsibility by 	reporting income, depreciation of 	equipment, and reimbursement. </a:t>
            </a:r>
          </a:p>
          <a:p>
            <a:endParaRPr lang="en-US" sz="2000" b="1" dirty="0">
              <a:latin typeface="Book Antiqua" panose="02040602050305030304" pitchFamily="18" charset="0"/>
            </a:endParaRPr>
          </a:p>
          <a:p>
            <a:endParaRPr lang="en-US" sz="2000" b="1" dirty="0">
              <a:latin typeface="Book Antiqua" panose="02040602050305030304" pitchFamily="18" charset="0"/>
            </a:endParaRPr>
          </a:p>
        </p:txBody>
      </p:sp>
      <p:sp>
        <p:nvSpPr>
          <p:cNvPr id="4" name="TextBox 3">
            <a:extLst>
              <a:ext uri="{FF2B5EF4-FFF2-40B4-BE49-F238E27FC236}">
                <a16:creationId xmlns:a16="http://schemas.microsoft.com/office/drawing/2014/main" id="{C21E190F-049C-4B78-BDDD-E3F6C1153F2B}"/>
              </a:ext>
            </a:extLst>
          </p:cNvPr>
          <p:cNvSpPr txBox="1"/>
          <p:nvPr/>
        </p:nvSpPr>
        <p:spPr>
          <a:xfrm>
            <a:off x="6096000" y="819155"/>
            <a:ext cx="5274365" cy="6247864"/>
          </a:xfrm>
          <a:prstGeom prst="rect">
            <a:avLst/>
          </a:prstGeom>
          <a:noFill/>
        </p:spPr>
        <p:txBody>
          <a:bodyPr wrap="square" rtlCol="0">
            <a:spAutoFit/>
          </a:bodyPr>
          <a:lstStyle/>
          <a:p>
            <a:pPr algn="ctr"/>
            <a:endParaRPr lang="en-US" sz="2000" b="1" dirty="0">
              <a:latin typeface="Book Antiqua" panose="02040602050305030304" pitchFamily="18" charset="0"/>
            </a:endParaRP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Compliance with federal, state, local government.</a:t>
            </a: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Identify departments that are struggling and provide intervention.</a:t>
            </a: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Reduce fraud, waste, abuse, and malpractice and subsequent liabilities such as fines and lawsuits.</a:t>
            </a: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Receive monetary incentive from government for meaningful use of EHR system.</a:t>
            </a: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Curve healthcare spending.</a:t>
            </a: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Expands Access to Health care.</a:t>
            </a:r>
          </a:p>
          <a:p>
            <a:pPr algn="ctr"/>
            <a:endParaRPr lang="en-US" sz="2000" b="1" dirty="0">
              <a:latin typeface="Book Antiqua" panose="02040602050305030304" pitchFamily="18" charset="0"/>
            </a:endParaRPr>
          </a:p>
        </p:txBody>
      </p:sp>
      <p:pic>
        <p:nvPicPr>
          <p:cNvPr id="2" name="Recorded Sound">
            <a:hlinkClick r:id="" action="ppaction://media"/>
            <a:extLst>
              <a:ext uri="{FF2B5EF4-FFF2-40B4-BE49-F238E27FC236}">
                <a16:creationId xmlns:a16="http://schemas.microsoft.com/office/drawing/2014/main" id="{96CD853B-5A00-4C75-B412-42819FF3861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6229613"/>
            <a:ext cx="609600" cy="609600"/>
          </a:xfrm>
          <a:prstGeom prst="rect">
            <a:avLst/>
          </a:prstGeom>
        </p:spPr>
      </p:pic>
    </p:spTree>
    <p:extLst>
      <p:ext uri="{BB962C8B-B14F-4D97-AF65-F5344CB8AC3E}">
        <p14:creationId xmlns:p14="http://schemas.microsoft.com/office/powerpoint/2010/main" val="150876878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4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m3d="http://schemas.microsoft.com/office/drawing/2017/model3d" Requires="am3d">
          <p:graphicFrame>
            <p:nvGraphicFramePr>
              <p:cNvPr id="4" name="3D Model 3" descr="Cash Stack">
                <a:extLst>
                  <a:ext uri="{FF2B5EF4-FFF2-40B4-BE49-F238E27FC236}">
                    <a16:creationId xmlns:a16="http://schemas.microsoft.com/office/drawing/2014/main" id="{F693F3F9-A6B2-46C8-8C19-4C19FDFD61C3}"/>
                  </a:ext>
                </a:extLst>
              </p:cNvPr>
              <p:cNvGraphicFramePr>
                <a:graphicFrameLocks noChangeAspect="1"/>
              </p:cNvGraphicFramePr>
              <p:nvPr>
                <p:extLst>
                  <p:ext uri="{D42A27DB-BD31-4B8C-83A1-F6EECF244321}">
                    <p14:modId xmlns:p14="http://schemas.microsoft.com/office/powerpoint/2010/main" val="2099728416"/>
                  </p:ext>
                </p:extLst>
              </p:nvPr>
            </p:nvGraphicFramePr>
            <p:xfrm>
              <a:off x="9663394" y="1630350"/>
              <a:ext cx="2904555" cy="4656812"/>
            </p:xfrm>
            <a:graphic>
              <a:graphicData uri="http://schemas.microsoft.com/office/drawing/2017/model3d">
                <am3d:model3d r:embed="rId4">
                  <am3d:spPr>
                    <a:xfrm>
                      <a:off x="0" y="0"/>
                      <a:ext cx="2904555" cy="4656812"/>
                    </a:xfrm>
                    <a:prstGeom prst="rect">
                      <a:avLst/>
                    </a:prstGeom>
                  </am3d:spPr>
                  <am3d:camera>
                    <am3d:pos x="0" y="0" z="59079709"/>
                    <am3d:up dx="0" dy="36000000" dz="0"/>
                    <am3d:lookAt x="0" y="0" z="0"/>
                    <am3d:perspective fov="2700000"/>
                  </am3d:camera>
                  <am3d:trans>
                    <am3d:meterPerModelUnit n="1801295" d="1000000"/>
                    <am3d:preTrans dx="72610" dy="-17721820" dz="-951050"/>
                    <am3d:scale>
                      <am3d:sx n="1000000" d="1000000"/>
                      <am3d:sy n="1000000" d="1000000"/>
                      <am3d:sz n="1000000" d="1000000"/>
                    </am3d:scale>
                    <am3d:rot ax="1584453" ay="-809729" az="-396605"/>
                    <am3d:postTrans dx="0" dy="0" dz="0"/>
                  </am3d:trans>
                  <am3d:raster rName="Office3DRenderer" rVer="16.0.8326">
                    <am3d:blip r:embed="rId5"/>
                  </am3d:raster>
                  <am3d:objViewport viewportSz="541866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Cash Stack">
                <a:extLst>
                  <a:ext uri="{FF2B5EF4-FFF2-40B4-BE49-F238E27FC236}">
                    <a16:creationId xmlns:a16="http://schemas.microsoft.com/office/drawing/2014/main" id="{F693F3F9-A6B2-46C8-8C19-4C19FDFD61C3}"/>
                  </a:ext>
                </a:extLst>
              </p:cNvPr>
              <p:cNvPicPr>
                <a:picLocks noGrp="1" noRot="1" noChangeAspect="1" noMove="1" noResize="1" noEditPoints="1" noAdjustHandles="1" noChangeArrowheads="1" noChangeShapeType="1" noCrop="1"/>
              </p:cNvPicPr>
              <p:nvPr/>
            </p:nvPicPr>
            <p:blipFill>
              <a:blip r:embed="rId5"/>
              <a:stretch>
                <a:fillRect/>
              </a:stretch>
            </p:blipFill>
            <p:spPr>
              <a:xfrm>
                <a:off x="9663394" y="1630350"/>
                <a:ext cx="2904555" cy="4656812"/>
              </a:xfrm>
              <a:prstGeom prst="rect">
                <a:avLst/>
              </a:prstGeom>
            </p:spPr>
          </p:pic>
        </mc:Fallback>
      </mc:AlternateContent>
      <p:sp>
        <p:nvSpPr>
          <p:cNvPr id="2" name="TextBox 1">
            <a:extLst>
              <a:ext uri="{FF2B5EF4-FFF2-40B4-BE49-F238E27FC236}">
                <a16:creationId xmlns:a16="http://schemas.microsoft.com/office/drawing/2014/main" id="{6C002142-E495-4237-B36F-A74D1DA2A6AC}"/>
              </a:ext>
            </a:extLst>
          </p:cNvPr>
          <p:cNvSpPr txBox="1"/>
          <p:nvPr/>
        </p:nvSpPr>
        <p:spPr>
          <a:xfrm>
            <a:off x="0" y="0"/>
            <a:ext cx="11804238" cy="8063746"/>
          </a:xfrm>
          <a:prstGeom prst="rect">
            <a:avLst/>
          </a:prstGeom>
          <a:noFill/>
        </p:spPr>
        <p:txBody>
          <a:bodyPr wrap="square" rtlCol="0">
            <a:spAutoFit/>
          </a:bodyPr>
          <a:lstStyle/>
          <a:p>
            <a:r>
              <a:rPr lang="en-US" sz="1400" b="1" dirty="0">
                <a:latin typeface="Bookman Old Style" panose="02050604050505020204" pitchFamily="18" charset="0"/>
              </a:rPr>
              <a:t>Financial standpoint</a:t>
            </a:r>
          </a:p>
          <a:p>
            <a:endParaRPr lang="en-US" sz="1400" b="1" dirty="0">
              <a:latin typeface="Bookman Old Style" panose="02050604050505020204" pitchFamily="18" charset="0"/>
            </a:endParaRPr>
          </a:p>
          <a:p>
            <a:r>
              <a:rPr lang="en-US" sz="1400" b="1" dirty="0">
                <a:latin typeface="Bookman Old Style" panose="02050604050505020204" pitchFamily="18" charset="0"/>
              </a:rPr>
              <a:t>Timely collection of payments</a:t>
            </a:r>
          </a:p>
          <a:p>
            <a:endParaRPr lang="en-US" sz="1400" b="1" dirty="0">
              <a:latin typeface="Bookman Old Style" panose="02050604050505020204" pitchFamily="18" charset="0"/>
            </a:endParaRPr>
          </a:p>
          <a:p>
            <a:r>
              <a:rPr lang="en-US" sz="1400" b="1" dirty="0">
                <a:latin typeface="Bookman Old Style" panose="02050604050505020204" pitchFamily="18" charset="0"/>
              </a:rPr>
              <a:t>	Requesting copays and out-of-pocket expenses AT THE TIME OF SERVICE</a:t>
            </a:r>
          </a:p>
          <a:p>
            <a:endParaRPr lang="en-US" sz="1400" b="1" dirty="0">
              <a:latin typeface="Bookman Old Style" panose="02050604050505020204" pitchFamily="18" charset="0"/>
            </a:endParaRPr>
          </a:p>
          <a:p>
            <a:r>
              <a:rPr lang="en-US" sz="1400" b="1" dirty="0">
                <a:latin typeface="Bookman Old Style" panose="02050604050505020204" pitchFamily="18" charset="0"/>
              </a:rPr>
              <a:t>		Repetition of when costs are due.</a:t>
            </a:r>
          </a:p>
          <a:p>
            <a:endParaRPr lang="en-US" sz="1400" b="1" dirty="0">
              <a:latin typeface="Bookman Old Style" panose="02050604050505020204" pitchFamily="18" charset="0"/>
            </a:endParaRPr>
          </a:p>
          <a:p>
            <a:r>
              <a:rPr lang="en-US" sz="1400" b="1" dirty="0">
                <a:latin typeface="Bookman Old Style" panose="02050604050505020204" pitchFamily="18" charset="0"/>
              </a:rPr>
              <a:t>		How much time is needed to pay outstanding balance?</a:t>
            </a:r>
          </a:p>
          <a:p>
            <a:endParaRPr lang="en-US" sz="1400" b="1" dirty="0">
              <a:latin typeface="Bookman Old Style" panose="02050604050505020204" pitchFamily="18" charset="0"/>
            </a:endParaRPr>
          </a:p>
          <a:p>
            <a:r>
              <a:rPr lang="en-US" sz="1400" b="1" dirty="0">
                <a:latin typeface="Bookman Old Style" panose="02050604050505020204" pitchFamily="18" charset="0"/>
              </a:rPr>
              <a:t>Charity Services</a:t>
            </a:r>
          </a:p>
          <a:p>
            <a:endParaRPr lang="en-US" sz="1400" b="1" dirty="0">
              <a:latin typeface="Bookman Old Style" panose="02050604050505020204" pitchFamily="18" charset="0"/>
            </a:endParaRPr>
          </a:p>
          <a:p>
            <a:r>
              <a:rPr lang="en-US" sz="1400" b="1" dirty="0">
                <a:latin typeface="Bookman Old Style" panose="02050604050505020204" pitchFamily="18" charset="0"/>
              </a:rPr>
              <a:t>	Necessary services that are delivered for uninsured patients undergo thorough procedures finding the patient and or 	family inability to pay. </a:t>
            </a:r>
          </a:p>
          <a:p>
            <a:endParaRPr lang="en-US" sz="1400" b="1" dirty="0">
              <a:latin typeface="Bookman Old Style" panose="02050604050505020204" pitchFamily="18" charset="0"/>
            </a:endParaRPr>
          </a:p>
          <a:p>
            <a:r>
              <a:rPr lang="en-US" sz="1400" b="1" dirty="0">
                <a:latin typeface="Bookman Old Style" panose="02050604050505020204" pitchFamily="18" charset="0"/>
              </a:rPr>
              <a:t>	Contract with charity programs that fund treatment for specific diseases. </a:t>
            </a:r>
          </a:p>
          <a:p>
            <a:endParaRPr lang="en-US" sz="1400" b="1" dirty="0">
              <a:latin typeface="Bookman Old Style" panose="02050604050505020204" pitchFamily="18" charset="0"/>
            </a:endParaRPr>
          </a:p>
          <a:p>
            <a:r>
              <a:rPr lang="en-US" sz="1400" b="1" dirty="0">
                <a:latin typeface="Bookman Old Style" panose="02050604050505020204" pitchFamily="18" charset="0"/>
              </a:rPr>
              <a:t>Engaging in department practices to ensure accurate billing and operations that align with company.</a:t>
            </a:r>
          </a:p>
          <a:p>
            <a:endParaRPr lang="en-US" sz="1400" b="1" dirty="0">
              <a:latin typeface="Bookman Old Style" panose="02050604050505020204" pitchFamily="18" charset="0"/>
            </a:endParaRPr>
          </a:p>
          <a:p>
            <a:r>
              <a:rPr lang="en-US" sz="1400" b="1" dirty="0">
                <a:latin typeface="Bookman Old Style" panose="02050604050505020204" pitchFamily="18" charset="0"/>
              </a:rPr>
              <a:t>	Careful utilization of resources. </a:t>
            </a:r>
          </a:p>
          <a:p>
            <a:r>
              <a:rPr lang="en-US" sz="1400" b="1" dirty="0">
                <a:latin typeface="Bookman Old Style" panose="02050604050505020204" pitchFamily="18" charset="0"/>
              </a:rPr>
              <a:t>		</a:t>
            </a:r>
          </a:p>
          <a:p>
            <a:r>
              <a:rPr lang="en-US" sz="1400" b="1" dirty="0">
                <a:latin typeface="Bookman Old Style" panose="02050604050505020204" pitchFamily="18" charset="0"/>
              </a:rPr>
              <a:t>		Staffing, equipment,  and supplies. </a:t>
            </a:r>
          </a:p>
          <a:p>
            <a:r>
              <a:rPr lang="en-US" sz="1400" b="1" dirty="0">
                <a:latin typeface="Bookman Old Style" panose="02050604050505020204" pitchFamily="18" charset="0"/>
              </a:rPr>
              <a:t>	</a:t>
            </a:r>
          </a:p>
          <a:p>
            <a:r>
              <a:rPr lang="en-US" sz="1400" b="1" dirty="0">
                <a:latin typeface="Bookman Old Style" panose="02050604050505020204" pitchFamily="18" charset="0"/>
              </a:rPr>
              <a:t>	Following a uniform workflow with minimum deviation.</a:t>
            </a:r>
          </a:p>
          <a:p>
            <a:r>
              <a:rPr lang="en-US" sz="1400" b="1" dirty="0">
                <a:latin typeface="Bookman Old Style" panose="02050604050505020204" pitchFamily="18" charset="0"/>
              </a:rPr>
              <a:t>		</a:t>
            </a:r>
          </a:p>
          <a:p>
            <a:r>
              <a:rPr lang="en-US" sz="1400" b="1" dirty="0">
                <a:latin typeface="Bookman Old Style" panose="02050604050505020204" pitchFamily="18" charset="0"/>
              </a:rPr>
              <a:t>		Proper charting of records, triaging visits and directing care from admission to discharge.  </a:t>
            </a:r>
          </a:p>
          <a:p>
            <a:r>
              <a:rPr lang="en-US" sz="1400" b="1" dirty="0">
                <a:latin typeface="Bookman Old Style" panose="02050604050505020204" pitchFamily="18" charset="0"/>
              </a:rPr>
              <a:t>	</a:t>
            </a:r>
          </a:p>
          <a:p>
            <a:r>
              <a:rPr lang="en-US" sz="1400" b="1" dirty="0">
                <a:latin typeface="Bookman Old Style" panose="02050604050505020204" pitchFamily="18" charset="0"/>
              </a:rPr>
              <a:t>Prevent costly errors and unnecessary procedures and duplication of services. </a:t>
            </a:r>
          </a:p>
          <a:p>
            <a:endParaRPr lang="en-US" sz="1400" b="1" dirty="0">
              <a:latin typeface="Bookman Old Style" panose="02050604050505020204" pitchFamily="18" charset="0"/>
            </a:endParaRPr>
          </a:p>
          <a:p>
            <a:r>
              <a:rPr lang="en-US" sz="1400" b="1" dirty="0">
                <a:latin typeface="Bookman Old Style" panose="02050604050505020204" pitchFamily="18" charset="0"/>
              </a:rPr>
              <a:t>Promotes access to healthcare so that the hospital can meet bottom line expenses and continue to serve the community effectively with the specialties to target community needs.</a:t>
            </a:r>
          </a:p>
          <a:p>
            <a:endParaRPr lang="en-US" sz="1200" dirty="0">
              <a:latin typeface="Bookman Old Style" panose="02050604050505020204" pitchFamily="18" charset="0"/>
            </a:endParaRPr>
          </a:p>
          <a:p>
            <a:r>
              <a:rPr lang="en-US" sz="1200" dirty="0">
                <a:latin typeface="Bookman Old Style" panose="02050604050505020204" pitchFamily="18" charset="0"/>
              </a:rPr>
              <a:t>	</a:t>
            </a:r>
          </a:p>
          <a:p>
            <a:endParaRPr lang="en-US" sz="1200" dirty="0">
              <a:latin typeface="Bookman Old Style" panose="02050604050505020204" pitchFamily="18" charset="0"/>
            </a:endParaRPr>
          </a:p>
          <a:p>
            <a:r>
              <a:rPr lang="en-US" sz="1200" dirty="0">
                <a:latin typeface="Bookman Old Style" panose="02050604050505020204" pitchFamily="18" charset="0"/>
              </a:rPr>
              <a:t>	</a:t>
            </a:r>
          </a:p>
          <a:p>
            <a:endParaRPr lang="en-US" sz="1200" dirty="0">
              <a:latin typeface="Bookman Old Style" panose="02050604050505020204" pitchFamily="18" charset="0"/>
            </a:endParaRPr>
          </a:p>
          <a:p>
            <a:endParaRPr lang="en-US" sz="1200" dirty="0">
              <a:latin typeface="Bookman Old Style" panose="02050604050505020204" pitchFamily="18" charset="0"/>
            </a:endParaRPr>
          </a:p>
          <a:p>
            <a:r>
              <a:rPr lang="en-US" sz="1200" dirty="0">
                <a:latin typeface="Bookman Old Style" panose="02050604050505020204" pitchFamily="18" charset="0"/>
              </a:rPr>
              <a:t>		</a:t>
            </a:r>
          </a:p>
        </p:txBody>
      </p:sp>
      <p:pic>
        <p:nvPicPr>
          <p:cNvPr id="3" name="Recorded Sound">
            <a:hlinkClick r:id="" action="ppaction://media"/>
            <a:extLst>
              <a:ext uri="{FF2B5EF4-FFF2-40B4-BE49-F238E27FC236}">
                <a16:creationId xmlns:a16="http://schemas.microsoft.com/office/drawing/2014/main" id="{4C7FF1E0-4763-4C8B-98AD-C5EC7A3CD64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0800" y="6045200"/>
            <a:ext cx="609600" cy="609600"/>
          </a:xfrm>
          <a:prstGeom prst="rect">
            <a:avLst/>
          </a:prstGeom>
        </p:spPr>
      </p:pic>
    </p:spTree>
    <p:extLst>
      <p:ext uri="{BB962C8B-B14F-4D97-AF65-F5344CB8AC3E}">
        <p14:creationId xmlns:p14="http://schemas.microsoft.com/office/powerpoint/2010/main" val="244857946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7562" fill="hold"/>
                                        <p:tgtEl>
                                          <p:spTgt spid="3"/>
                                        </p:tgtEl>
                                      </p:cBhvr>
                                    </p:cmd>
                                  </p:childTnLst>
                                </p:cTn>
                              </p:par>
                              <p:par>
                                <p:cTn id="7" presetID="6" presetClass="emph" presetSubtype="0" fill="hold" nodeType="withEffect">
                                  <p:stCondLst>
                                    <p:cond delay="0"/>
                                  </p:stCondLst>
                                  <p:childTnLst>
                                    <p:animScale>
                                      <p:cBhvr>
                                        <p:cTn id="8" dur="2000" fill="hold"/>
                                        <p:tgtEl>
                                          <p:spTgt spid="4"/>
                                        </p:tgtEl>
                                      </p:cBhvr>
                                      <p:by x="25000" y="2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BA30F2-42C6-41F7-813E-79F632194D3C}"/>
              </a:ext>
            </a:extLst>
          </p:cNvPr>
          <p:cNvSpPr txBox="1"/>
          <p:nvPr/>
        </p:nvSpPr>
        <p:spPr>
          <a:xfrm>
            <a:off x="1010093" y="839972"/>
            <a:ext cx="9760688" cy="369332"/>
          </a:xfrm>
          <a:prstGeom prst="rect">
            <a:avLst/>
          </a:prstGeom>
          <a:noFill/>
        </p:spPr>
        <p:txBody>
          <a:bodyPr wrap="square" rtlCol="0">
            <a:spAutoFit/>
          </a:bodyPr>
          <a:lstStyle/>
          <a:p>
            <a:pPr algn="ctr"/>
            <a:endParaRPr lang="en-US" dirty="0"/>
          </a:p>
        </p:txBody>
      </p:sp>
      <p:sp>
        <p:nvSpPr>
          <p:cNvPr id="3" name="Rectangle 2">
            <a:extLst>
              <a:ext uri="{FF2B5EF4-FFF2-40B4-BE49-F238E27FC236}">
                <a16:creationId xmlns:a16="http://schemas.microsoft.com/office/drawing/2014/main" id="{95861FE8-0C1E-4709-BB5C-A7EDB7532228}"/>
              </a:ext>
            </a:extLst>
          </p:cNvPr>
          <p:cNvSpPr/>
          <p:nvPr/>
        </p:nvSpPr>
        <p:spPr>
          <a:xfrm>
            <a:off x="1586376" y="851"/>
            <a:ext cx="7637027" cy="646331"/>
          </a:xfrm>
          <a:prstGeom prst="rect">
            <a:avLst/>
          </a:prstGeom>
          <a:noFill/>
        </p:spPr>
        <p:txBody>
          <a:bodyPr wrap="none" lIns="91440" tIns="45720" rIns="91440" bIns="45720">
            <a:spAutoFit/>
          </a:bodyPr>
          <a:lstStyle/>
          <a:p>
            <a:pPr algn="ctr"/>
            <a:r>
              <a:rPr lang="en-US" sz="3600" b="1" i="1" dirty="0">
                <a:ln w="0"/>
                <a:solidFill>
                  <a:schemeClr val="accent1"/>
                </a:solidFill>
                <a:effectLst>
                  <a:outerShdw blurRad="38100" dist="25400" dir="5400000" algn="ctr" rotWithShape="0">
                    <a:srgbClr val="6E747A">
                      <a:alpha val="43000"/>
                    </a:srgbClr>
                  </a:outerShdw>
                </a:effectLst>
                <a:latin typeface="Bookman Old Style" panose="02050604050505020204" pitchFamily="18" charset="0"/>
              </a:rPr>
              <a:t>Leverage Over the Competition</a:t>
            </a:r>
          </a:p>
        </p:txBody>
      </p:sp>
      <p:sp>
        <p:nvSpPr>
          <p:cNvPr id="4" name="TextBox 3">
            <a:extLst>
              <a:ext uri="{FF2B5EF4-FFF2-40B4-BE49-F238E27FC236}">
                <a16:creationId xmlns:a16="http://schemas.microsoft.com/office/drawing/2014/main" id="{B1639A10-4D14-4847-9971-324C418844EF}"/>
              </a:ext>
            </a:extLst>
          </p:cNvPr>
          <p:cNvSpPr txBox="1"/>
          <p:nvPr/>
        </p:nvSpPr>
        <p:spPr>
          <a:xfrm>
            <a:off x="0" y="1078928"/>
            <a:ext cx="3381153" cy="5909310"/>
          </a:xfrm>
          <a:prstGeom prst="rect">
            <a:avLst/>
          </a:prstGeom>
          <a:noFill/>
        </p:spPr>
        <p:txBody>
          <a:bodyPr wrap="square" rtlCol="0">
            <a:spAutoFit/>
          </a:bodyPr>
          <a:lstStyle/>
          <a:p>
            <a:endParaRPr lang="en-US" sz="1400" dirty="0">
              <a:latin typeface="Bookman Old Style" panose="02050604050505020204" pitchFamily="18" charset="0"/>
            </a:endParaRPr>
          </a:p>
          <a:p>
            <a:pPr algn="ctr"/>
            <a:r>
              <a:rPr lang="en-US" sz="1400" dirty="0">
                <a:latin typeface="Bookman Old Style" panose="02050604050505020204" pitchFamily="18" charset="0"/>
              </a:rPr>
              <a:t>	</a:t>
            </a:r>
            <a:r>
              <a:rPr lang="en-US" sz="1400" b="1" dirty="0">
                <a:latin typeface="Bookman Old Style" panose="02050604050505020204" pitchFamily="18" charset="0"/>
              </a:rPr>
              <a:t>Women’s Health</a:t>
            </a:r>
          </a:p>
          <a:p>
            <a:endParaRPr lang="en-US" sz="1400" dirty="0">
              <a:latin typeface="Bookman Old Style" panose="02050604050505020204" pitchFamily="18" charset="0"/>
            </a:endParaRPr>
          </a:p>
          <a:p>
            <a:r>
              <a:rPr lang="en-US" sz="1400" b="1" dirty="0">
                <a:latin typeface="Bookman Old Style" panose="02050604050505020204" pitchFamily="18" charset="0"/>
              </a:rPr>
              <a:t>FAMILY PLANNING SERVICES</a:t>
            </a:r>
          </a:p>
          <a:p>
            <a:endParaRPr lang="en-US" sz="1400" dirty="0">
              <a:latin typeface="Bookman Old Style" panose="02050604050505020204" pitchFamily="18" charset="0"/>
            </a:endParaRPr>
          </a:p>
          <a:p>
            <a:r>
              <a:rPr lang="en-US" sz="1400" dirty="0">
                <a:latin typeface="Bookman Old Style" panose="02050604050505020204" pitchFamily="18" charset="0"/>
              </a:rPr>
              <a:t>	OB/GYN/LABOR AND 	DELIVERY/NEONATAL CARE	</a:t>
            </a:r>
          </a:p>
          <a:p>
            <a:r>
              <a:rPr lang="en-US" sz="1400" dirty="0">
                <a:latin typeface="Bookman Old Style" panose="02050604050505020204" pitchFamily="18" charset="0"/>
              </a:rPr>
              <a:t>	POSTPARTUM</a:t>
            </a:r>
          </a:p>
          <a:p>
            <a:endParaRPr lang="en-US" sz="1400" dirty="0">
              <a:latin typeface="Bookman Old Style" panose="02050604050505020204" pitchFamily="18" charset="0"/>
            </a:endParaRPr>
          </a:p>
          <a:p>
            <a:r>
              <a:rPr lang="en-US" sz="1400" dirty="0">
                <a:latin typeface="Bookman Old Style" panose="02050604050505020204" pitchFamily="18" charset="0"/>
              </a:rPr>
              <a:t>	STI CLINIC</a:t>
            </a:r>
          </a:p>
          <a:p>
            <a:r>
              <a:rPr lang="en-US" sz="1400" dirty="0">
                <a:latin typeface="Bookman Old Style" panose="02050604050505020204" pitchFamily="18" charset="0"/>
              </a:rPr>
              <a:t>		</a:t>
            </a:r>
          </a:p>
          <a:p>
            <a:r>
              <a:rPr lang="en-US" sz="1400" dirty="0">
                <a:latin typeface="Bookman Old Style" panose="02050604050505020204" pitchFamily="18" charset="0"/>
              </a:rPr>
              <a:t>		PREVENTION/ 				TREATMENT</a:t>
            </a:r>
          </a:p>
          <a:p>
            <a:endParaRPr lang="en-US" sz="1400" dirty="0">
              <a:latin typeface="Bookman Old Style" panose="02050604050505020204" pitchFamily="18" charset="0"/>
            </a:endParaRPr>
          </a:p>
          <a:p>
            <a:r>
              <a:rPr lang="en-US" sz="1400" b="1" dirty="0">
                <a:latin typeface="Bookman Old Style" panose="02050604050505020204" pitchFamily="18" charset="0"/>
              </a:rPr>
              <a:t>NUTRITIONAL  SUPPORT</a:t>
            </a:r>
          </a:p>
          <a:p>
            <a:endParaRPr lang="en-US" sz="1400" dirty="0">
              <a:latin typeface="Bookman Old Style" panose="02050604050505020204" pitchFamily="18" charset="0"/>
            </a:endParaRPr>
          </a:p>
          <a:p>
            <a:r>
              <a:rPr lang="en-US" sz="1400" dirty="0">
                <a:latin typeface="Bookman Old Style" panose="02050604050505020204" pitchFamily="18" charset="0"/>
              </a:rPr>
              <a:t>	</a:t>
            </a:r>
          </a:p>
          <a:p>
            <a:r>
              <a:rPr lang="en-US" sz="1400" dirty="0">
                <a:latin typeface="Bookman Old Style" panose="02050604050505020204" pitchFamily="18" charset="0"/>
              </a:rPr>
              <a:t>	</a:t>
            </a:r>
          </a:p>
          <a:p>
            <a:r>
              <a:rPr lang="en-US" sz="1400" b="1" dirty="0">
                <a:latin typeface="Bookman Old Style" panose="02050604050505020204" pitchFamily="18" charset="0"/>
              </a:rPr>
              <a:t>PSYCOSOCIAL SUPPORT</a:t>
            </a:r>
          </a:p>
          <a:p>
            <a:endParaRPr lang="en-US" sz="1400" dirty="0">
              <a:latin typeface="Bookman Old Style" panose="02050604050505020204" pitchFamily="18" charset="0"/>
            </a:endParaRPr>
          </a:p>
          <a:p>
            <a:r>
              <a:rPr lang="en-US" sz="1400" b="1" dirty="0">
                <a:latin typeface="Bookman Old Style" panose="02050604050505020204" pitchFamily="18" charset="0"/>
              </a:rPr>
              <a:t>SOCIAL WORK </a:t>
            </a:r>
          </a:p>
          <a:p>
            <a:endParaRPr lang="en-US" sz="1400" dirty="0">
              <a:latin typeface="Bookman Old Style" panose="02050604050505020204" pitchFamily="18" charset="0"/>
            </a:endParaRPr>
          </a:p>
          <a:p>
            <a:r>
              <a:rPr lang="en-US" sz="1400" dirty="0">
                <a:latin typeface="Bookman Old Style" panose="02050604050505020204" pitchFamily="18" charset="0"/>
              </a:rPr>
              <a:t>	FOLLOW UP CALLS AND 	VISITS TO SUPPORT THE 	FAMILY IN THE HOME. 	</a:t>
            </a:r>
          </a:p>
          <a:p>
            <a:r>
              <a:rPr lang="en-US" sz="1400" dirty="0">
                <a:latin typeface="Bookman Old Style" panose="02050604050505020204" pitchFamily="18" charset="0"/>
              </a:rPr>
              <a:t>		</a:t>
            </a:r>
          </a:p>
        </p:txBody>
      </p:sp>
      <p:sp>
        <p:nvSpPr>
          <p:cNvPr id="5" name="TextBox 4">
            <a:extLst>
              <a:ext uri="{FF2B5EF4-FFF2-40B4-BE49-F238E27FC236}">
                <a16:creationId xmlns:a16="http://schemas.microsoft.com/office/drawing/2014/main" id="{D01D1579-EC48-426F-B743-78131F0CA02F}"/>
              </a:ext>
            </a:extLst>
          </p:cNvPr>
          <p:cNvSpPr txBox="1"/>
          <p:nvPr/>
        </p:nvSpPr>
        <p:spPr>
          <a:xfrm>
            <a:off x="3141920" y="796038"/>
            <a:ext cx="5497034" cy="6340197"/>
          </a:xfrm>
          <a:prstGeom prst="rect">
            <a:avLst/>
          </a:prstGeom>
          <a:noFill/>
        </p:spPr>
        <p:txBody>
          <a:bodyPr wrap="square" rtlCol="0">
            <a:spAutoFit/>
          </a:bodyPr>
          <a:lstStyle/>
          <a:p>
            <a:pPr algn="ctr"/>
            <a:r>
              <a:rPr lang="en-US" sz="1400" b="1" dirty="0">
                <a:latin typeface="Bookman Old Style" panose="02050604050505020204" pitchFamily="18" charset="0"/>
              </a:rPr>
              <a:t>BEHAVIOR HEALTH</a:t>
            </a:r>
          </a:p>
          <a:p>
            <a:pPr algn="ctr"/>
            <a:endParaRPr lang="en-US" sz="1400" b="1" dirty="0">
              <a:latin typeface="Bookman Old Style" panose="02050604050505020204" pitchFamily="18" charset="0"/>
            </a:endParaRPr>
          </a:p>
          <a:p>
            <a:r>
              <a:rPr lang="en-US" sz="1400" b="1" dirty="0">
                <a:latin typeface="Bookman Old Style" panose="02050604050505020204" pitchFamily="18" charset="0"/>
              </a:rPr>
              <a:t>INPATIENT CLINIC</a:t>
            </a:r>
          </a:p>
          <a:p>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	100 BEDS </a:t>
            </a:r>
          </a:p>
          <a:p>
            <a:pPr marL="285750" indent="-285750">
              <a:buFont typeface="Wingdings" panose="05000000000000000000" pitchFamily="2" charset="2"/>
              <a:buChar char="v"/>
            </a:pPr>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	VOLUNTARY AND INVOLUNTARY MENTAL HEALTH 	ASSESSMENT</a:t>
            </a:r>
          </a:p>
          <a:p>
            <a:pPr marL="285750" indent="-285750">
              <a:buFont typeface="Wingdings" panose="05000000000000000000" pitchFamily="2" charset="2"/>
              <a:buChar char="v"/>
            </a:pPr>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	ALCOHOL AND DRUG ABUSE DETOX. </a:t>
            </a:r>
          </a:p>
          <a:p>
            <a:pPr marL="285750" indent="-285750">
              <a:buFont typeface="Wingdings" panose="05000000000000000000" pitchFamily="2" charset="2"/>
              <a:buChar char="v"/>
            </a:pPr>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	TREATMENT /STABILIZATION </a:t>
            </a:r>
          </a:p>
          <a:p>
            <a:pPr marL="285750" indent="-285750">
              <a:buFont typeface="Wingdings" panose="05000000000000000000" pitchFamily="2" charset="2"/>
              <a:buChar char="v"/>
            </a:pPr>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	WORKS WITH LAW ENFORCEMENT AGENCIES</a:t>
            </a:r>
          </a:p>
          <a:p>
            <a:pPr marL="285750" indent="-285750">
              <a:buFont typeface="Wingdings" panose="05000000000000000000" pitchFamily="2" charset="2"/>
              <a:buChar char="v"/>
            </a:pPr>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	SHORT TERM STAYS WITH GOALS TO RETURN 	INDIVIDUALS TO THE COMMUNITY WITH SUPPORT 	AND PLAN TO AVOID RECURRENT ADMISSION</a:t>
            </a:r>
          </a:p>
          <a:p>
            <a:endParaRPr lang="en-US" sz="1400" dirty="0">
              <a:latin typeface="Bookman Old Style" panose="02050604050505020204" pitchFamily="18" charset="0"/>
            </a:endParaRPr>
          </a:p>
          <a:p>
            <a:r>
              <a:rPr lang="en-US" sz="1400" b="1" dirty="0">
                <a:latin typeface="Bookman Old Style" panose="02050604050505020204" pitchFamily="18" charset="0"/>
              </a:rPr>
              <a:t>OUT-PATIENT CLINIC</a:t>
            </a:r>
          </a:p>
          <a:p>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CHILDREN/ADULT CLINIC</a:t>
            </a:r>
          </a:p>
          <a:p>
            <a:pPr marL="285750" indent="-285750">
              <a:buFont typeface="Wingdings" panose="05000000000000000000" pitchFamily="2" charset="2"/>
              <a:buChar char="v"/>
            </a:pPr>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MULTIDISCIPLINARY THERAPY</a:t>
            </a:r>
          </a:p>
          <a:p>
            <a:r>
              <a:rPr lang="en-US" sz="1400" dirty="0">
                <a:latin typeface="Bookman Old Style" panose="02050604050505020204" pitchFamily="18" charset="0"/>
              </a:rPr>
              <a:t>	</a:t>
            </a:r>
          </a:p>
          <a:p>
            <a:r>
              <a:rPr lang="en-US" sz="1400" dirty="0">
                <a:latin typeface="Bookman Old Style" panose="02050604050505020204" pitchFamily="18" charset="0"/>
              </a:rPr>
              <a:t>	*GROUP			*INDIVIDUAL</a:t>
            </a:r>
          </a:p>
          <a:p>
            <a:endParaRPr lang="en-US" sz="1400" dirty="0">
              <a:latin typeface="Bookman Old Style" panose="02050604050505020204" pitchFamily="18" charset="0"/>
            </a:endParaRPr>
          </a:p>
          <a:p>
            <a:r>
              <a:rPr lang="en-US" sz="1400" dirty="0">
                <a:latin typeface="Bookman Old Style" panose="02050604050505020204" pitchFamily="18" charset="0"/>
              </a:rPr>
              <a:t>	*FAMILY 			*MEDICATION</a:t>
            </a:r>
          </a:p>
          <a:p>
            <a:endParaRPr lang="en-US" sz="1400" dirty="0">
              <a:latin typeface="Bookman Old Style" panose="02050604050505020204" pitchFamily="18" charset="0"/>
            </a:endParaRPr>
          </a:p>
        </p:txBody>
      </p:sp>
      <p:sp>
        <p:nvSpPr>
          <p:cNvPr id="7" name="TextBox 6">
            <a:extLst>
              <a:ext uri="{FF2B5EF4-FFF2-40B4-BE49-F238E27FC236}">
                <a16:creationId xmlns:a16="http://schemas.microsoft.com/office/drawing/2014/main" id="{930AFF36-118F-4180-80F5-9706A903A45C}"/>
              </a:ext>
            </a:extLst>
          </p:cNvPr>
          <p:cNvSpPr txBox="1"/>
          <p:nvPr/>
        </p:nvSpPr>
        <p:spPr>
          <a:xfrm>
            <a:off x="8271965" y="1538473"/>
            <a:ext cx="3779522" cy="5262979"/>
          </a:xfrm>
          <a:prstGeom prst="rect">
            <a:avLst/>
          </a:prstGeom>
          <a:noFill/>
        </p:spPr>
        <p:txBody>
          <a:bodyPr wrap="square" rtlCol="0">
            <a:spAutoFit/>
          </a:bodyPr>
          <a:lstStyle/>
          <a:p>
            <a:pPr algn="ctr"/>
            <a:r>
              <a:rPr lang="en-US" sz="1400" b="1" dirty="0">
                <a:latin typeface="Bookman Old Style" panose="02050604050505020204" pitchFamily="18" charset="0"/>
              </a:rPr>
              <a:t>DIABETES CLINIC</a:t>
            </a:r>
          </a:p>
          <a:p>
            <a:pPr algn="ctr"/>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DIAGNOSING, MONITORING, TREATMENT OPTIONS</a:t>
            </a:r>
          </a:p>
          <a:p>
            <a:pPr marL="285750" indent="-285750">
              <a:buFont typeface="Wingdings" panose="05000000000000000000" pitchFamily="2" charset="2"/>
              <a:buChar char="v"/>
            </a:pPr>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GESTATIONAL DIABETES</a:t>
            </a:r>
          </a:p>
          <a:p>
            <a:pPr marL="285750" indent="-285750">
              <a:buFont typeface="Wingdings" panose="05000000000000000000" pitchFamily="2" charset="2"/>
              <a:buChar char="v"/>
            </a:pPr>
            <a:r>
              <a:rPr lang="en-US" sz="1400" dirty="0">
                <a:latin typeface="Bookman Old Style" panose="02050604050505020204" pitchFamily="18" charset="0"/>
              </a:rPr>
              <a:t>TREATMENT</a:t>
            </a:r>
          </a:p>
          <a:p>
            <a:pPr marL="285750" indent="-285750">
              <a:buFont typeface="Wingdings" panose="05000000000000000000" pitchFamily="2" charset="2"/>
              <a:buChar char="v"/>
            </a:pPr>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GOAL SETTING AND  RESOLVING </a:t>
            </a:r>
          </a:p>
          <a:p>
            <a:pPr marL="285750" indent="-285750">
              <a:buFont typeface="Wingdings" panose="05000000000000000000" pitchFamily="2" charset="2"/>
              <a:buChar char="v"/>
            </a:pPr>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MEDICATION MANAGEMANT</a:t>
            </a:r>
          </a:p>
          <a:p>
            <a:pPr marL="285750" indent="-285750">
              <a:buFont typeface="Wingdings" panose="05000000000000000000" pitchFamily="2" charset="2"/>
              <a:buChar char="v"/>
            </a:pPr>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NUTRIONAL MANAGEMENT</a:t>
            </a:r>
          </a:p>
          <a:p>
            <a:pPr marL="285750" indent="-285750">
              <a:buFont typeface="Wingdings" panose="05000000000000000000" pitchFamily="2" charset="2"/>
              <a:buChar char="v"/>
            </a:pPr>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PREVENTION OF COMPLICATION OF DISEASE</a:t>
            </a:r>
          </a:p>
          <a:p>
            <a:pPr marL="285750" indent="-285750">
              <a:buFont typeface="Wingdings" panose="05000000000000000000" pitchFamily="2" charset="2"/>
              <a:buChar char="v"/>
            </a:pPr>
            <a:endParaRPr lang="en-US" sz="1400" dirty="0">
              <a:latin typeface="Bookman Old Style" panose="02050604050505020204" pitchFamily="18" charset="0"/>
            </a:endParaRPr>
          </a:p>
          <a:p>
            <a:pPr marL="285750" indent="-285750">
              <a:buFont typeface="Wingdings" panose="05000000000000000000" pitchFamily="2" charset="2"/>
              <a:buChar char="v"/>
            </a:pPr>
            <a:r>
              <a:rPr lang="en-US" sz="1400" dirty="0">
                <a:latin typeface="Bookman Old Style" panose="02050604050505020204" pitchFamily="18" charset="0"/>
              </a:rPr>
              <a:t>PYSCHOSOCIAL </a:t>
            </a:r>
          </a:p>
          <a:p>
            <a:pPr marL="285750" indent="-285750">
              <a:buFont typeface="Wingdings" panose="05000000000000000000" pitchFamily="2" charset="2"/>
              <a:buChar char="v"/>
            </a:pPr>
            <a:r>
              <a:rPr lang="en-US" sz="1400" dirty="0">
                <a:latin typeface="Bookman Old Style" panose="02050604050505020204" pitchFamily="18" charset="0"/>
              </a:rPr>
              <a:t>ADAPTATION AND MODIFICATION</a:t>
            </a:r>
          </a:p>
          <a:p>
            <a:endParaRPr lang="en-US" sz="1400" dirty="0">
              <a:latin typeface="Bookman Old Style" panose="02050604050505020204" pitchFamily="18" charset="0"/>
            </a:endParaRPr>
          </a:p>
          <a:p>
            <a:endParaRPr lang="en-US" sz="1400" dirty="0">
              <a:latin typeface="Bookman Old Style" panose="02050604050505020204" pitchFamily="18" charset="0"/>
            </a:endParaRPr>
          </a:p>
          <a:p>
            <a:pPr algn="ctr"/>
            <a:endParaRPr lang="en-US" sz="1400" dirty="0">
              <a:latin typeface="Bookman Old Style" panose="02050604050505020204" pitchFamily="18" charset="0"/>
            </a:endParaRPr>
          </a:p>
          <a:p>
            <a:pPr algn="ctr"/>
            <a:endParaRPr lang="en-US" sz="1400" dirty="0">
              <a:latin typeface="Bookman Old Style" panose="02050604050505020204" pitchFamily="18" charset="0"/>
            </a:endParaRPr>
          </a:p>
          <a:p>
            <a:endParaRPr lang="en-US" sz="1400" dirty="0">
              <a:latin typeface="Bookman Old Style" panose="02050604050505020204" pitchFamily="18" charset="0"/>
            </a:endParaRPr>
          </a:p>
        </p:txBody>
      </p:sp>
      <p:pic>
        <p:nvPicPr>
          <p:cNvPr id="6" name="Recorded Sound">
            <a:hlinkClick r:id="" action="ppaction://media"/>
            <a:extLst>
              <a:ext uri="{FF2B5EF4-FFF2-40B4-BE49-F238E27FC236}">
                <a16:creationId xmlns:a16="http://schemas.microsoft.com/office/drawing/2014/main" id="{C1BB61F2-F6C2-40B5-B1C8-4F41BA4316A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53800" y="5992898"/>
            <a:ext cx="609600" cy="609600"/>
          </a:xfrm>
          <a:prstGeom prst="rect">
            <a:avLst/>
          </a:prstGeom>
        </p:spPr>
      </p:pic>
    </p:spTree>
    <p:extLst>
      <p:ext uri="{BB962C8B-B14F-4D97-AF65-F5344CB8AC3E}">
        <p14:creationId xmlns:p14="http://schemas.microsoft.com/office/powerpoint/2010/main" val="74467099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306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A907D8-3729-4194-A951-DAFC04544310}"/>
              </a:ext>
            </a:extLst>
          </p:cNvPr>
          <p:cNvSpPr>
            <a:spLocks noGrp="1"/>
          </p:cNvSpPr>
          <p:nvPr>
            <p:ph sz="half" idx="4294967295"/>
          </p:nvPr>
        </p:nvSpPr>
        <p:spPr>
          <a:xfrm>
            <a:off x="153015" y="946642"/>
            <a:ext cx="5412658" cy="6459998"/>
          </a:xfrm>
        </p:spPr>
        <p:txBody>
          <a:bodyPr>
            <a:noAutofit/>
          </a:bodyPr>
          <a:lstStyle/>
          <a:p>
            <a:pPr marL="0" indent="0" algn="ctr">
              <a:buNone/>
            </a:pPr>
            <a:r>
              <a:rPr lang="en-US" b="1" dirty="0">
                <a:latin typeface="Bookman Old Style" panose="02050604050505020204" pitchFamily="18" charset="0"/>
              </a:rPr>
              <a:t>GOAL</a:t>
            </a:r>
          </a:p>
          <a:p>
            <a:pPr marL="0" indent="0" algn="ctr">
              <a:buNone/>
            </a:pPr>
            <a:r>
              <a:rPr lang="en-US" dirty="0">
                <a:latin typeface="Bookman Old Style" panose="02050604050505020204" pitchFamily="18" charset="0"/>
              </a:rPr>
              <a:t>Expanding access to health care. Targeting the community immediate needs, improve health outcomes, following up on delivery of care, empowering individuals to participate in health care goals. Improving conditions and behaviors that do not promote overall wellness.</a:t>
            </a:r>
          </a:p>
          <a:p>
            <a:pPr marL="0" indent="0" algn="ctr">
              <a:buNone/>
            </a:pPr>
            <a:r>
              <a:rPr lang="en-US" b="1" dirty="0">
                <a:latin typeface="Bookman Old Style" panose="02050604050505020204" pitchFamily="18" charset="0"/>
              </a:rPr>
              <a:t>Teaching/Training/Preventative and Social Work sets us apart from other hospitals. </a:t>
            </a:r>
          </a:p>
          <a:p>
            <a:pPr marL="0" indent="0" algn="ctr">
              <a:buNone/>
            </a:pPr>
            <a:endParaRPr lang="en-US" b="1" dirty="0">
              <a:latin typeface="Bookman Old Style" panose="02050604050505020204" pitchFamily="18" charset="0"/>
            </a:endParaRPr>
          </a:p>
          <a:p>
            <a:pPr marL="0" indent="0" algn="ctr">
              <a:buNone/>
            </a:pPr>
            <a:r>
              <a:rPr lang="en-US" b="1" dirty="0">
                <a:latin typeface="Bookman Old Style" panose="02050604050505020204" pitchFamily="18" charset="0"/>
              </a:rPr>
              <a:t>Curving health care costs, by practicing procedures that improve healthcare outcomes and keep patients from readmission for the same health occurrence.</a:t>
            </a:r>
          </a:p>
        </p:txBody>
      </p:sp>
      <p:sp>
        <p:nvSpPr>
          <p:cNvPr id="4" name="Content Placeholder 3">
            <a:extLst>
              <a:ext uri="{FF2B5EF4-FFF2-40B4-BE49-F238E27FC236}">
                <a16:creationId xmlns:a16="http://schemas.microsoft.com/office/drawing/2014/main" id="{D9C32750-D5B3-4267-B813-957F2D800C88}"/>
              </a:ext>
            </a:extLst>
          </p:cNvPr>
          <p:cNvSpPr>
            <a:spLocks noGrp="1"/>
          </p:cNvSpPr>
          <p:nvPr>
            <p:ph sz="half" idx="4294967295"/>
          </p:nvPr>
        </p:nvSpPr>
        <p:spPr>
          <a:xfrm>
            <a:off x="5858439" y="595999"/>
            <a:ext cx="5526087" cy="6182306"/>
          </a:xfrm>
        </p:spPr>
        <p:txBody>
          <a:bodyPr>
            <a:normAutofit fontScale="25000" lnSpcReduction="20000"/>
          </a:bodyPr>
          <a:lstStyle/>
          <a:p>
            <a:pPr marL="0" indent="0">
              <a:buNone/>
            </a:pPr>
            <a:r>
              <a:rPr lang="en-US" sz="7200" b="1" dirty="0">
                <a:latin typeface="Bookman Old Style" panose="02050604050505020204" pitchFamily="18" charset="0"/>
              </a:rPr>
              <a:t>Barriers </a:t>
            </a:r>
          </a:p>
          <a:p>
            <a:pPr marL="0" indent="0">
              <a:buNone/>
            </a:pPr>
            <a:r>
              <a:rPr lang="en-US" sz="7200" dirty="0">
                <a:latin typeface="Bookman Old Style" panose="02050604050505020204" pitchFamily="18" charset="0"/>
              </a:rPr>
              <a:t>    Reimbursement</a:t>
            </a:r>
          </a:p>
          <a:p>
            <a:pPr>
              <a:buFont typeface="Wingdings" panose="05000000000000000000" pitchFamily="2" charset="2"/>
              <a:buChar char="Ø"/>
            </a:pPr>
            <a:r>
              <a:rPr lang="en-US" sz="7200" dirty="0">
                <a:latin typeface="Bookman Old Style" panose="02050604050505020204" pitchFamily="18" charset="0"/>
              </a:rPr>
              <a:t>	Patients on payment plans. </a:t>
            </a:r>
          </a:p>
          <a:p>
            <a:pPr marL="0" indent="0">
              <a:buNone/>
            </a:pPr>
            <a:r>
              <a:rPr lang="en-US" sz="7200" dirty="0">
                <a:latin typeface="Bookman Old Style" panose="02050604050505020204" pitchFamily="18" charset="0"/>
              </a:rPr>
              <a:t>		Multiple payment plans.</a:t>
            </a:r>
          </a:p>
          <a:p>
            <a:pPr>
              <a:buFont typeface="Wingdings" panose="05000000000000000000" pitchFamily="2" charset="2"/>
              <a:buChar char="Ø"/>
            </a:pPr>
            <a:r>
              <a:rPr lang="en-US" sz="7200" dirty="0">
                <a:latin typeface="Bookman Old Style" panose="02050604050505020204" pitchFamily="18" charset="0"/>
              </a:rPr>
              <a:t>	Patients facing hardships in an under 	privileged community</a:t>
            </a:r>
          </a:p>
          <a:p>
            <a:pPr marL="0" indent="0">
              <a:buNone/>
            </a:pPr>
            <a:r>
              <a:rPr lang="en-US" sz="7200" b="1" dirty="0">
                <a:latin typeface="Bookman Old Style" panose="02050604050505020204" pitchFamily="18" charset="0"/>
              </a:rPr>
              <a:t>Solutions</a:t>
            </a:r>
          </a:p>
          <a:p>
            <a:pPr>
              <a:buFont typeface="Wingdings" panose="05000000000000000000" pitchFamily="2" charset="2"/>
              <a:buChar char="Ø"/>
            </a:pPr>
            <a:r>
              <a:rPr lang="en-US" sz="7200" dirty="0">
                <a:latin typeface="Bookman Old Style" panose="02050604050505020204" pitchFamily="18" charset="0"/>
              </a:rPr>
              <a:t>Collection strategies that consists of constant communication by phone, letters and statements.</a:t>
            </a:r>
          </a:p>
          <a:p>
            <a:pPr>
              <a:buFont typeface="Wingdings" panose="05000000000000000000" pitchFamily="2" charset="2"/>
              <a:buChar char="Ø"/>
            </a:pPr>
            <a:r>
              <a:rPr lang="en-US" sz="7200" dirty="0">
                <a:latin typeface="Bookman Old Style" panose="02050604050505020204" pitchFamily="18" charset="0"/>
              </a:rPr>
              <a:t>Updated monitoring accounts that allow patients access to 	view and pay accounts online. </a:t>
            </a:r>
          </a:p>
          <a:p>
            <a:pPr>
              <a:buFont typeface="Wingdings" panose="05000000000000000000" pitchFamily="2" charset="2"/>
              <a:buChar char="Ø"/>
            </a:pPr>
            <a:r>
              <a:rPr lang="en-US" sz="7200" dirty="0">
                <a:latin typeface="Bookman Old Style" panose="02050604050505020204" pitchFamily="18" charset="0"/>
              </a:rPr>
              <a:t>Policies that hold physicians and patients accountable for payment of services and writes offs approved at the high-level authority  for needed services only with practices that prove a patient’s inability to pay for services. </a:t>
            </a:r>
          </a:p>
          <a:p>
            <a:pPr>
              <a:buFont typeface="Wingdings" panose="05000000000000000000" pitchFamily="2" charset="2"/>
              <a:buChar char="Ø"/>
            </a:pPr>
            <a:r>
              <a:rPr lang="en-US" sz="7200" dirty="0">
                <a:latin typeface="Bookman Old Style" panose="02050604050505020204" pitchFamily="18" charset="0"/>
              </a:rPr>
              <a:t>Working with the individuals to set up feasible payment arrangements for services insurance will not pay for prior to rendering services for wanted services. </a:t>
            </a:r>
            <a:endParaRPr lang="en-US" sz="3800" dirty="0">
              <a:latin typeface="Bookman Old Style" panose="02050604050505020204" pitchFamily="18" charset="0"/>
            </a:endParaRPr>
          </a:p>
          <a:p>
            <a:pPr marL="0" indent="0">
              <a:buNone/>
            </a:pPr>
            <a:endParaRPr lang="en-US" dirty="0"/>
          </a:p>
        </p:txBody>
      </p:sp>
      <p:pic>
        <p:nvPicPr>
          <p:cNvPr id="2" name="Recorded Sound">
            <a:hlinkClick r:id="" action="ppaction://media"/>
            <a:extLst>
              <a:ext uri="{FF2B5EF4-FFF2-40B4-BE49-F238E27FC236}">
                <a16:creationId xmlns:a16="http://schemas.microsoft.com/office/drawing/2014/main" id="{44EA0A6B-5704-4098-A760-E36EDC8559D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72492" y="468923"/>
            <a:ext cx="609600" cy="609600"/>
          </a:xfrm>
          <a:prstGeom prst="rect">
            <a:avLst/>
          </a:prstGeom>
        </p:spPr>
      </p:pic>
    </p:spTree>
    <p:extLst>
      <p:ext uri="{BB962C8B-B14F-4D97-AF65-F5344CB8AC3E}">
        <p14:creationId xmlns:p14="http://schemas.microsoft.com/office/powerpoint/2010/main" val="49531896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86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0616-F9AF-4A71-B7B0-89F2EEBA8612}"/>
              </a:ext>
            </a:extLst>
          </p:cNvPr>
          <p:cNvSpPr>
            <a:spLocks noGrp="1"/>
          </p:cNvSpPr>
          <p:nvPr>
            <p:ph type="title"/>
          </p:nvPr>
        </p:nvSpPr>
        <p:spPr/>
        <p:txBody>
          <a:bodyPr/>
          <a:lstStyle/>
          <a:p>
            <a:pPr algn="ctr"/>
            <a:r>
              <a:rPr lang="en-US" sz="2400" b="1" dirty="0">
                <a:latin typeface="Bookman Old Style" panose="02050604050505020204" pitchFamily="18" charset="0"/>
              </a:rPr>
              <a:t>Final Thoughts</a:t>
            </a:r>
          </a:p>
        </p:txBody>
      </p:sp>
      <p:sp>
        <p:nvSpPr>
          <p:cNvPr id="3" name="Text Placeholder 2">
            <a:extLst>
              <a:ext uri="{FF2B5EF4-FFF2-40B4-BE49-F238E27FC236}">
                <a16:creationId xmlns:a16="http://schemas.microsoft.com/office/drawing/2014/main" id="{F41404B5-CB9E-4461-8909-1BC2C35596C6}"/>
              </a:ext>
            </a:extLst>
          </p:cNvPr>
          <p:cNvSpPr>
            <a:spLocks noGrp="1"/>
          </p:cNvSpPr>
          <p:nvPr>
            <p:ph idx="1"/>
          </p:nvPr>
        </p:nvSpPr>
        <p:spPr/>
        <p:txBody>
          <a:bodyPr>
            <a:normAutofit fontScale="85000" lnSpcReduction="20000"/>
          </a:bodyPr>
          <a:lstStyle/>
          <a:p>
            <a:pPr marL="0" indent="0">
              <a:buNone/>
            </a:pPr>
            <a:r>
              <a:rPr lang="en-US" sz="1900" dirty="0">
                <a:latin typeface="Bookman Old Style" panose="02050604050505020204" pitchFamily="18" charset="0"/>
              </a:rPr>
              <a:t>Milwaukee  presents many opportunity for an up-and-coming hospital that the community may benefit from, however there are many strategies that competing hospitals are using that will be difficult to compete with. </a:t>
            </a:r>
          </a:p>
          <a:p>
            <a:r>
              <a:rPr lang="en-US" sz="1900" dirty="0">
                <a:latin typeface="Bookman Old Style" panose="02050604050505020204" pitchFamily="18" charset="0"/>
              </a:rPr>
              <a:t>Ascension and Froedtert have developed several satellite clinics that provide specialty programs.</a:t>
            </a:r>
          </a:p>
          <a:p>
            <a:r>
              <a:rPr lang="en-US" sz="1900" dirty="0">
                <a:latin typeface="Bookman Old Style" panose="02050604050505020204" pitchFamily="18" charset="0"/>
              </a:rPr>
              <a:t>Expanding urgent care facilities near the community where emergency care was limited.</a:t>
            </a:r>
          </a:p>
          <a:p>
            <a:r>
              <a:rPr lang="en-US" sz="1900" dirty="0">
                <a:latin typeface="Bookman Old Style" panose="02050604050505020204" pitchFamily="18" charset="0"/>
              </a:rPr>
              <a:t>City has banded together to target our main approach in attacking behavioral health care. </a:t>
            </a:r>
          </a:p>
          <a:p>
            <a:pPr marL="0" indent="0">
              <a:buNone/>
            </a:pPr>
            <a:r>
              <a:rPr lang="en-US" sz="1900" dirty="0">
                <a:latin typeface="Bookman Old Style" panose="02050604050505020204" pitchFamily="18" charset="0"/>
              </a:rPr>
              <a:t>I recommend that we do not proceed in construction of this hospital, research other geographical location where there is limited healthcare such as the south-east region in the area between Kenosha and Racine area where the demographics and demand align with our organizations approach to health care</a:t>
            </a:r>
            <a:r>
              <a:rPr lang="en-US" dirty="0">
                <a:latin typeface="Bookman Old Style" panose="02050604050505020204" pitchFamily="18" charset="0"/>
              </a:rPr>
              <a:t>.   </a:t>
            </a:r>
          </a:p>
        </p:txBody>
      </p:sp>
      <p:pic>
        <p:nvPicPr>
          <p:cNvPr id="4" name="Recorded Sound">
            <a:hlinkClick r:id="" action="ppaction://media"/>
            <a:extLst>
              <a:ext uri="{FF2B5EF4-FFF2-40B4-BE49-F238E27FC236}">
                <a16:creationId xmlns:a16="http://schemas.microsoft.com/office/drawing/2014/main" id="{A2131673-0ED4-4B32-9862-DBEFF8E7677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30354" y="6087208"/>
            <a:ext cx="609600" cy="609600"/>
          </a:xfrm>
          <a:prstGeom prst="rect">
            <a:avLst/>
          </a:prstGeom>
        </p:spPr>
      </p:pic>
    </p:spTree>
    <p:extLst>
      <p:ext uri="{BB962C8B-B14F-4D97-AF65-F5344CB8AC3E}">
        <p14:creationId xmlns:p14="http://schemas.microsoft.com/office/powerpoint/2010/main" val="427873141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5D782D-E4C2-4018-99AB-AFEE2F7AB4ED}"/>
              </a:ext>
            </a:extLst>
          </p:cNvPr>
          <p:cNvSpPr txBox="1"/>
          <p:nvPr/>
        </p:nvSpPr>
        <p:spPr>
          <a:xfrm>
            <a:off x="235770" y="1394850"/>
            <a:ext cx="10601739" cy="5618921"/>
          </a:xfrm>
          <a:prstGeom prst="rect">
            <a:avLst/>
          </a:prstGeom>
          <a:noFill/>
        </p:spPr>
        <p:txBody>
          <a:bodyPr wrap="square" rtlCol="0">
            <a:spAutoFit/>
          </a:bodyPr>
          <a:lstStyle/>
          <a:p>
            <a:endParaRPr lang="en-US" dirty="0"/>
          </a:p>
        </p:txBody>
      </p:sp>
      <p:sp>
        <p:nvSpPr>
          <p:cNvPr id="7" name="Rectangle 4">
            <a:extLst>
              <a:ext uri="{FF2B5EF4-FFF2-40B4-BE49-F238E27FC236}">
                <a16:creationId xmlns:a16="http://schemas.microsoft.com/office/drawing/2014/main" id="{5D81D66C-811A-4EDB-861E-80AD25675C36}"/>
              </a:ext>
            </a:extLst>
          </p:cNvPr>
          <p:cNvSpPr>
            <a:spLocks noChangeArrowheads="1"/>
          </p:cNvSpPr>
          <p:nvPr/>
        </p:nvSpPr>
        <p:spPr bwMode="auto">
          <a:xfrm>
            <a:off x="461057" y="219293"/>
            <a:ext cx="10775600" cy="60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2352"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dirty="0">
                <a:ln>
                  <a:noFill/>
                </a:ln>
                <a:solidFill>
                  <a:srgbClr val="2F5496"/>
                </a:solidFill>
                <a:effectLst/>
                <a:latin typeface="Bookman Old Style" panose="02050604050505020204" pitchFamily="18" charset="0"/>
                <a:ea typeface="Times New Roman" panose="02020603050405020304" pitchFamily="18" charset="0"/>
                <a:cs typeface="Times New Roman" panose="02020603050405020304" pitchFamily="18" charset="0"/>
              </a:rPr>
              <a:t>References</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1200" b="0"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Ascension</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(2021, 03 22). Retrieved from Ascension: </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hlinkClick r:id="rId5"/>
              </a:rPr>
              <a:t>https://healthcare.ascension.org/Locations/Wisconsin/WIWHE/Milwaukee-Ascension-S</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E-Wisconsin-Hospital-St-Joseph-Campus</a:t>
            </a:r>
            <a:endParaRPr kumimoji="0" lang="en-US" altLang="en-US" sz="1200" b="0" i="0" u="none" strike="noStrike" cap="none" normalizeH="0" baseline="0" dirty="0">
              <a:ln>
                <a:noFill/>
              </a:ln>
              <a:solidFill>
                <a:schemeClr val="tx1"/>
              </a:solidFill>
              <a:effectLst/>
              <a:latin typeface="Bookman Old Style" panose="02050604050505020204" pitchFamily="18" charset="0"/>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Auerbach, M. (2019). Public Health Service Industry. </a:t>
            </a:r>
            <a:r>
              <a:rPr kumimoji="0" lang="en-US" altLang="en-US" sz="1200" b="0"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Salem Press Encyclopedia</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11.</a:t>
            </a:r>
            <a:endParaRPr kumimoji="0" lang="en-US" altLang="en-US" sz="1200" b="0" i="0" u="none" strike="noStrike" cap="none" normalizeH="0" baseline="0" dirty="0">
              <a:ln>
                <a:noFill/>
              </a:ln>
              <a:solidFill>
                <a:schemeClr val="tx1"/>
              </a:solidFill>
              <a:effectLst/>
              <a:latin typeface="Bookman Old Style" panose="02050604050505020204" pitchFamily="18" charset="0"/>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David J. Edquist, A. S. (2019, DECEMBER 6). </a:t>
            </a:r>
            <a:r>
              <a:rPr kumimoji="0" lang="en-US" altLang="en-US" sz="1200" b="0"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2020 Vision: Protecting Your Hospital's Tax-Exempt Status</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Retrieved from National Law Review: 	https://www.natlawreview.com/article/2020-vision-protecting-your-hospital-s-tax-exempt-status</a:t>
            </a:r>
            <a:endParaRPr kumimoji="0" lang="en-US" altLang="en-US" sz="1200" b="0" i="0" u="none" strike="noStrike" cap="none" normalizeH="0" baseline="0" dirty="0">
              <a:ln>
                <a:noFill/>
              </a:ln>
              <a:solidFill>
                <a:schemeClr val="tx1"/>
              </a:solidFill>
              <a:effectLst/>
              <a:latin typeface="Bookman Old Style" panose="02050604050505020204" pitchFamily="18" charset="0"/>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Erika L. Crable, D. B.-L. (2020, 03 11). </a:t>
            </a:r>
            <a:r>
              <a:rPr kumimoji="0" lang="en-US" altLang="en-US" sz="1200" b="0"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Barriers and facilitators to implementing priority inpatient initiatives in the safety net setting</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Retrieved 	from Implementation Science Communications: 	https://implementationsciencecomms.biomedcentral.com/articles/10.1186/s43058-020-00024-6</a:t>
            </a:r>
            <a:endParaRPr kumimoji="0" lang="en-US" altLang="en-US" sz="1200" b="0" i="0" u="none" strike="noStrike" cap="none" normalizeH="0" baseline="0" dirty="0">
              <a:ln>
                <a:noFill/>
              </a:ln>
              <a:solidFill>
                <a:schemeClr val="tx1"/>
              </a:solidFill>
              <a:effectLst/>
              <a:latin typeface="Bookman Old Style" panose="02050604050505020204" pitchFamily="18" charset="0"/>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Froedtert &amp; the Medical College of Wisconsin. (2021, 03 22). </a:t>
            </a:r>
            <a:r>
              <a:rPr kumimoji="0" lang="en-US" altLang="en-US" sz="1200" b="0"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2020 Report to the Community</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Retrieved from Froedtert &amp; the Medical College of 	Wisconsin: https://www.froedtert.com/sites/default/files/upload/docs/about/report-to-the-community.pdf</a:t>
            </a:r>
            <a:endParaRPr kumimoji="0" lang="en-US" altLang="en-US" sz="1200" b="0" i="0" u="none" strike="noStrike" cap="none" normalizeH="0" baseline="0" dirty="0">
              <a:ln>
                <a:noFill/>
              </a:ln>
              <a:solidFill>
                <a:schemeClr val="tx1"/>
              </a:solidFill>
              <a:effectLst/>
              <a:latin typeface="Bookman Old Style" panose="02050604050505020204" pitchFamily="18" charset="0"/>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Kevin Lucia, J. H. (2017, June). </a:t>
            </a:r>
            <a:r>
              <a:rPr kumimoji="0" lang="en-US" altLang="en-US" sz="1200" b="0"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Balance Billing by Health Care Providers: Assessing Consumer Protections Across States</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Retrieved from 	Commonwealthfund: 	</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hlinkClick r:id="rId6"/>
              </a:rPr>
              <a:t>https://www.commonwealthfund.org/sites/default/files/documents/___media_files_publications_issue_brief_2017_jun_lucia_bala</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nce_billing_ib.pdf</a:t>
            </a:r>
            <a:endParaRPr kumimoji="0" lang="en-US" altLang="en-US" sz="1200" b="0" i="0" u="none" strike="noStrike" cap="none" normalizeH="0" baseline="0" dirty="0">
              <a:ln>
                <a:noFill/>
              </a:ln>
              <a:solidFill>
                <a:schemeClr val="tx1"/>
              </a:solidFill>
              <a:effectLst/>
              <a:latin typeface="Bookman Old Style" panose="02050604050505020204" pitchFamily="18" charset="0"/>
            </a:endParaRPr>
          </a:p>
          <a:p>
            <a:pPr marL="0" marR="0" lvl="0" indent="0" algn="l" defTabSz="914400" rtl="0" eaLnBrk="0" fontAlgn="base" latinLnBrk="0" hangingPunct="0">
              <a:lnSpc>
                <a:spcPct val="2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Bookman Old Style" panose="02050604050505020204" pitchFamily="18" charset="0"/>
            </a:endParaRPr>
          </a:p>
        </p:txBody>
      </p:sp>
      <p:pic>
        <p:nvPicPr>
          <p:cNvPr id="2" name="Recorded Sound">
            <a:hlinkClick r:id="" action="ppaction://media"/>
            <a:extLst>
              <a:ext uri="{FF2B5EF4-FFF2-40B4-BE49-F238E27FC236}">
                <a16:creationId xmlns:a16="http://schemas.microsoft.com/office/drawing/2014/main" id="{AD1A7E38-8289-4A93-A84B-CA578FD109A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61944" y="5999285"/>
            <a:ext cx="609600" cy="609600"/>
          </a:xfrm>
          <a:prstGeom prst="rect">
            <a:avLst/>
          </a:prstGeom>
        </p:spPr>
      </p:pic>
    </p:spTree>
    <p:extLst>
      <p:ext uri="{BB962C8B-B14F-4D97-AF65-F5344CB8AC3E}">
        <p14:creationId xmlns:p14="http://schemas.microsoft.com/office/powerpoint/2010/main" val="40751025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4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E4BBE23F9DB0642A12C1EF721A88FCD" ma:contentTypeVersion="7" ma:contentTypeDescription="Create a new document." ma:contentTypeScope="" ma:versionID="25899cbed8f963c30e6b5b0460ed8acc">
  <xsd:schema xmlns:xsd="http://www.w3.org/2001/XMLSchema" xmlns:xs="http://www.w3.org/2001/XMLSchema" xmlns:p="http://schemas.microsoft.com/office/2006/metadata/properties" xmlns:ns3="a635e174-424c-4a70-b0a2-2458fdab719f" xmlns:ns4="effa34cf-5e24-46c7-bda9-cd2212754050" targetNamespace="http://schemas.microsoft.com/office/2006/metadata/properties" ma:root="true" ma:fieldsID="ab3e9d84ccf535f75d2aa90f8c7c2d80" ns3:_="" ns4:_="">
    <xsd:import namespace="a635e174-424c-4a70-b0a2-2458fdab719f"/>
    <xsd:import namespace="effa34cf-5e24-46c7-bda9-cd2212754050"/>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35e174-424c-4a70-b0a2-2458fdab71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ffa34cf-5e24-46c7-bda9-cd221275405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AE390F-D9A0-4927-A909-54C8072E5E27}">
  <ds:schemaRefs>
    <ds:schemaRef ds:uri="http://schemas.microsoft.com/sharepoint/v3/contenttype/forms"/>
  </ds:schemaRefs>
</ds:datastoreItem>
</file>

<file path=customXml/itemProps2.xml><?xml version="1.0" encoding="utf-8"?>
<ds:datastoreItem xmlns:ds="http://schemas.openxmlformats.org/officeDocument/2006/customXml" ds:itemID="{9D7388BF-7531-43C2-80BC-7A0E7446EF84}">
  <ds:schemaRefs>
    <ds:schemaRef ds:uri="http://schemas.microsoft.com/office/2006/metadata/properties"/>
    <ds:schemaRef ds:uri="http://schemas.openxmlformats.org/package/2006/metadata/core-properties"/>
    <ds:schemaRef ds:uri="http://schemas.microsoft.com/office/2006/documentManagement/types"/>
    <ds:schemaRef ds:uri="http://www.w3.org/XML/1998/namespace"/>
    <ds:schemaRef ds:uri="http://purl.org/dc/elements/1.1/"/>
    <ds:schemaRef ds:uri="http://schemas.microsoft.com/office/infopath/2007/PartnerControls"/>
    <ds:schemaRef ds:uri="a635e174-424c-4a70-b0a2-2458fdab719f"/>
    <ds:schemaRef ds:uri="effa34cf-5e24-46c7-bda9-cd2212754050"/>
    <ds:schemaRef ds:uri="http://purl.org/dc/dcmitype/"/>
    <ds:schemaRef ds:uri="http://purl.org/dc/terms/"/>
  </ds:schemaRefs>
</ds:datastoreItem>
</file>

<file path=customXml/itemProps3.xml><?xml version="1.0" encoding="utf-8"?>
<ds:datastoreItem xmlns:ds="http://schemas.openxmlformats.org/officeDocument/2006/customXml" ds:itemID="{8DBA1F98-C44D-4A76-ABA0-92CB95D3ED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35e174-424c-4a70-b0a2-2458fdab719f"/>
    <ds:schemaRef ds:uri="effa34cf-5e24-46c7-bda9-cd22127540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 Boardroom</Template>
  <TotalTime>16156</TotalTime>
  <Words>1463</Words>
  <Application>Microsoft Office PowerPoint</Application>
  <PresentationFormat>Widescreen</PresentationFormat>
  <Paragraphs>309</Paragraphs>
  <Slides>13</Slides>
  <Notes>0</Notes>
  <HiddenSlides>0</HiddenSlides>
  <MMClips>13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Book Antiqua</vt:lpstr>
      <vt:lpstr>Bookman Old Style</vt:lpstr>
      <vt:lpstr>Calibri</vt:lpstr>
      <vt:lpstr>Century Gothic</vt:lpstr>
      <vt:lpstr>Wingdings</vt:lpstr>
      <vt:lpstr>Wingdings 3</vt:lpstr>
      <vt:lpstr>Ion Boardroom</vt:lpstr>
      <vt:lpstr>COMPETING HOSPITAL BUSINESS, SET-UP, AND PATIENT POPULATION </vt:lpstr>
      <vt:lpstr>ASCENSION SE WISCONSIN –ST. JOSEPH CAMPUS</vt:lpstr>
      <vt:lpstr>FROEDTERT AND MEDICAL COLLEGE OF WISCONSIN</vt:lpstr>
      <vt:lpstr>LEGAL AND REGULATIONAL BOUNDARIES THAT THESE TWO HOSPITALS MAY EXPERIENCE DUE TO THE TYPE OF BUSINESS STRUCTURE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Final Thoughts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Joi Ford</dc:creator>
  <cp:lastModifiedBy>Joi Ford</cp:lastModifiedBy>
  <cp:revision>32</cp:revision>
  <dcterms:created xsi:type="dcterms:W3CDTF">2021-03-27T18:27:34Z</dcterms:created>
  <dcterms:modified xsi:type="dcterms:W3CDTF">2021-04-25T01:26:57Z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0x0101004E4BBE23F9DB0642A12C1EF721A88FCD</vt:lpwstr>
  </property>
</Properties>
</file>