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EE3DE4-ECEF-49E3-A61D-FEE978CF90B0}" v="1137" dt="2022-04-15T00:16:08.524"/>
    <p1510:client id="{D605A69D-9DED-8F7D-088A-9992496010F4}" v="391" dt="2022-04-15T00:47:43.9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12241623-A064-4BED-B073-BA4D61433402}" type="datetime1">
              <a:rPr lang="en-US" smtClean="0"/>
              <a:t>4/14/2022</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3963669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22F3E5F3-28EE-488F-BD53-B744C06C3DEC}" type="datetime1">
              <a:rPr lang="en-US" smtClean="0"/>
              <a:t>4/14/2022</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305790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fld id="{E72EB70D-CD01-44DA-83B3-8FEB3383D307}" type="datetime1">
              <a:rPr lang="en-US" smtClean="0"/>
              <a:t>4/14/2022</a:t>
            </a:fld>
            <a:endParaRPr lang="en-US" dirty="0"/>
          </a:p>
        </p:txBody>
      </p:sp>
    </p:spTree>
    <p:extLst>
      <p:ext uri="{BB962C8B-B14F-4D97-AF65-F5344CB8AC3E}">
        <p14:creationId xmlns:p14="http://schemas.microsoft.com/office/powerpoint/2010/main" val="4238803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4/14/2022</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738934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4/14/2022</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33296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4/14/2022</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579030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4/14/2022</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925871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4/14/2022</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19392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4/14/2022</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99896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4/14/2022</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472562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ECF02AB-6034-4B88-BC5A-7C17CB0EF809}" type="datetime1">
              <a:rPr lang="en-US" smtClean="0"/>
              <a:t>4/14/2022</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243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C4408324-A84C-4A45-93B6-78D079CCE772}" type="datetime1">
              <a:rPr lang="en-US" smtClean="0"/>
              <a:t>4/14/2022</a:t>
            </a:fld>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18781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74"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ressbooks.howardcc.edu/soci101/chapter/4-3-agents-of-socialization/" TargetMode="External"/><Relationship Id="rId2" Type="http://schemas.openxmlformats.org/officeDocument/2006/relationships/hyperlink" Target="https://www.merriam-webster.com/dictionary/devianc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C30D3EB5-4BCD-BAE6-B55F-3436B04BAFE8}"/>
              </a:ext>
            </a:extLst>
          </p:cNvPr>
          <p:cNvPicPr>
            <a:picLocks noChangeAspect="1"/>
          </p:cNvPicPr>
          <p:nvPr/>
        </p:nvPicPr>
        <p:blipFill rotWithShape="1">
          <a:blip r:embed="rId2"/>
          <a:srcRect r="23" b="-2"/>
          <a:stretch/>
        </p:blipFill>
        <p:spPr>
          <a:xfrm>
            <a:off x="1524" y="10"/>
            <a:ext cx="12188952" cy="6857990"/>
          </a:xfrm>
          <a:prstGeom prst="rect">
            <a:avLst/>
          </a:prstGeom>
        </p:spPr>
      </p:pic>
      <p:grpSp>
        <p:nvGrpSpPr>
          <p:cNvPr id="11" name="Group 10">
            <a:extLst>
              <a:ext uri="{FF2B5EF4-FFF2-40B4-BE49-F238E27FC236}">
                <a16:creationId xmlns:a16="http://schemas.microsoft.com/office/drawing/2014/main" id="{FB8CE58F-407C-497E-B723-21FD8C6D35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09937" y="721297"/>
            <a:ext cx="5565913" cy="5415406"/>
            <a:chOff x="797792" y="912854"/>
            <a:chExt cx="5298208" cy="5032292"/>
          </a:xfrm>
        </p:grpSpPr>
        <p:sp>
          <p:nvSpPr>
            <p:cNvPr id="12" name="Freeform: Shape 11">
              <a:extLst>
                <a:ext uri="{FF2B5EF4-FFF2-40B4-BE49-F238E27FC236}">
                  <a16:creationId xmlns:a16="http://schemas.microsoft.com/office/drawing/2014/main" id="{1BE70332-ECAF-47BB-8C7B-BD049452F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1439" y="1056388"/>
              <a:ext cx="4968823" cy="4748064"/>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716D9361-A35A-4DC8-AAB9-04FD2D6FEE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7792" y="912854"/>
              <a:ext cx="5298208" cy="503229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87FC31AD-FBB3-4219-A758-D6F7594A0A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671" y="1232452"/>
              <a:ext cx="4715122" cy="443990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p:cNvSpPr>
            <a:spLocks noGrp="1"/>
          </p:cNvSpPr>
          <p:nvPr>
            <p:ph type="ctrTitle"/>
          </p:nvPr>
        </p:nvSpPr>
        <p:spPr>
          <a:xfrm>
            <a:off x="1471463" y="1685677"/>
            <a:ext cx="4181444" cy="2362673"/>
          </a:xfrm>
        </p:spPr>
        <p:txBody>
          <a:bodyPr anchor="b">
            <a:normAutofit/>
          </a:bodyPr>
          <a:lstStyle/>
          <a:p>
            <a:pPr algn="ctr"/>
            <a:r>
              <a:rPr lang="en-US" sz="4800">
                <a:solidFill>
                  <a:schemeClr val="tx1">
                    <a:lumMod val="75000"/>
                    <a:lumOff val="25000"/>
                  </a:schemeClr>
                </a:solidFill>
                <a:ea typeface="Calibri Light"/>
                <a:cs typeface="Calibri Light"/>
              </a:rPr>
              <a:t>Crystal Hernandez</a:t>
            </a:r>
            <a:endParaRPr lang="en-US" sz="4800">
              <a:solidFill>
                <a:schemeClr val="tx1">
                  <a:lumMod val="75000"/>
                  <a:lumOff val="25000"/>
                </a:schemeClr>
              </a:solidFill>
            </a:endParaRPr>
          </a:p>
        </p:txBody>
      </p:sp>
      <p:sp>
        <p:nvSpPr>
          <p:cNvPr id="3" name="Subtitle 2"/>
          <p:cNvSpPr>
            <a:spLocks noGrp="1"/>
          </p:cNvSpPr>
          <p:nvPr>
            <p:ph type="subTitle" idx="1"/>
          </p:nvPr>
        </p:nvSpPr>
        <p:spPr>
          <a:xfrm>
            <a:off x="1920240" y="4048350"/>
            <a:ext cx="3283888" cy="816301"/>
          </a:xfrm>
        </p:spPr>
        <p:txBody>
          <a:bodyPr vert="horz" lIns="91440" tIns="45720" rIns="91440" bIns="45720" rtlCol="0" anchor="t">
            <a:normAutofit/>
          </a:bodyPr>
          <a:lstStyle/>
          <a:p>
            <a:pPr algn="ctr">
              <a:lnSpc>
                <a:spcPct val="120000"/>
              </a:lnSpc>
            </a:pPr>
            <a:r>
              <a:rPr lang="en-US" sz="800">
                <a:solidFill>
                  <a:schemeClr val="tx1">
                    <a:lumMod val="75000"/>
                    <a:lumOff val="25000"/>
                  </a:schemeClr>
                </a:solidFill>
                <a:ea typeface="Calibri"/>
                <a:cs typeface="Calibri"/>
              </a:rPr>
              <a:t>Criminal justice</a:t>
            </a:r>
          </a:p>
          <a:p>
            <a:pPr algn="ctr">
              <a:lnSpc>
                <a:spcPct val="120000"/>
              </a:lnSpc>
            </a:pPr>
            <a:r>
              <a:rPr lang="en-US" sz="800">
                <a:solidFill>
                  <a:schemeClr val="tx1">
                    <a:lumMod val="75000"/>
                    <a:lumOff val="25000"/>
                  </a:schemeClr>
                </a:solidFill>
                <a:ea typeface="Calibri"/>
                <a:cs typeface="Calibri"/>
              </a:rPr>
              <a:t>Sociology 102008</a:t>
            </a:r>
          </a:p>
          <a:p>
            <a:pPr algn="ctr">
              <a:lnSpc>
                <a:spcPct val="120000"/>
              </a:lnSpc>
            </a:pPr>
            <a:r>
              <a:rPr lang="en-US" sz="800">
                <a:solidFill>
                  <a:schemeClr val="tx1">
                    <a:lumMod val="75000"/>
                    <a:lumOff val="25000"/>
                  </a:schemeClr>
                </a:solidFill>
                <a:ea typeface="Calibri"/>
                <a:cs typeface="Calibri"/>
              </a:rPr>
              <a:t>4/14/22</a:t>
            </a:r>
          </a:p>
        </p:txBody>
      </p:sp>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FC6A8B-34F9-40FB-AA2D-E34168F52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B758EDC0-A2B4-5377-5262-928C7A6A4A66}"/>
              </a:ext>
            </a:extLst>
          </p:cNvPr>
          <p:cNvSpPr>
            <a:spLocks noGrp="1"/>
          </p:cNvSpPr>
          <p:nvPr>
            <p:ph type="title"/>
          </p:nvPr>
        </p:nvSpPr>
        <p:spPr>
          <a:xfrm>
            <a:off x="1188340" y="1105232"/>
            <a:ext cx="3013545" cy="4277802"/>
          </a:xfrm>
        </p:spPr>
        <p:txBody>
          <a:bodyPr anchor="ctr">
            <a:normAutofit/>
          </a:bodyPr>
          <a:lstStyle/>
          <a:p>
            <a:r>
              <a:rPr lang="en-US" sz="3000">
                <a:ea typeface="Meiryo"/>
              </a:rPr>
              <a:t>Introduction</a:t>
            </a:r>
            <a:endParaRPr lang="en-US" sz="3000"/>
          </a:p>
        </p:txBody>
      </p:sp>
      <p:grpSp>
        <p:nvGrpSpPr>
          <p:cNvPr id="10" name="Group 9">
            <a:extLst>
              <a:ext uri="{FF2B5EF4-FFF2-40B4-BE49-F238E27FC236}">
                <a16:creationId xmlns:a16="http://schemas.microsoft.com/office/drawing/2014/main" id="{D4D684F8-91BF-481C-A965-722756A383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308533" y="0"/>
            <a:ext cx="7883467" cy="6858000"/>
            <a:chOff x="0" y="0"/>
            <a:chExt cx="7883467" cy="6858000"/>
          </a:xfrm>
        </p:grpSpPr>
        <p:sp>
          <p:nvSpPr>
            <p:cNvPr id="11" name="Freeform: Shape 10">
              <a:extLst>
                <a:ext uri="{FF2B5EF4-FFF2-40B4-BE49-F238E27FC236}">
                  <a16:creationId xmlns:a16="http://schemas.microsoft.com/office/drawing/2014/main" id="{05DF7B3C-29EF-4ADC-BFDC-C3A038AC43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20289037-6999-491E-AA63-CC1C3CBBF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5374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497CF6DF-9FF9-4D10-B338-0BEFC0AA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33737"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3" name="Content Placeholder 2">
            <a:extLst>
              <a:ext uri="{FF2B5EF4-FFF2-40B4-BE49-F238E27FC236}">
                <a16:creationId xmlns:a16="http://schemas.microsoft.com/office/drawing/2014/main" id="{E3AA985C-ACC9-247D-CD75-1C30DBF55E45}"/>
              </a:ext>
            </a:extLst>
          </p:cNvPr>
          <p:cNvSpPr>
            <a:spLocks noGrp="1"/>
          </p:cNvSpPr>
          <p:nvPr>
            <p:ph idx="1"/>
          </p:nvPr>
        </p:nvSpPr>
        <p:spPr>
          <a:xfrm>
            <a:off x="6096000" y="1105232"/>
            <a:ext cx="5176298" cy="4277802"/>
          </a:xfrm>
        </p:spPr>
        <p:txBody>
          <a:bodyPr vert="horz" lIns="109728" tIns="109728" rIns="109728" bIns="91440" rtlCol="0" anchor="ctr">
            <a:normAutofit/>
          </a:bodyPr>
          <a:lstStyle/>
          <a:p>
            <a:r>
              <a:rPr lang="en-US" dirty="0">
                <a:ea typeface="Meiryo"/>
              </a:rPr>
              <a:t>We will be talking about the socializations and social controls that affect our organization.</a:t>
            </a:r>
          </a:p>
          <a:p>
            <a:r>
              <a:rPr lang="en-US" dirty="0">
                <a:ea typeface="Meiryo"/>
              </a:rPr>
              <a:t>The effect of deviance in our workplace and daily lives.</a:t>
            </a:r>
          </a:p>
          <a:p>
            <a:r>
              <a:rPr lang="en-US" dirty="0">
                <a:ea typeface="Meiryo"/>
              </a:rPr>
              <a:t>Social factors that are causing inequality today. </a:t>
            </a:r>
          </a:p>
        </p:txBody>
      </p:sp>
    </p:spTree>
    <p:extLst>
      <p:ext uri="{BB962C8B-B14F-4D97-AF65-F5344CB8AC3E}">
        <p14:creationId xmlns:p14="http://schemas.microsoft.com/office/powerpoint/2010/main" val="3824755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2F24225-0E3A-40A5-A927-CEFC14438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0" name="Freeform: Shape 9">
            <a:extLst>
              <a:ext uri="{FF2B5EF4-FFF2-40B4-BE49-F238E27FC236}">
                <a16:creationId xmlns:a16="http://schemas.microsoft.com/office/drawing/2014/main" id="{5B02B8FB-EF36-4677-B5B5-E9B989F25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83796" cy="6858000"/>
          </a:xfrm>
          <a:custGeom>
            <a:avLst/>
            <a:gdLst>
              <a:gd name="connsiteX0" fmla="*/ 0 w 4583796"/>
              <a:gd name="connsiteY0" fmla="*/ 0 h 6858000"/>
              <a:gd name="connsiteX1" fmla="*/ 1087374 w 4583796"/>
              <a:gd name="connsiteY1" fmla="*/ 0 h 6858000"/>
              <a:gd name="connsiteX2" fmla="*/ 1598212 w 4583796"/>
              <a:gd name="connsiteY2" fmla="*/ 0 h 6858000"/>
              <a:gd name="connsiteX3" fmla="*/ 2960773 w 4583796"/>
              <a:gd name="connsiteY3" fmla="*/ 0 h 6858000"/>
              <a:gd name="connsiteX4" fmla="*/ 2982897 w 4583796"/>
              <a:gd name="connsiteY4" fmla="*/ 14997 h 6858000"/>
              <a:gd name="connsiteX5" fmla="*/ 4583796 w 4583796"/>
              <a:gd name="connsiteY5" fmla="*/ 3621656 h 6858000"/>
              <a:gd name="connsiteX6" fmla="*/ 2709446 w 4583796"/>
              <a:gd name="connsiteY6" fmla="*/ 6374814 h 6858000"/>
              <a:gd name="connsiteX7" fmla="*/ 2192798 w 4583796"/>
              <a:gd name="connsiteY7" fmla="*/ 6780599 h 6858000"/>
              <a:gd name="connsiteX8" fmla="*/ 2081042 w 4583796"/>
              <a:gd name="connsiteY8" fmla="*/ 6858000 h 6858000"/>
              <a:gd name="connsiteX9" fmla="*/ 1598212 w 4583796"/>
              <a:gd name="connsiteY9" fmla="*/ 6858000 h 6858000"/>
              <a:gd name="connsiteX10" fmla="*/ 1087374 w 4583796"/>
              <a:gd name="connsiteY10" fmla="*/ 6858000 h 6858000"/>
              <a:gd name="connsiteX11" fmla="*/ 0 w 4583796"/>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3796" h="6858000">
                <a:moveTo>
                  <a:pt x="0" y="0"/>
                </a:moveTo>
                <a:lnTo>
                  <a:pt x="1087374" y="0"/>
                </a:lnTo>
                <a:lnTo>
                  <a:pt x="1598212" y="0"/>
                </a:lnTo>
                <a:lnTo>
                  <a:pt x="2960773" y="0"/>
                </a:lnTo>
                <a:lnTo>
                  <a:pt x="2982897" y="14997"/>
                </a:lnTo>
                <a:cubicBezTo>
                  <a:pt x="4010060" y="754641"/>
                  <a:pt x="4583796" y="2093192"/>
                  <a:pt x="4583796" y="3621656"/>
                </a:cubicBezTo>
                <a:cubicBezTo>
                  <a:pt x="4583796" y="4969131"/>
                  <a:pt x="3655071" y="5602839"/>
                  <a:pt x="2709446" y="6374814"/>
                </a:cubicBezTo>
                <a:cubicBezTo>
                  <a:pt x="2537243" y="6515397"/>
                  <a:pt x="2366616" y="6653108"/>
                  <a:pt x="2192798" y="6780599"/>
                </a:cubicBezTo>
                <a:lnTo>
                  <a:pt x="2081042" y="6858000"/>
                </a:lnTo>
                <a:lnTo>
                  <a:pt x="1598212" y="6858000"/>
                </a:lnTo>
                <a:lnTo>
                  <a:pt x="1087374"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BE30D5C6-EC5C-4D78-8689-1B6822BFF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00120"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12A73499-12A4-4080-B0DE-351867697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0113"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60A52FE6-BB17-4BE4-BFA1-8896FD7CF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8872"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A7BBF837-70DD-4FFD-A87C-FAD1F5D8A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00120"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Freeform: Shape 19">
            <a:extLst>
              <a:ext uri="{FF2B5EF4-FFF2-40B4-BE49-F238E27FC236}">
                <a16:creationId xmlns:a16="http://schemas.microsoft.com/office/drawing/2014/main" id="{CE5EB792-CB0B-44C0-9561-24A263D87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0113"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2" name="Freeform: Shape 21">
            <a:extLst>
              <a:ext uri="{FF2B5EF4-FFF2-40B4-BE49-F238E27FC236}">
                <a16:creationId xmlns:a16="http://schemas.microsoft.com/office/drawing/2014/main" id="{C0FB4A96-0FD5-4642-8CE2-57623A3A4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8872"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AC6B323D-74D3-6A5A-0430-1D1982521B25}"/>
              </a:ext>
            </a:extLst>
          </p:cNvPr>
          <p:cNvSpPr>
            <a:spLocks noGrp="1"/>
          </p:cNvSpPr>
          <p:nvPr>
            <p:ph type="title"/>
          </p:nvPr>
        </p:nvSpPr>
        <p:spPr>
          <a:xfrm>
            <a:off x="830218" y="1833229"/>
            <a:ext cx="3161338" cy="2934031"/>
          </a:xfrm>
        </p:spPr>
        <p:txBody>
          <a:bodyPr anchor="ctr">
            <a:normAutofit/>
          </a:bodyPr>
          <a:lstStyle/>
          <a:p>
            <a:r>
              <a:rPr lang="en-US" dirty="0">
                <a:ea typeface="Meiryo"/>
              </a:rPr>
              <a:t>Family </a:t>
            </a:r>
            <a:endParaRPr lang="en-US" dirty="0"/>
          </a:p>
        </p:txBody>
      </p:sp>
      <p:sp>
        <p:nvSpPr>
          <p:cNvPr id="3" name="Content Placeholder 2">
            <a:extLst>
              <a:ext uri="{FF2B5EF4-FFF2-40B4-BE49-F238E27FC236}">
                <a16:creationId xmlns:a16="http://schemas.microsoft.com/office/drawing/2014/main" id="{EE22F3EB-2C3E-756E-0586-0AF05DB2F627}"/>
              </a:ext>
            </a:extLst>
          </p:cNvPr>
          <p:cNvSpPr>
            <a:spLocks noGrp="1"/>
          </p:cNvSpPr>
          <p:nvPr>
            <p:ph idx="1"/>
          </p:nvPr>
        </p:nvSpPr>
        <p:spPr>
          <a:xfrm>
            <a:off x="6084834" y="1105306"/>
            <a:ext cx="4982452" cy="4337435"/>
          </a:xfrm>
        </p:spPr>
        <p:txBody>
          <a:bodyPr anchor="ctr">
            <a:normAutofit/>
          </a:bodyPr>
          <a:lstStyle/>
          <a:p>
            <a:r>
              <a:rPr lang="en-US" dirty="0">
                <a:ea typeface="Meiryo"/>
              </a:rPr>
              <a:t>Family has a big impact on people because depending on the home </a:t>
            </a:r>
            <a:r>
              <a:rPr lang="en-US" dirty="0" err="1">
                <a:ea typeface="Meiryo"/>
              </a:rPr>
              <a:t>enviroment</a:t>
            </a:r>
            <a:r>
              <a:rPr lang="en-US" dirty="0">
                <a:ea typeface="Meiryo"/>
              </a:rPr>
              <a:t> they can bring that into work. As well as having family talk wrongly about what you do could have you less motivated to do the work you need to do, effecting the whole organization. </a:t>
            </a:r>
            <a:endParaRPr lang="en-US" dirty="0"/>
          </a:p>
        </p:txBody>
      </p:sp>
    </p:spTree>
    <p:extLst>
      <p:ext uri="{BB962C8B-B14F-4D97-AF65-F5344CB8AC3E}">
        <p14:creationId xmlns:p14="http://schemas.microsoft.com/office/powerpoint/2010/main" val="1518529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A08AC-F796-409C-AD97-8B476289E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10" name="Group 9">
            <a:extLst>
              <a:ext uri="{FF2B5EF4-FFF2-40B4-BE49-F238E27FC236}">
                <a16:creationId xmlns:a16="http://schemas.microsoft.com/office/drawing/2014/main" id="{1E1B312B-4E9A-405C-9CE8-1032543803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0853745" cy="6858000"/>
            <a:chOff x="-1" y="0"/>
            <a:chExt cx="10934058" cy="6858000"/>
          </a:xfrm>
        </p:grpSpPr>
        <p:sp>
          <p:nvSpPr>
            <p:cNvPr id="11" name="Freeform: Shape 10">
              <a:extLst>
                <a:ext uri="{FF2B5EF4-FFF2-40B4-BE49-F238E27FC236}">
                  <a16:creationId xmlns:a16="http://schemas.microsoft.com/office/drawing/2014/main" id="{027ED404-4912-4C80-B5EB-98E67EB26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0515600" cy="6858000"/>
            </a:xfrm>
            <a:custGeom>
              <a:avLst/>
              <a:gdLst>
                <a:gd name="connsiteX0" fmla="*/ 0 w 10515600"/>
                <a:gd name="connsiteY0" fmla="*/ 0 h 6858000"/>
                <a:gd name="connsiteX1" fmla="*/ 3039549 w 10515600"/>
                <a:gd name="connsiteY1" fmla="*/ 0 h 6858000"/>
                <a:gd name="connsiteX2" fmla="*/ 3387573 w 10515600"/>
                <a:gd name="connsiteY2" fmla="*/ 0 h 6858000"/>
                <a:gd name="connsiteX3" fmla="*/ 3678072 w 10515600"/>
                <a:gd name="connsiteY3" fmla="*/ 0 h 6858000"/>
                <a:gd name="connsiteX4" fmla="*/ 3721524 w 10515600"/>
                <a:gd name="connsiteY4" fmla="*/ 0 h 6858000"/>
                <a:gd name="connsiteX5" fmla="*/ 4595394 w 10515600"/>
                <a:gd name="connsiteY5" fmla="*/ 0 h 6858000"/>
                <a:gd name="connsiteX6" fmla="*/ 4607603 w 10515600"/>
                <a:gd name="connsiteY6" fmla="*/ 0 h 6858000"/>
                <a:gd name="connsiteX7" fmla="*/ 4733044 w 10515600"/>
                <a:gd name="connsiteY7" fmla="*/ 0 h 6858000"/>
                <a:gd name="connsiteX8" fmla="*/ 6226185 w 10515600"/>
                <a:gd name="connsiteY8" fmla="*/ 0 h 6858000"/>
                <a:gd name="connsiteX9" fmla="*/ 8892577 w 10515600"/>
                <a:gd name="connsiteY9" fmla="*/ 0 h 6858000"/>
                <a:gd name="connsiteX10" fmla="*/ 8914701 w 10515600"/>
                <a:gd name="connsiteY10" fmla="*/ 14997 h 6858000"/>
                <a:gd name="connsiteX11" fmla="*/ 10515600 w 10515600"/>
                <a:gd name="connsiteY11" fmla="*/ 3621656 h 6858000"/>
                <a:gd name="connsiteX12" fmla="*/ 8641250 w 10515600"/>
                <a:gd name="connsiteY12" fmla="*/ 6374814 h 6858000"/>
                <a:gd name="connsiteX13" fmla="*/ 8124602 w 10515600"/>
                <a:gd name="connsiteY13" fmla="*/ 6780599 h 6858000"/>
                <a:gd name="connsiteX14" fmla="*/ 8012846 w 10515600"/>
                <a:gd name="connsiteY14" fmla="*/ 6858000 h 6858000"/>
                <a:gd name="connsiteX15" fmla="*/ 6226185 w 10515600"/>
                <a:gd name="connsiteY15" fmla="*/ 6858000 h 6858000"/>
                <a:gd name="connsiteX16" fmla="*/ 4607603 w 10515600"/>
                <a:gd name="connsiteY16" fmla="*/ 6858000 h 6858000"/>
                <a:gd name="connsiteX17" fmla="*/ 4595394 w 10515600"/>
                <a:gd name="connsiteY17" fmla="*/ 6858000 h 6858000"/>
                <a:gd name="connsiteX18" fmla="*/ 4424650 w 10515600"/>
                <a:gd name="connsiteY18" fmla="*/ 6858000 h 6858000"/>
                <a:gd name="connsiteX19" fmla="*/ 3721524 w 10515600"/>
                <a:gd name="connsiteY19" fmla="*/ 6858000 h 6858000"/>
                <a:gd name="connsiteX20" fmla="*/ 3678072 w 10515600"/>
                <a:gd name="connsiteY20" fmla="*/ 6858000 h 6858000"/>
                <a:gd name="connsiteX21" fmla="*/ 3387573 w 10515600"/>
                <a:gd name="connsiteY21" fmla="*/ 6858000 h 6858000"/>
                <a:gd name="connsiteX22" fmla="*/ 3039549 w 10515600"/>
                <a:gd name="connsiteY22" fmla="*/ 6858000 h 6858000"/>
                <a:gd name="connsiteX23" fmla="*/ 0 w 10515600"/>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15600" h="6858000">
                  <a:moveTo>
                    <a:pt x="0" y="0"/>
                  </a:moveTo>
                  <a:lnTo>
                    <a:pt x="3039549" y="0"/>
                  </a:lnTo>
                  <a:lnTo>
                    <a:pt x="3387573" y="0"/>
                  </a:lnTo>
                  <a:lnTo>
                    <a:pt x="3678072" y="0"/>
                  </a:lnTo>
                  <a:lnTo>
                    <a:pt x="3721524" y="0"/>
                  </a:lnTo>
                  <a:lnTo>
                    <a:pt x="4595394" y="0"/>
                  </a:lnTo>
                  <a:lnTo>
                    <a:pt x="4607603" y="0"/>
                  </a:lnTo>
                  <a:lnTo>
                    <a:pt x="4733044" y="0"/>
                  </a:lnTo>
                  <a:lnTo>
                    <a:pt x="6226185" y="0"/>
                  </a:lnTo>
                  <a:lnTo>
                    <a:pt x="8892577" y="0"/>
                  </a:lnTo>
                  <a:lnTo>
                    <a:pt x="8914701" y="14997"/>
                  </a:lnTo>
                  <a:cubicBezTo>
                    <a:pt x="9941864" y="754641"/>
                    <a:pt x="10515600" y="2093192"/>
                    <a:pt x="10515600" y="3621656"/>
                  </a:cubicBezTo>
                  <a:cubicBezTo>
                    <a:pt x="10515600" y="4969131"/>
                    <a:pt x="9586875" y="5602839"/>
                    <a:pt x="8641250" y="6374814"/>
                  </a:cubicBezTo>
                  <a:cubicBezTo>
                    <a:pt x="8469047" y="6515397"/>
                    <a:pt x="8298420" y="6653108"/>
                    <a:pt x="8124602" y="6780599"/>
                  </a:cubicBezTo>
                  <a:lnTo>
                    <a:pt x="8012846" y="6858000"/>
                  </a:lnTo>
                  <a:lnTo>
                    <a:pt x="6226185" y="6858000"/>
                  </a:lnTo>
                  <a:lnTo>
                    <a:pt x="4607603" y="6858000"/>
                  </a:lnTo>
                  <a:lnTo>
                    <a:pt x="4595394" y="6858000"/>
                  </a:lnTo>
                  <a:lnTo>
                    <a:pt x="4424650" y="6858000"/>
                  </a:lnTo>
                  <a:lnTo>
                    <a:pt x="3721524" y="6858000"/>
                  </a:lnTo>
                  <a:lnTo>
                    <a:pt x="3678072" y="6858000"/>
                  </a:lnTo>
                  <a:lnTo>
                    <a:pt x="3387573" y="6858000"/>
                  </a:lnTo>
                  <a:lnTo>
                    <a:pt x="3039549" y="6858000"/>
                  </a:lnTo>
                  <a:lnTo>
                    <a:pt x="0"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E58012C-4DA3-4ED3-9500-41F9AF60B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0433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59AC73F7-22BD-4C46-B368-3F03B8478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84327"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95C99F96-8984-456F-BD66-5C019A651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53086"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le 1">
            <a:extLst>
              <a:ext uri="{FF2B5EF4-FFF2-40B4-BE49-F238E27FC236}">
                <a16:creationId xmlns:a16="http://schemas.microsoft.com/office/drawing/2014/main" id="{186079A3-7E27-06E9-9DB3-E8083F5D90DD}"/>
              </a:ext>
            </a:extLst>
          </p:cNvPr>
          <p:cNvSpPr>
            <a:spLocks noGrp="1"/>
          </p:cNvSpPr>
          <p:nvPr>
            <p:ph type="title"/>
          </p:nvPr>
        </p:nvSpPr>
        <p:spPr>
          <a:xfrm>
            <a:off x="1920875" y="442913"/>
            <a:ext cx="6857365" cy="1344612"/>
          </a:xfrm>
        </p:spPr>
        <p:txBody>
          <a:bodyPr anchor="b">
            <a:normAutofit/>
          </a:bodyPr>
          <a:lstStyle/>
          <a:p>
            <a:r>
              <a:rPr lang="en-US" dirty="0">
                <a:ea typeface="Meiryo"/>
              </a:rPr>
              <a:t>Mass media </a:t>
            </a:r>
            <a:endParaRPr lang="en-US" dirty="0"/>
          </a:p>
        </p:txBody>
      </p:sp>
      <p:sp>
        <p:nvSpPr>
          <p:cNvPr id="3" name="Content Placeholder 2">
            <a:extLst>
              <a:ext uri="{FF2B5EF4-FFF2-40B4-BE49-F238E27FC236}">
                <a16:creationId xmlns:a16="http://schemas.microsoft.com/office/drawing/2014/main" id="{8C1510B0-37A3-3B87-B09D-0A26EEED9F29}"/>
              </a:ext>
            </a:extLst>
          </p:cNvPr>
          <p:cNvSpPr>
            <a:spLocks noGrp="1"/>
          </p:cNvSpPr>
          <p:nvPr>
            <p:ph idx="1"/>
          </p:nvPr>
        </p:nvSpPr>
        <p:spPr>
          <a:xfrm>
            <a:off x="1920875" y="2312988"/>
            <a:ext cx="6857365" cy="3651250"/>
          </a:xfrm>
        </p:spPr>
        <p:txBody>
          <a:bodyPr vert="horz" lIns="109728" tIns="109728" rIns="109728" bIns="91440" rtlCol="0">
            <a:normAutofit/>
          </a:bodyPr>
          <a:lstStyle/>
          <a:p>
            <a:r>
              <a:rPr lang="en-US" dirty="0">
                <a:ea typeface="Meiryo"/>
              </a:rPr>
              <a:t>Mass media is something that effects people the most because social media is so big, and puts on a epitome of what we think we "should" be doing, living, looking like etc. This can become very discouraging for many people. Social media in the work place is bad because people can write anything they want (even If its not true) about the company, as well as employees talking about each other. </a:t>
            </a:r>
          </a:p>
        </p:txBody>
      </p:sp>
    </p:spTree>
    <p:extLst>
      <p:ext uri="{BB962C8B-B14F-4D97-AF65-F5344CB8AC3E}">
        <p14:creationId xmlns:p14="http://schemas.microsoft.com/office/powerpoint/2010/main" val="2408878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4302F-E955-47D0-A56B-D1D1A6953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3" y="-9274"/>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0" name="Group 9">
            <a:extLst>
              <a:ext uri="{FF2B5EF4-FFF2-40B4-BE49-F238E27FC236}">
                <a16:creationId xmlns:a16="http://schemas.microsoft.com/office/drawing/2014/main" id="{572E366A-B6DD-4F06-A42A-FF634FDE1B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8839" y="970769"/>
            <a:ext cx="4936895" cy="4669465"/>
            <a:chOff x="648839" y="970769"/>
            <a:chExt cx="4936895" cy="4669465"/>
          </a:xfrm>
        </p:grpSpPr>
        <p:sp>
          <p:nvSpPr>
            <p:cNvPr id="11" name="Freeform: Shape 10">
              <a:extLst>
                <a:ext uri="{FF2B5EF4-FFF2-40B4-BE49-F238E27FC236}">
                  <a16:creationId xmlns:a16="http://schemas.microsoft.com/office/drawing/2014/main" id="{6750E550-BE93-4743-8659-1531F86CB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43803" y="1124162"/>
              <a:ext cx="4691485" cy="434218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BE626DC7-F0FE-49A7-AA4C-A8DB1F7EBA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64592" y="1290468"/>
              <a:ext cx="4389795" cy="407467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1EBB781F-78E5-4C66-811C-9FF8B5D50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1300000" flipH="1">
              <a:off x="648839" y="970769"/>
              <a:ext cx="4936895" cy="466946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591C91ED-24B6-823C-4045-AA5348E35D30}"/>
              </a:ext>
            </a:extLst>
          </p:cNvPr>
          <p:cNvSpPr>
            <a:spLocks noGrp="1"/>
          </p:cNvSpPr>
          <p:nvPr>
            <p:ph type="title"/>
          </p:nvPr>
        </p:nvSpPr>
        <p:spPr>
          <a:xfrm>
            <a:off x="1412543" y="1833229"/>
            <a:ext cx="3577022" cy="2934031"/>
          </a:xfrm>
        </p:spPr>
        <p:txBody>
          <a:bodyPr anchor="ctr">
            <a:normAutofit/>
          </a:bodyPr>
          <a:lstStyle/>
          <a:p>
            <a:r>
              <a:rPr lang="en-US" dirty="0">
                <a:ea typeface="Meiryo"/>
              </a:rPr>
              <a:t>Religion </a:t>
            </a:r>
            <a:endParaRPr lang="en-US" dirty="0"/>
          </a:p>
        </p:txBody>
      </p:sp>
      <p:sp>
        <p:nvSpPr>
          <p:cNvPr id="3" name="Content Placeholder 2">
            <a:extLst>
              <a:ext uri="{FF2B5EF4-FFF2-40B4-BE49-F238E27FC236}">
                <a16:creationId xmlns:a16="http://schemas.microsoft.com/office/drawing/2014/main" id="{B8EC0977-7A35-4832-3149-ED60B124F9DD}"/>
              </a:ext>
            </a:extLst>
          </p:cNvPr>
          <p:cNvSpPr>
            <a:spLocks noGrp="1"/>
          </p:cNvSpPr>
          <p:nvPr>
            <p:ph idx="1"/>
          </p:nvPr>
        </p:nvSpPr>
        <p:spPr>
          <a:xfrm>
            <a:off x="6241774" y="1105306"/>
            <a:ext cx="4825512" cy="4337435"/>
          </a:xfrm>
        </p:spPr>
        <p:txBody>
          <a:bodyPr vert="horz" lIns="109728" tIns="109728" rIns="109728" bIns="91440" rtlCol="0" anchor="ctr">
            <a:normAutofit/>
          </a:bodyPr>
          <a:lstStyle/>
          <a:p>
            <a:r>
              <a:rPr lang="en-US" dirty="0">
                <a:ea typeface="Meiryo"/>
              </a:rPr>
              <a:t>Religion is also a big one that an effect the workplace. People with different religions can, not agree with something a company does or how another employee works therefore creating tension and disagreements in the place which can then turn into a hostile </a:t>
            </a:r>
            <a:r>
              <a:rPr lang="en-US" dirty="0" err="1">
                <a:ea typeface="Meiryo"/>
              </a:rPr>
              <a:t>enviroment</a:t>
            </a:r>
            <a:r>
              <a:rPr lang="en-US" dirty="0">
                <a:ea typeface="Meiryo"/>
              </a:rPr>
              <a:t> no one wants to work in. </a:t>
            </a:r>
            <a:endParaRPr lang="en-US" dirty="0"/>
          </a:p>
        </p:txBody>
      </p:sp>
    </p:spTree>
    <p:extLst>
      <p:ext uri="{BB962C8B-B14F-4D97-AF65-F5344CB8AC3E}">
        <p14:creationId xmlns:p14="http://schemas.microsoft.com/office/powerpoint/2010/main" val="4171355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54AB742-44A6-4CDD-B54A-818846AF8F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10" name="Group 9">
            <a:extLst>
              <a:ext uri="{FF2B5EF4-FFF2-40B4-BE49-F238E27FC236}">
                <a16:creationId xmlns:a16="http://schemas.microsoft.com/office/drawing/2014/main" id="{BEB537CF-9F5E-463A-AD3C-13736406C1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3499" y="319598"/>
            <a:ext cx="3110997" cy="3301428"/>
            <a:chOff x="5443499" y="319598"/>
            <a:chExt cx="3110997" cy="3301428"/>
          </a:xfrm>
        </p:grpSpPr>
        <p:sp>
          <p:nvSpPr>
            <p:cNvPr id="11" name="Freeform: Shape 10">
              <a:extLst>
                <a:ext uri="{FF2B5EF4-FFF2-40B4-BE49-F238E27FC236}">
                  <a16:creationId xmlns:a16="http://schemas.microsoft.com/office/drawing/2014/main" id="{6F703EF8-1E43-4439-8CB5-179C7C75A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3499" y="319598"/>
              <a:ext cx="3110997" cy="3301428"/>
            </a:xfrm>
            <a:custGeom>
              <a:avLst/>
              <a:gdLst>
                <a:gd name="connsiteX0" fmla="*/ 1431069 w 3110997"/>
                <a:gd name="connsiteY0" fmla="*/ 1514 h 3301428"/>
                <a:gd name="connsiteX1" fmla="*/ 1946520 w 3110997"/>
                <a:gd name="connsiteY1" fmla="*/ 42088 h 3301428"/>
                <a:gd name="connsiteX2" fmla="*/ 2402721 w 3110997"/>
                <a:gd name="connsiteY2" fmla="*/ 303594 h 3301428"/>
                <a:gd name="connsiteX3" fmla="*/ 2762423 w 3110997"/>
                <a:gd name="connsiteY3" fmla="*/ 889436 h 3301428"/>
                <a:gd name="connsiteX4" fmla="*/ 2828518 w 3110997"/>
                <a:gd name="connsiteY4" fmla="*/ 1015773 h 3301428"/>
                <a:gd name="connsiteX5" fmla="*/ 3094962 w 3110997"/>
                <a:gd name="connsiteY5" fmla="*/ 2001284 h 3301428"/>
                <a:gd name="connsiteX6" fmla="*/ 2157067 w 3110997"/>
                <a:gd name="connsiteY6" fmla="*/ 3054444 h 3301428"/>
                <a:gd name="connsiteX7" fmla="*/ 1950853 w 3110997"/>
                <a:gd name="connsiteY7" fmla="*/ 3146478 h 3301428"/>
                <a:gd name="connsiteX8" fmla="*/ 1329246 w 3110997"/>
                <a:gd name="connsiteY8" fmla="*/ 3288753 h 3301428"/>
                <a:gd name="connsiteX9" fmla="*/ 740145 w 3110997"/>
                <a:gd name="connsiteY9" fmla="*/ 3019378 h 3301428"/>
                <a:gd name="connsiteX10" fmla="*/ 288773 w 3110997"/>
                <a:gd name="connsiteY10" fmla="*/ 2499557 h 3301428"/>
                <a:gd name="connsiteX11" fmla="*/ 35659 w 3110997"/>
                <a:gd name="connsiteY11" fmla="*/ 1823964 h 3301428"/>
                <a:gd name="connsiteX12" fmla="*/ 31208 w 3110997"/>
                <a:gd name="connsiteY12" fmla="*/ 1116817 h 3301428"/>
                <a:gd name="connsiteX13" fmla="*/ 266830 w 3110997"/>
                <a:gd name="connsiteY13" fmla="*/ 556451 h 3301428"/>
                <a:gd name="connsiteX14" fmla="*/ 683944 w 3110997"/>
                <a:gd name="connsiteY14" fmla="*/ 194390 h 3301428"/>
                <a:gd name="connsiteX15" fmla="*/ 1431069 w 3110997"/>
                <a:gd name="connsiteY15" fmla="*/ 1514 h 330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0997" h="3301428">
                  <a:moveTo>
                    <a:pt x="1431069" y="1514"/>
                  </a:moveTo>
                  <a:cubicBezTo>
                    <a:pt x="1596908" y="-4789"/>
                    <a:pt x="1770176" y="8561"/>
                    <a:pt x="1946520" y="42088"/>
                  </a:cubicBezTo>
                  <a:cubicBezTo>
                    <a:pt x="2134136" y="77759"/>
                    <a:pt x="2274818" y="158432"/>
                    <a:pt x="2402721" y="303594"/>
                  </a:cubicBezTo>
                  <a:cubicBezTo>
                    <a:pt x="2536515" y="455435"/>
                    <a:pt x="2646258" y="666231"/>
                    <a:pt x="2762423" y="889436"/>
                  </a:cubicBezTo>
                  <a:cubicBezTo>
                    <a:pt x="2783822" y="930610"/>
                    <a:pt x="2805992" y="973158"/>
                    <a:pt x="2828518" y="1015773"/>
                  </a:cubicBezTo>
                  <a:cubicBezTo>
                    <a:pt x="3030101" y="1397216"/>
                    <a:pt x="3157590" y="1671880"/>
                    <a:pt x="3094962" y="2001284"/>
                  </a:cubicBezTo>
                  <a:cubicBezTo>
                    <a:pt x="2999536" y="2503193"/>
                    <a:pt x="2719052" y="2818175"/>
                    <a:pt x="2157067" y="3054444"/>
                  </a:cubicBezTo>
                  <a:cubicBezTo>
                    <a:pt x="2083511" y="3085361"/>
                    <a:pt x="2016053" y="3116427"/>
                    <a:pt x="1950853" y="3146478"/>
                  </a:cubicBezTo>
                  <a:cubicBezTo>
                    <a:pt x="1680527" y="3271008"/>
                    <a:pt x="1541221" y="3329055"/>
                    <a:pt x="1329246" y="3288753"/>
                  </a:cubicBezTo>
                  <a:cubicBezTo>
                    <a:pt x="1118766" y="3248736"/>
                    <a:pt x="920572" y="3158068"/>
                    <a:pt x="740145" y="3019378"/>
                  </a:cubicBezTo>
                  <a:cubicBezTo>
                    <a:pt x="563651" y="2883673"/>
                    <a:pt x="411737" y="2708752"/>
                    <a:pt x="288773" y="2499557"/>
                  </a:cubicBezTo>
                  <a:cubicBezTo>
                    <a:pt x="167863" y="2293930"/>
                    <a:pt x="80312" y="2060356"/>
                    <a:pt x="35659" y="1823964"/>
                  </a:cubicBezTo>
                  <a:cubicBezTo>
                    <a:pt x="-10360" y="1581177"/>
                    <a:pt x="-11829" y="1343178"/>
                    <a:pt x="31208" y="1116817"/>
                  </a:cubicBezTo>
                  <a:cubicBezTo>
                    <a:pt x="71795" y="903345"/>
                    <a:pt x="151102" y="714850"/>
                    <a:pt x="266830" y="556451"/>
                  </a:cubicBezTo>
                  <a:cubicBezTo>
                    <a:pt x="375349" y="408016"/>
                    <a:pt x="515707" y="286208"/>
                    <a:pt x="683944" y="194390"/>
                  </a:cubicBezTo>
                  <a:cubicBezTo>
                    <a:pt x="898912" y="77121"/>
                    <a:pt x="1154672" y="12021"/>
                    <a:pt x="1431069" y="1514"/>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2" name="Freeform: Shape 11">
              <a:extLst>
                <a:ext uri="{FF2B5EF4-FFF2-40B4-BE49-F238E27FC236}">
                  <a16:creationId xmlns:a16="http://schemas.microsoft.com/office/drawing/2014/main" id="{9DFB2FC3-C3AA-44DA-A135-10AFA65B8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75604" y="443150"/>
              <a:ext cx="2805016" cy="3049345"/>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DC9006AC-14D0-4A9C-BE11-F61AB5B8D8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93466" y="623454"/>
              <a:ext cx="2567901" cy="2687367"/>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a:extLst>
              <a:ext uri="{FF2B5EF4-FFF2-40B4-BE49-F238E27FC236}">
                <a16:creationId xmlns:a16="http://schemas.microsoft.com/office/drawing/2014/main" id="{2C37DF5E-F510-4619-BC21-E2D55720BD30}"/>
              </a:ext>
            </a:extLst>
          </p:cNvPr>
          <p:cNvSpPr>
            <a:spLocks noGrp="1"/>
          </p:cNvSpPr>
          <p:nvPr>
            <p:ph type="title"/>
          </p:nvPr>
        </p:nvSpPr>
        <p:spPr>
          <a:xfrm>
            <a:off x="914400" y="442913"/>
            <a:ext cx="4659813" cy="1741544"/>
          </a:xfrm>
        </p:spPr>
        <p:txBody>
          <a:bodyPr anchor="b">
            <a:normAutofit/>
          </a:bodyPr>
          <a:lstStyle/>
          <a:p>
            <a:r>
              <a:rPr lang="en-US" dirty="0">
                <a:ea typeface="Meiryo"/>
              </a:rPr>
              <a:t>Peer pressure</a:t>
            </a:r>
            <a:endParaRPr lang="en-US" dirty="0"/>
          </a:p>
        </p:txBody>
      </p:sp>
      <p:grpSp>
        <p:nvGrpSpPr>
          <p:cNvPr id="15" name="Group 14">
            <a:extLst>
              <a:ext uri="{FF2B5EF4-FFF2-40B4-BE49-F238E27FC236}">
                <a16:creationId xmlns:a16="http://schemas.microsoft.com/office/drawing/2014/main" id="{97EE97F1-3EFC-4812-BCD8-BAFDC3EE46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1772" y="0"/>
            <a:ext cx="3580076" cy="3029264"/>
            <a:chOff x="8611772" y="0"/>
            <a:chExt cx="3580076" cy="3029264"/>
          </a:xfrm>
        </p:grpSpPr>
        <p:sp>
          <p:nvSpPr>
            <p:cNvPr id="16" name="Freeform: Shape 15">
              <a:extLst>
                <a:ext uri="{FF2B5EF4-FFF2-40B4-BE49-F238E27FC236}">
                  <a16:creationId xmlns:a16="http://schemas.microsoft.com/office/drawing/2014/main" id="{CB02D12A-0B1A-459E-8D70-2772831B92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87256" y="0"/>
              <a:ext cx="3404592" cy="288096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DD3DED5B-9FB2-439B-A341-F0AF0B9F3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11772" y="0"/>
              <a:ext cx="3580076" cy="302926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5548DE56-0D2D-41D3-8B56-C6B37908F4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97970" y="0"/>
              <a:ext cx="3293877" cy="2743212"/>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20" name="Group 19">
            <a:extLst>
              <a:ext uri="{FF2B5EF4-FFF2-40B4-BE49-F238E27FC236}">
                <a16:creationId xmlns:a16="http://schemas.microsoft.com/office/drawing/2014/main" id="{266F884D-C8C7-413B-842D-2DEA05D329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0493" y="3105611"/>
            <a:ext cx="6141507" cy="3752390"/>
            <a:chOff x="6050493" y="3105611"/>
            <a:chExt cx="6141507" cy="3752390"/>
          </a:xfrm>
        </p:grpSpPr>
        <p:sp>
          <p:nvSpPr>
            <p:cNvPr id="21" name="Freeform: Shape 20">
              <a:extLst>
                <a:ext uri="{FF2B5EF4-FFF2-40B4-BE49-F238E27FC236}">
                  <a16:creationId xmlns:a16="http://schemas.microsoft.com/office/drawing/2014/main" id="{10E28F44-72C3-41C0-9CB9-551957412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32156" y="3297832"/>
              <a:ext cx="5959692" cy="3560169"/>
            </a:xfrm>
            <a:custGeom>
              <a:avLst/>
              <a:gdLst>
                <a:gd name="connsiteX0" fmla="*/ 3008109 w 5959692"/>
                <a:gd name="connsiteY0" fmla="*/ 42 h 3560169"/>
                <a:gd name="connsiteX1" fmla="*/ 4702247 w 5959692"/>
                <a:gd name="connsiteY1" fmla="*/ 626282 h 3560169"/>
                <a:gd name="connsiteX2" fmla="*/ 5069411 w 5959692"/>
                <a:gd name="connsiteY2" fmla="*/ 865826 h 3560169"/>
                <a:gd name="connsiteX3" fmla="*/ 5895906 w 5959692"/>
                <a:gd name="connsiteY3" fmla="*/ 1594994 h 3560169"/>
                <a:gd name="connsiteX4" fmla="*/ 5959691 w 5959692"/>
                <a:gd name="connsiteY4" fmla="*/ 1728783 h 3560169"/>
                <a:gd name="connsiteX5" fmla="*/ 5959692 w 5959692"/>
                <a:gd name="connsiteY5" fmla="*/ 3560169 h 3560169"/>
                <a:gd name="connsiteX6" fmla="*/ 635 w 5959692"/>
                <a:gd name="connsiteY6" fmla="*/ 3560169 h 3560169"/>
                <a:gd name="connsiteX7" fmla="*/ 0 w 5959692"/>
                <a:gd name="connsiteY7" fmla="*/ 3534810 h 3560169"/>
                <a:gd name="connsiteX8" fmla="*/ 56896 w 5959692"/>
                <a:gd name="connsiteY8" fmla="*/ 3142342 h 3560169"/>
                <a:gd name="connsiteX9" fmla="*/ 605568 w 5959692"/>
                <a:gd name="connsiteY9" fmla="*/ 1932853 h 3560169"/>
                <a:gd name="connsiteX10" fmla="*/ 736162 w 5959692"/>
                <a:gd name="connsiteY10" fmla="*/ 1690788 h 3560169"/>
                <a:gd name="connsiteX11" fmla="*/ 2021319 w 5959692"/>
                <a:gd name="connsiteY11" fmla="*/ 209863 h 3560169"/>
                <a:gd name="connsiteX12" fmla="*/ 3008109 w 5959692"/>
                <a:gd name="connsiteY12"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2" name="Freeform: Shape 21">
              <a:extLst>
                <a:ext uri="{FF2B5EF4-FFF2-40B4-BE49-F238E27FC236}">
                  <a16:creationId xmlns:a16="http://schemas.microsoft.com/office/drawing/2014/main" id="{7D646D3E-3C36-4B70-95F2-A1904224D5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50493" y="3105611"/>
              <a:ext cx="6141507" cy="3752389"/>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3" name="Freeform: Shape 22">
              <a:extLst>
                <a:ext uri="{FF2B5EF4-FFF2-40B4-BE49-F238E27FC236}">
                  <a16:creationId xmlns:a16="http://schemas.microsoft.com/office/drawing/2014/main" id="{D86D0CCB-AA1C-4777-977E-4DA1C256B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67814" y="3406834"/>
              <a:ext cx="5724034" cy="3451167"/>
            </a:xfrm>
            <a:custGeom>
              <a:avLst/>
              <a:gdLst>
                <a:gd name="connsiteX0" fmla="*/ 2808622 w 5724034"/>
                <a:gd name="connsiteY0" fmla="*/ 207 h 3451167"/>
                <a:gd name="connsiteX1" fmla="*/ 4400004 w 5724034"/>
                <a:gd name="connsiteY1" fmla="*/ 607462 h 3451167"/>
                <a:gd name="connsiteX2" fmla="*/ 4745277 w 5724034"/>
                <a:gd name="connsiteY2" fmla="*/ 837612 h 3451167"/>
                <a:gd name="connsiteX3" fmla="*/ 5584627 w 5724034"/>
                <a:gd name="connsiteY3" fmla="*/ 1665805 h 3451167"/>
                <a:gd name="connsiteX4" fmla="*/ 5682689 w 5724034"/>
                <a:gd name="connsiteY4" fmla="*/ 1947596 h 3451167"/>
                <a:gd name="connsiteX5" fmla="*/ 5724034 w 5724034"/>
                <a:gd name="connsiteY5" fmla="*/ 2133764 h 3451167"/>
                <a:gd name="connsiteX6" fmla="*/ 5724034 w 5724034"/>
                <a:gd name="connsiteY6" fmla="*/ 3254784 h 3451167"/>
                <a:gd name="connsiteX7" fmla="*/ 5682668 w 5724034"/>
                <a:gd name="connsiteY7" fmla="*/ 3451167 h 3451167"/>
                <a:gd name="connsiteX8" fmla="*/ 3398 w 5724034"/>
                <a:gd name="connsiteY8" fmla="*/ 3451167 h 3451167"/>
                <a:gd name="connsiteX9" fmla="*/ 0 w 5724034"/>
                <a:gd name="connsiteY9" fmla="*/ 3332475 h 3451167"/>
                <a:gd name="connsiteX10" fmla="*/ 51930 w 5724034"/>
                <a:gd name="connsiteY10" fmla="*/ 2960389 h 3451167"/>
                <a:gd name="connsiteX11" fmla="*/ 562146 w 5724034"/>
                <a:gd name="connsiteY11" fmla="*/ 1816544 h 3451167"/>
                <a:gd name="connsiteX12" fmla="*/ 683754 w 5724034"/>
                <a:gd name="connsiteY12" fmla="*/ 1587775 h 3451167"/>
                <a:gd name="connsiteX13" fmla="*/ 1883792 w 5724034"/>
                <a:gd name="connsiteY13" fmla="*/ 191878 h 3451167"/>
                <a:gd name="connsiteX14" fmla="*/ 2808622 w 5724034"/>
                <a:gd name="connsiteY14" fmla="*/ 207 h 345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24034" h="3451167">
                  <a:moveTo>
                    <a:pt x="2808622" y="207"/>
                  </a:moveTo>
                  <a:cubicBezTo>
                    <a:pt x="3316039" y="7471"/>
                    <a:pt x="3825452" y="206405"/>
                    <a:pt x="4400004" y="607462"/>
                  </a:cubicBezTo>
                  <a:cubicBezTo>
                    <a:pt x="4520314" y="691458"/>
                    <a:pt x="4634691" y="765791"/>
                    <a:pt x="4745277" y="837612"/>
                  </a:cubicBezTo>
                  <a:cubicBezTo>
                    <a:pt x="5203686" y="1135457"/>
                    <a:pt x="5430786" y="1295036"/>
                    <a:pt x="5584627" y="1665805"/>
                  </a:cubicBezTo>
                  <a:cubicBezTo>
                    <a:pt x="5622816" y="1757843"/>
                    <a:pt x="5655511" y="1851832"/>
                    <a:pt x="5682689" y="1947596"/>
                  </a:cubicBezTo>
                  <a:lnTo>
                    <a:pt x="5724034" y="2133764"/>
                  </a:lnTo>
                  <a:lnTo>
                    <a:pt x="5724034" y="3254784"/>
                  </a:lnTo>
                  <a:lnTo>
                    <a:pt x="5682668" y="3451167"/>
                  </a:lnTo>
                  <a:lnTo>
                    <a:pt x="3398" y="3451167"/>
                  </a:lnTo>
                  <a:lnTo>
                    <a:pt x="0" y="3332475"/>
                  </a:lnTo>
                  <a:cubicBezTo>
                    <a:pt x="1789" y="3212109"/>
                    <a:pt x="19193" y="3089357"/>
                    <a:pt x="51930" y="2960389"/>
                  </a:cubicBezTo>
                  <a:cubicBezTo>
                    <a:pt x="143234" y="2600640"/>
                    <a:pt x="346682" y="2219774"/>
                    <a:pt x="562146" y="1816544"/>
                  </a:cubicBezTo>
                  <a:cubicBezTo>
                    <a:pt x="601922" y="1742209"/>
                    <a:pt x="642967" y="1665303"/>
                    <a:pt x="683754" y="1587775"/>
                  </a:cubicBezTo>
                  <a:cubicBezTo>
                    <a:pt x="1048876" y="893902"/>
                    <a:pt x="1329611" y="421821"/>
                    <a:pt x="1883792" y="191878"/>
                  </a:cubicBezTo>
                  <a:cubicBezTo>
                    <a:pt x="2200442" y="60492"/>
                    <a:pt x="2504173" y="-4151"/>
                    <a:pt x="2808622" y="20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3" name="Content Placeholder 2">
            <a:extLst>
              <a:ext uri="{FF2B5EF4-FFF2-40B4-BE49-F238E27FC236}">
                <a16:creationId xmlns:a16="http://schemas.microsoft.com/office/drawing/2014/main" id="{79FAF5E5-27C7-2E2F-3168-1872065BB25E}"/>
              </a:ext>
            </a:extLst>
          </p:cNvPr>
          <p:cNvSpPr>
            <a:spLocks noGrp="1"/>
          </p:cNvSpPr>
          <p:nvPr>
            <p:ph idx="1"/>
          </p:nvPr>
        </p:nvSpPr>
        <p:spPr>
          <a:xfrm>
            <a:off x="914401" y="2312988"/>
            <a:ext cx="5136092" cy="3651250"/>
          </a:xfrm>
        </p:spPr>
        <p:txBody>
          <a:bodyPr vert="horz" lIns="109728" tIns="109728" rIns="109728" bIns="91440" rtlCol="0">
            <a:normAutofit/>
          </a:bodyPr>
          <a:lstStyle/>
          <a:p>
            <a:r>
              <a:rPr lang="en-US" dirty="0">
                <a:ea typeface="Meiryo"/>
              </a:rPr>
              <a:t>Peer pressure is a bad thing in all ways at work and anywhere, if we are being pressures to do something it makes us uncomfortable and we don’t want to be around. Feeling peer pressures can lead someone to leave a job to talk badly about it. </a:t>
            </a:r>
            <a:endParaRPr lang="en-US" dirty="0"/>
          </a:p>
        </p:txBody>
      </p:sp>
    </p:spTree>
    <p:extLst>
      <p:ext uri="{BB962C8B-B14F-4D97-AF65-F5344CB8AC3E}">
        <p14:creationId xmlns:p14="http://schemas.microsoft.com/office/powerpoint/2010/main" val="1908035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4302F-E955-47D0-A56B-D1D1A6953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3" y="-9274"/>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0" name="Freeform: Shape 9">
            <a:extLst>
              <a:ext uri="{FF2B5EF4-FFF2-40B4-BE49-F238E27FC236}">
                <a16:creationId xmlns:a16="http://schemas.microsoft.com/office/drawing/2014/main" id="{93A31341-2394-42A2-9851-FD91086D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30584" y="1948070"/>
            <a:ext cx="5261264" cy="4909930"/>
          </a:xfrm>
          <a:custGeom>
            <a:avLst/>
            <a:gdLst>
              <a:gd name="connsiteX0" fmla="*/ 2739575 w 5261264"/>
              <a:gd name="connsiteY0" fmla="*/ 1369 h 4909930"/>
              <a:gd name="connsiteX1" fmla="*/ 3931992 w 5261264"/>
              <a:gd name="connsiteY1" fmla="*/ 357115 h 4909930"/>
              <a:gd name="connsiteX2" fmla="*/ 5228644 w 5261264"/>
              <a:gd name="connsiteY2" fmla="*/ 1704869 h 4909930"/>
              <a:gd name="connsiteX3" fmla="*/ 5261264 w 5261264"/>
              <a:gd name="connsiteY3" fmla="*/ 1769901 h 4909930"/>
              <a:gd name="connsiteX4" fmla="*/ 5261264 w 5261264"/>
              <a:gd name="connsiteY4" fmla="*/ 4640262 h 4909930"/>
              <a:gd name="connsiteX5" fmla="*/ 5239287 w 5261264"/>
              <a:gd name="connsiteY5" fmla="*/ 4674079 h 4909930"/>
              <a:gd name="connsiteX6" fmla="*/ 5039558 w 5261264"/>
              <a:gd name="connsiteY6" fmla="*/ 4893028 h 4909930"/>
              <a:gd name="connsiteX7" fmla="*/ 5018342 w 5261264"/>
              <a:gd name="connsiteY7" fmla="*/ 4909930 h 4909930"/>
              <a:gd name="connsiteX8" fmla="*/ 962510 w 5261264"/>
              <a:gd name="connsiteY8" fmla="*/ 4909930 h 4909930"/>
              <a:gd name="connsiteX9" fmla="*/ 821338 w 5261264"/>
              <a:gd name="connsiteY9" fmla="*/ 4707517 h 4909930"/>
              <a:gd name="connsiteX10" fmla="*/ 448558 w 5261264"/>
              <a:gd name="connsiteY10" fmla="*/ 3922606 h 4909930"/>
              <a:gd name="connsiteX11" fmla="*/ 221727 w 5261264"/>
              <a:gd name="connsiteY11" fmla="*/ 1588926 h 4909930"/>
              <a:gd name="connsiteX12" fmla="*/ 2739575 w 5261264"/>
              <a:gd name="connsiteY12" fmla="*/ 1369 h 490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61264" h="4909930">
                <a:moveTo>
                  <a:pt x="2739575" y="1369"/>
                </a:moveTo>
                <a:cubicBezTo>
                  <a:pt x="3132207" y="14841"/>
                  <a:pt x="3535383" y="128133"/>
                  <a:pt x="3931992" y="357115"/>
                </a:cubicBezTo>
                <a:cubicBezTo>
                  <a:pt x="4474996" y="670619"/>
                  <a:pt x="4925124" y="1151857"/>
                  <a:pt x="5228644" y="1704869"/>
                </a:cubicBezTo>
                <a:lnTo>
                  <a:pt x="5261264" y="1769901"/>
                </a:lnTo>
                <a:lnTo>
                  <a:pt x="5261264" y="4640262"/>
                </a:lnTo>
                <a:lnTo>
                  <a:pt x="5239287" y="4674079"/>
                </a:lnTo>
                <a:cubicBezTo>
                  <a:pt x="5177453" y="4758643"/>
                  <a:pt x="5110673" y="4830413"/>
                  <a:pt x="5039558" y="4893028"/>
                </a:cubicBezTo>
                <a:lnTo>
                  <a:pt x="5018342" y="4909930"/>
                </a:lnTo>
                <a:lnTo>
                  <a:pt x="962510" y="4909930"/>
                </a:lnTo>
                <a:lnTo>
                  <a:pt x="821338" y="4707517"/>
                </a:lnTo>
                <a:cubicBezTo>
                  <a:pt x="672683" y="4465717"/>
                  <a:pt x="560617" y="4198197"/>
                  <a:pt x="448558" y="3922606"/>
                </a:cubicBezTo>
                <a:cubicBezTo>
                  <a:pt x="120358" y="3115488"/>
                  <a:pt x="-245146" y="2397572"/>
                  <a:pt x="221727" y="1588926"/>
                </a:cubicBezTo>
                <a:cubicBezTo>
                  <a:pt x="801679" y="584418"/>
                  <a:pt x="1736188" y="-33060"/>
                  <a:pt x="2739575" y="136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2" name="Freeform: Shape 11">
            <a:extLst>
              <a:ext uri="{FF2B5EF4-FFF2-40B4-BE49-F238E27FC236}">
                <a16:creationId xmlns:a16="http://schemas.microsoft.com/office/drawing/2014/main" id="{B5DAFF15-09E3-425C-9BF0-14CF18E02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5856" y="1391478"/>
            <a:ext cx="5665992" cy="5466522"/>
          </a:xfrm>
          <a:custGeom>
            <a:avLst/>
            <a:gdLst>
              <a:gd name="connsiteX0" fmla="*/ 3113576 w 5665992"/>
              <a:gd name="connsiteY0" fmla="*/ 1556 h 5401530"/>
              <a:gd name="connsiteX1" fmla="*/ 4468777 w 5665992"/>
              <a:gd name="connsiteY1" fmla="*/ 405866 h 5401530"/>
              <a:gd name="connsiteX2" fmla="*/ 5525792 w 5665992"/>
              <a:gd name="connsiteY2" fmla="*/ 1317461 h 5401530"/>
              <a:gd name="connsiteX3" fmla="*/ 5665992 w 5665992"/>
              <a:gd name="connsiteY3" fmla="*/ 1506159 h 5401530"/>
              <a:gd name="connsiteX4" fmla="*/ 5665992 w 5665992"/>
              <a:gd name="connsiteY4" fmla="*/ 5401530 h 5401530"/>
              <a:gd name="connsiteX5" fmla="*/ 965932 w 5665992"/>
              <a:gd name="connsiteY5" fmla="*/ 5401530 h 5401530"/>
              <a:gd name="connsiteX6" fmla="*/ 836753 w 5665992"/>
              <a:gd name="connsiteY6" fmla="*/ 5181943 h 5401530"/>
              <a:gd name="connsiteX7" fmla="*/ 509793 w 5665992"/>
              <a:gd name="connsiteY7" fmla="*/ 4458111 h 5401530"/>
              <a:gd name="connsiteX8" fmla="*/ 251995 w 5665992"/>
              <a:gd name="connsiteY8" fmla="*/ 1805844 h 5401530"/>
              <a:gd name="connsiteX9" fmla="*/ 3113576 w 5665992"/>
              <a:gd name="connsiteY9" fmla="*/ 1556 h 54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5992" h="5401530">
                <a:moveTo>
                  <a:pt x="3113576" y="1556"/>
                </a:moveTo>
                <a:cubicBezTo>
                  <a:pt x="3559807" y="16866"/>
                  <a:pt x="4018025" y="145625"/>
                  <a:pt x="4468777" y="405866"/>
                </a:cubicBezTo>
                <a:cubicBezTo>
                  <a:pt x="4871803" y="638554"/>
                  <a:pt x="5229811" y="952545"/>
                  <a:pt x="5525792" y="1317461"/>
                </a:cubicBezTo>
                <a:lnTo>
                  <a:pt x="5665992" y="1506159"/>
                </a:lnTo>
                <a:lnTo>
                  <a:pt x="5665992" y="5401530"/>
                </a:lnTo>
                <a:lnTo>
                  <a:pt x="965932" y="5401530"/>
                </a:lnTo>
                <a:lnTo>
                  <a:pt x="836753" y="5181943"/>
                </a:lnTo>
                <a:cubicBezTo>
                  <a:pt x="713569" y="4953383"/>
                  <a:pt x="611679" y="4708683"/>
                  <a:pt x="509793" y="4458111"/>
                </a:cubicBezTo>
                <a:cubicBezTo>
                  <a:pt x="136790" y="3540808"/>
                  <a:pt x="-278612" y="2724882"/>
                  <a:pt x="251995" y="1805844"/>
                </a:cubicBezTo>
                <a:cubicBezTo>
                  <a:pt x="911122" y="664202"/>
                  <a:pt x="1973207" y="-37572"/>
                  <a:pt x="3113576"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AED93AAC-6E3F-4BC8-A315-45F6F5D02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3449" y="1550504"/>
            <a:ext cx="5448246" cy="5307496"/>
          </a:xfrm>
          <a:custGeom>
            <a:avLst/>
            <a:gdLst>
              <a:gd name="connsiteX0" fmla="*/ 2885375 w 5448246"/>
              <a:gd name="connsiteY0" fmla="*/ 1442 h 5156012"/>
              <a:gd name="connsiteX1" fmla="*/ 4141251 w 5448246"/>
              <a:gd name="connsiteY1" fmla="*/ 376120 h 5156012"/>
              <a:gd name="connsiteX2" fmla="*/ 5315487 w 5448246"/>
              <a:gd name="connsiteY2" fmla="*/ 1482940 h 5156012"/>
              <a:gd name="connsiteX3" fmla="*/ 5448246 w 5448246"/>
              <a:gd name="connsiteY3" fmla="*/ 1697243 h 5156012"/>
              <a:gd name="connsiteX4" fmla="*/ 5448246 w 5448246"/>
              <a:gd name="connsiteY4" fmla="*/ 5009611 h 5156012"/>
              <a:gd name="connsiteX5" fmla="*/ 5416607 w 5448246"/>
              <a:gd name="connsiteY5" fmla="*/ 5046802 h 5156012"/>
              <a:gd name="connsiteX6" fmla="*/ 5344828 w 5448246"/>
              <a:gd name="connsiteY6" fmla="*/ 5119639 h 5156012"/>
              <a:gd name="connsiteX7" fmla="*/ 5300719 w 5448246"/>
              <a:gd name="connsiteY7" fmla="*/ 5156012 h 5156012"/>
              <a:gd name="connsiteX8" fmla="*/ 1002287 w 5448246"/>
              <a:gd name="connsiteY8" fmla="*/ 5156012 h 5156012"/>
              <a:gd name="connsiteX9" fmla="*/ 896888 w 5448246"/>
              <a:gd name="connsiteY9" fmla="*/ 5008616 h 5156012"/>
              <a:gd name="connsiteX10" fmla="*/ 472429 w 5448246"/>
              <a:gd name="connsiteY10" fmla="*/ 4131367 h 5156012"/>
              <a:gd name="connsiteX11" fmla="*/ 233526 w 5448246"/>
              <a:gd name="connsiteY11" fmla="*/ 1673489 h 5156012"/>
              <a:gd name="connsiteX12" fmla="*/ 2885375 w 5448246"/>
              <a:gd name="connsiteY12" fmla="*/ 1442 h 5156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8246" h="5156012">
                <a:moveTo>
                  <a:pt x="2885375" y="1442"/>
                </a:moveTo>
                <a:cubicBezTo>
                  <a:pt x="3298901" y="15631"/>
                  <a:pt x="3723535" y="134952"/>
                  <a:pt x="4141251" y="376120"/>
                </a:cubicBezTo>
                <a:cubicBezTo>
                  <a:pt x="4608110" y="645661"/>
                  <a:pt x="5009784" y="1032928"/>
                  <a:pt x="5315487" y="1482940"/>
                </a:cubicBezTo>
                <a:lnTo>
                  <a:pt x="5448246" y="1697243"/>
                </a:lnTo>
                <a:lnTo>
                  <a:pt x="5448246" y="5009611"/>
                </a:lnTo>
                <a:lnTo>
                  <a:pt x="5416607" y="5046802"/>
                </a:lnTo>
                <a:cubicBezTo>
                  <a:pt x="5393215" y="5072317"/>
                  <a:pt x="5369282" y="5096549"/>
                  <a:pt x="5344828" y="5119639"/>
                </a:cubicBezTo>
                <a:lnTo>
                  <a:pt x="5300719" y="5156012"/>
                </a:lnTo>
                <a:lnTo>
                  <a:pt x="1002287" y="5156012"/>
                </a:lnTo>
                <a:lnTo>
                  <a:pt x="896888" y="5008616"/>
                </a:lnTo>
                <a:cubicBezTo>
                  <a:pt x="724221" y="4740911"/>
                  <a:pt x="598320" y="4440975"/>
                  <a:pt x="472429" y="4131367"/>
                </a:cubicBezTo>
                <a:cubicBezTo>
                  <a:pt x="126764" y="3281294"/>
                  <a:pt x="-258192" y="2525170"/>
                  <a:pt x="233526" y="1673489"/>
                </a:cubicBezTo>
                <a:cubicBezTo>
                  <a:pt x="844344" y="615522"/>
                  <a:pt x="1828586" y="-34819"/>
                  <a:pt x="2885375" y="14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B8B4EFDF-A3FE-43DE-AE29-DFA4651C6F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60959" y="2256518"/>
            <a:ext cx="4930889" cy="4601483"/>
          </a:xfrm>
          <a:custGeom>
            <a:avLst/>
            <a:gdLst>
              <a:gd name="connsiteX0" fmla="*/ 2486925 w 4930889"/>
              <a:gd name="connsiteY0" fmla="*/ 1243 h 4601483"/>
              <a:gd name="connsiteX1" fmla="*/ 3569374 w 4930889"/>
              <a:gd name="connsiteY1" fmla="*/ 324181 h 4601483"/>
              <a:gd name="connsiteX2" fmla="*/ 4856238 w 4930889"/>
              <a:gd name="connsiteY2" fmla="*/ 1766524 h 4601483"/>
              <a:gd name="connsiteX3" fmla="*/ 4930889 w 4930889"/>
              <a:gd name="connsiteY3" fmla="*/ 1950930 h 4601483"/>
              <a:gd name="connsiteX4" fmla="*/ 4930888 w 4930889"/>
              <a:gd name="connsiteY4" fmla="*/ 3928933 h 4601483"/>
              <a:gd name="connsiteX5" fmla="*/ 4836868 w 4930889"/>
              <a:gd name="connsiteY5" fmla="*/ 4118750 h 4601483"/>
              <a:gd name="connsiteX6" fmla="*/ 4475082 w 4930889"/>
              <a:gd name="connsiteY6" fmla="*/ 4521220 h 4601483"/>
              <a:gd name="connsiteX7" fmla="*/ 4350095 w 4930889"/>
              <a:gd name="connsiteY7" fmla="*/ 4601483 h 4601483"/>
              <a:gd name="connsiteX8" fmla="*/ 997316 w 4930889"/>
              <a:gd name="connsiteY8" fmla="*/ 4601483 h 4601483"/>
              <a:gd name="connsiteX9" fmla="*/ 892840 w 4930889"/>
              <a:gd name="connsiteY9" fmla="*/ 4484501 h 4601483"/>
              <a:gd name="connsiteX10" fmla="*/ 407191 w 4930889"/>
              <a:gd name="connsiteY10" fmla="*/ 3560852 h 4601483"/>
              <a:gd name="connsiteX11" fmla="*/ 201279 w 4930889"/>
              <a:gd name="connsiteY11" fmla="*/ 1442391 h 4601483"/>
              <a:gd name="connsiteX12" fmla="*/ 2486925 w 4930889"/>
              <a:gd name="connsiteY12" fmla="*/ 1243 h 4601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0889" h="4601483">
                <a:moveTo>
                  <a:pt x="2486925" y="1243"/>
                </a:moveTo>
                <a:cubicBezTo>
                  <a:pt x="2843347" y="13472"/>
                  <a:pt x="3209341" y="116316"/>
                  <a:pt x="3569374" y="324181"/>
                </a:cubicBezTo>
                <a:cubicBezTo>
                  <a:pt x="4132718" y="649428"/>
                  <a:pt x="4585943" y="1173553"/>
                  <a:pt x="4856238" y="1766524"/>
                </a:cubicBezTo>
                <a:lnTo>
                  <a:pt x="4930889" y="1950930"/>
                </a:lnTo>
                <a:lnTo>
                  <a:pt x="4930888" y="3928933"/>
                </a:lnTo>
                <a:lnTo>
                  <a:pt x="4836868" y="4118750"/>
                </a:lnTo>
                <a:cubicBezTo>
                  <a:pt x="4733861" y="4297163"/>
                  <a:pt x="4611785" y="4422507"/>
                  <a:pt x="4475082" y="4521220"/>
                </a:cubicBezTo>
                <a:lnTo>
                  <a:pt x="4350095" y="4601483"/>
                </a:lnTo>
                <a:lnTo>
                  <a:pt x="997316" y="4601483"/>
                </a:lnTo>
                <a:lnTo>
                  <a:pt x="892840" y="4484501"/>
                </a:lnTo>
                <a:cubicBezTo>
                  <a:pt x="678469" y="4214961"/>
                  <a:pt x="542824" y="3894419"/>
                  <a:pt x="407191" y="3560852"/>
                </a:cubicBezTo>
                <a:cubicBezTo>
                  <a:pt x="109259" y="2828169"/>
                  <a:pt x="-222537" y="2176461"/>
                  <a:pt x="201279" y="1442391"/>
                </a:cubicBezTo>
                <a:cubicBezTo>
                  <a:pt x="727747" y="530521"/>
                  <a:pt x="1576073" y="-30011"/>
                  <a:pt x="2486925"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4D0456D8-C76D-4886-A52C-55C1147C01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88038" y="-9274"/>
            <a:ext cx="4164597" cy="2593830"/>
          </a:xfrm>
          <a:custGeom>
            <a:avLst/>
            <a:gdLst>
              <a:gd name="connsiteX0" fmla="*/ 133289 w 4164597"/>
              <a:gd name="connsiteY0" fmla="*/ 0 h 2593830"/>
              <a:gd name="connsiteX1" fmla="*/ 4092252 w 4164597"/>
              <a:gd name="connsiteY1" fmla="*/ 0 h 2593830"/>
              <a:gd name="connsiteX2" fmla="*/ 4093505 w 4164597"/>
              <a:gd name="connsiteY2" fmla="*/ 4697 h 2593830"/>
              <a:gd name="connsiteX3" fmla="*/ 4164597 w 4164597"/>
              <a:gd name="connsiteY3" fmla="*/ 667356 h 2593830"/>
              <a:gd name="connsiteX4" fmla="*/ 3948235 w 4164597"/>
              <a:gd name="connsiteY4" fmla="*/ 1308175 h 2593830"/>
              <a:gd name="connsiteX5" fmla="*/ 3307638 w 4164597"/>
              <a:gd name="connsiteY5" fmla="*/ 1904868 h 2593830"/>
              <a:gd name="connsiteX6" fmla="*/ 3166793 w 4164597"/>
              <a:gd name="connsiteY6" fmla="*/ 2019010 h 2593830"/>
              <a:gd name="connsiteX7" fmla="*/ 2009464 w 4164597"/>
              <a:gd name="connsiteY7" fmla="*/ 2593830 h 2593830"/>
              <a:gd name="connsiteX8" fmla="*/ 484916 w 4164597"/>
              <a:gd name="connsiteY8" fmla="*/ 1659479 h 2593830"/>
              <a:gd name="connsiteX9" fmla="*/ 322444 w 4164597"/>
              <a:gd name="connsiteY9" fmla="*/ 1420446 h 2593830"/>
              <a:gd name="connsiteX10" fmla="*/ 0 w 4164597"/>
              <a:gd name="connsiteY10" fmla="*/ 667356 h 2593830"/>
              <a:gd name="connsiteX11" fmla="*/ 109866 w 4164597"/>
              <a:gd name="connsiteY11" fmla="*/ 54693 h 2593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64597" h="2593830">
                <a:moveTo>
                  <a:pt x="133289" y="0"/>
                </a:moveTo>
                <a:lnTo>
                  <a:pt x="4092252" y="0"/>
                </a:lnTo>
                <a:lnTo>
                  <a:pt x="4093505" y="4697"/>
                </a:lnTo>
                <a:cubicBezTo>
                  <a:pt x="4140342" y="213236"/>
                  <a:pt x="4164597" y="435919"/>
                  <a:pt x="4164597" y="667356"/>
                </a:cubicBezTo>
                <a:cubicBezTo>
                  <a:pt x="4164597" y="913589"/>
                  <a:pt x="4097838" y="1111209"/>
                  <a:pt x="3948235" y="1308175"/>
                </a:cubicBezTo>
                <a:cubicBezTo>
                  <a:pt x="3791750" y="1514209"/>
                  <a:pt x="3556619" y="1703978"/>
                  <a:pt x="3307638" y="1904868"/>
                </a:cubicBezTo>
                <a:cubicBezTo>
                  <a:pt x="3261702" y="1941888"/>
                  <a:pt x="3214247" y="1980217"/>
                  <a:pt x="3166793" y="2019010"/>
                </a:cubicBezTo>
                <a:cubicBezTo>
                  <a:pt x="2742021" y="2366203"/>
                  <a:pt x="2431999" y="2593830"/>
                  <a:pt x="2009464" y="2593830"/>
                </a:cubicBezTo>
                <a:cubicBezTo>
                  <a:pt x="1365648" y="2593830"/>
                  <a:pt x="909688" y="2314413"/>
                  <a:pt x="484916" y="1659479"/>
                </a:cubicBezTo>
                <a:cubicBezTo>
                  <a:pt x="429330" y="1573757"/>
                  <a:pt x="374993" y="1495793"/>
                  <a:pt x="322444" y="1420446"/>
                </a:cubicBezTo>
                <a:cubicBezTo>
                  <a:pt x="104652" y="1108029"/>
                  <a:pt x="0" y="945558"/>
                  <a:pt x="0" y="667356"/>
                </a:cubicBezTo>
                <a:cubicBezTo>
                  <a:pt x="0" y="460178"/>
                  <a:pt x="36898" y="254891"/>
                  <a:pt x="109866" y="54693"/>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0" name="Freeform: Shape 19">
            <a:extLst>
              <a:ext uri="{FF2B5EF4-FFF2-40B4-BE49-F238E27FC236}">
                <a16:creationId xmlns:a16="http://schemas.microsoft.com/office/drawing/2014/main" id="{A0EA67A7-DA94-4187-BFA1-E61BD10A7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6185" y="0"/>
            <a:ext cx="4013331" cy="2509504"/>
          </a:xfrm>
          <a:custGeom>
            <a:avLst/>
            <a:gdLst>
              <a:gd name="connsiteX0" fmla="*/ 165872 w 4013331"/>
              <a:gd name="connsiteY0" fmla="*/ 0 h 2509504"/>
              <a:gd name="connsiteX1" fmla="*/ 3920309 w 4013331"/>
              <a:gd name="connsiteY1" fmla="*/ 0 h 2509504"/>
              <a:gd name="connsiteX2" fmla="*/ 3944821 w 4013331"/>
              <a:gd name="connsiteY2" fmla="*/ 89161 h 2509504"/>
              <a:gd name="connsiteX3" fmla="*/ 4013331 w 4013331"/>
              <a:gd name="connsiteY3" fmla="*/ 708622 h 2509504"/>
              <a:gd name="connsiteX4" fmla="*/ 3804827 w 4013331"/>
              <a:gd name="connsiteY4" fmla="*/ 1307663 h 2509504"/>
              <a:gd name="connsiteX5" fmla="*/ 3187498 w 4013331"/>
              <a:gd name="connsiteY5" fmla="*/ 1865458 h 2509504"/>
              <a:gd name="connsiteX6" fmla="*/ 3051769 w 4013331"/>
              <a:gd name="connsiteY6" fmla="*/ 1972158 h 2509504"/>
              <a:gd name="connsiteX7" fmla="*/ 1936476 w 4013331"/>
              <a:gd name="connsiteY7" fmla="*/ 2509504 h 2509504"/>
              <a:gd name="connsiteX8" fmla="*/ 467303 w 4013331"/>
              <a:gd name="connsiteY8" fmla="*/ 1636066 h 2509504"/>
              <a:gd name="connsiteX9" fmla="*/ 310732 w 4013331"/>
              <a:gd name="connsiteY9" fmla="*/ 1412615 h 2509504"/>
              <a:gd name="connsiteX10" fmla="*/ 0 w 4013331"/>
              <a:gd name="connsiteY10" fmla="*/ 708622 h 2509504"/>
              <a:gd name="connsiteX11" fmla="*/ 105875 w 4013331"/>
              <a:gd name="connsiteY11" fmla="*/ 135898 h 2509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13331" h="2509504">
                <a:moveTo>
                  <a:pt x="165872" y="0"/>
                </a:moveTo>
                <a:lnTo>
                  <a:pt x="3920309" y="0"/>
                </a:lnTo>
                <a:lnTo>
                  <a:pt x="3944821" y="89161"/>
                </a:lnTo>
                <a:cubicBezTo>
                  <a:pt x="3989957" y="284106"/>
                  <a:pt x="4013331" y="492271"/>
                  <a:pt x="4013331" y="708622"/>
                </a:cubicBezTo>
                <a:cubicBezTo>
                  <a:pt x="4013331" y="938801"/>
                  <a:pt x="3948997" y="1123538"/>
                  <a:pt x="3804827" y="1307663"/>
                </a:cubicBezTo>
                <a:cubicBezTo>
                  <a:pt x="3654026" y="1500266"/>
                  <a:pt x="3427436" y="1677663"/>
                  <a:pt x="3187498" y="1865458"/>
                </a:cubicBezTo>
                <a:cubicBezTo>
                  <a:pt x="3143231" y="1900064"/>
                  <a:pt x="3097499" y="1935893"/>
                  <a:pt x="3051769" y="1972158"/>
                </a:cubicBezTo>
                <a:cubicBezTo>
                  <a:pt x="2642425" y="2296716"/>
                  <a:pt x="2343664" y="2509504"/>
                  <a:pt x="1936476" y="2509504"/>
                </a:cubicBezTo>
                <a:cubicBezTo>
                  <a:pt x="1316045" y="2509504"/>
                  <a:pt x="876648" y="2248303"/>
                  <a:pt x="467303" y="1636066"/>
                </a:cubicBezTo>
                <a:cubicBezTo>
                  <a:pt x="413736" y="1555930"/>
                  <a:pt x="361372" y="1483050"/>
                  <a:pt x="310732" y="1412615"/>
                </a:cubicBezTo>
                <a:cubicBezTo>
                  <a:pt x="100850" y="1120566"/>
                  <a:pt x="0" y="968686"/>
                  <a:pt x="0" y="708622"/>
                </a:cubicBezTo>
                <a:cubicBezTo>
                  <a:pt x="0" y="514950"/>
                  <a:pt x="35558" y="323046"/>
                  <a:pt x="105875" y="135898"/>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2" name="Freeform: Shape 21">
            <a:extLst>
              <a:ext uri="{FF2B5EF4-FFF2-40B4-BE49-F238E27FC236}">
                <a16:creationId xmlns:a16="http://schemas.microsoft.com/office/drawing/2014/main" id="{3DF98296-ED44-4D38-9E49-5470B308A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80125" y="0"/>
            <a:ext cx="4389519" cy="2684308"/>
          </a:xfrm>
          <a:custGeom>
            <a:avLst/>
            <a:gdLst>
              <a:gd name="connsiteX0" fmla="*/ 106190 w 4389519"/>
              <a:gd name="connsiteY0" fmla="*/ 0 h 2684308"/>
              <a:gd name="connsiteX1" fmla="*/ 4339652 w 4389519"/>
              <a:gd name="connsiteY1" fmla="*/ 0 h 2684308"/>
              <a:gd name="connsiteX2" fmla="*/ 4368235 w 4389519"/>
              <a:gd name="connsiteY2" fmla="*/ 183124 h 2684308"/>
              <a:gd name="connsiteX3" fmla="*/ 4376420 w 4389519"/>
              <a:gd name="connsiteY3" fmla="*/ 846236 h 2684308"/>
              <a:gd name="connsiteX4" fmla="*/ 4090147 w 4389519"/>
              <a:gd name="connsiteY4" fmla="*/ 1502099 h 2684308"/>
              <a:gd name="connsiteX5" fmla="*/ 3362552 w 4389519"/>
              <a:gd name="connsiteY5" fmla="*/ 2072468 h 2684308"/>
              <a:gd name="connsiteX6" fmla="*/ 3204152 w 4389519"/>
              <a:gd name="connsiteY6" fmla="*/ 2179892 h 2684308"/>
              <a:gd name="connsiteX7" fmla="*/ 1936072 w 4389519"/>
              <a:gd name="connsiteY7" fmla="*/ 2679731 h 2684308"/>
              <a:gd name="connsiteX8" fmla="*/ 421690 w 4389519"/>
              <a:gd name="connsiteY8" fmla="*/ 1554434 h 2684308"/>
              <a:gd name="connsiteX9" fmla="*/ 273167 w 4389519"/>
              <a:gd name="connsiteY9" fmla="*/ 1287451 h 2684308"/>
              <a:gd name="connsiteX10" fmla="*/ 4118 w 4389519"/>
              <a:gd name="connsiteY10" fmla="*/ 463709 h 2684308"/>
              <a:gd name="connsiteX11" fmla="*/ 61565 w 4389519"/>
              <a:gd name="connsiteY11" fmla="*/ 140457 h 26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684308">
                <a:moveTo>
                  <a:pt x="106190" y="0"/>
                </a:moveTo>
                <a:lnTo>
                  <a:pt x="4339652" y="0"/>
                </a:lnTo>
                <a:lnTo>
                  <a:pt x="4368235" y="183124"/>
                </a:lnTo>
                <a:cubicBezTo>
                  <a:pt x="4393363" y="394800"/>
                  <a:pt x="4396437" y="617440"/>
                  <a:pt x="4376420" y="846236"/>
                </a:cubicBezTo>
                <a:cubicBezTo>
                  <a:pt x="4353703" y="1105885"/>
                  <a:pt x="4265383" y="1308143"/>
                  <a:pt x="4090147" y="1502099"/>
                </a:cubicBezTo>
                <a:cubicBezTo>
                  <a:pt x="3906850" y="1704987"/>
                  <a:pt x="3642485" y="1883499"/>
                  <a:pt x="3362552" y="2072468"/>
                </a:cubicBezTo>
                <a:cubicBezTo>
                  <a:pt x="3310910" y="2107285"/>
                  <a:pt x="3257553" y="2143343"/>
                  <a:pt x="3204152" y="2179892"/>
                </a:cubicBezTo>
                <a:cubicBezTo>
                  <a:pt x="2726165" y="2506987"/>
                  <a:pt x="2379682" y="2718542"/>
                  <a:pt x="1936072" y="2679731"/>
                </a:cubicBezTo>
                <a:cubicBezTo>
                  <a:pt x="1260149" y="2620595"/>
                  <a:pt x="807225" y="2284071"/>
                  <a:pt x="421690" y="1554434"/>
                </a:cubicBezTo>
                <a:cubicBezTo>
                  <a:pt x="371240" y="1458934"/>
                  <a:pt x="321385" y="1371732"/>
                  <a:pt x="273167" y="1287451"/>
                </a:cubicBezTo>
                <a:cubicBezTo>
                  <a:pt x="73334" y="938007"/>
                  <a:pt x="-21548" y="757071"/>
                  <a:pt x="4118" y="463709"/>
                </a:cubicBezTo>
                <a:cubicBezTo>
                  <a:pt x="13675" y="354475"/>
                  <a:pt x="32873" y="246587"/>
                  <a:pt x="61565" y="140457"/>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E4C2EBD4-B15C-399D-E3E1-5FB3FEA66B74}"/>
              </a:ext>
            </a:extLst>
          </p:cNvPr>
          <p:cNvSpPr>
            <a:spLocks noGrp="1"/>
          </p:cNvSpPr>
          <p:nvPr>
            <p:ph type="title"/>
          </p:nvPr>
        </p:nvSpPr>
        <p:spPr>
          <a:xfrm>
            <a:off x="1124712" y="2509505"/>
            <a:ext cx="5546431" cy="1187738"/>
          </a:xfrm>
        </p:spPr>
        <p:txBody>
          <a:bodyPr anchor="b">
            <a:normAutofit/>
          </a:bodyPr>
          <a:lstStyle/>
          <a:p>
            <a:r>
              <a:rPr lang="en-US" dirty="0">
                <a:ea typeface="Meiryo"/>
              </a:rPr>
              <a:t>Society </a:t>
            </a:r>
            <a:endParaRPr lang="en-US" dirty="0"/>
          </a:p>
        </p:txBody>
      </p:sp>
      <p:sp>
        <p:nvSpPr>
          <p:cNvPr id="24" name="Freeform: Shape 23">
            <a:extLst>
              <a:ext uri="{FF2B5EF4-FFF2-40B4-BE49-F238E27FC236}">
                <a16:creationId xmlns:a16="http://schemas.microsoft.com/office/drawing/2014/main" id="{690BA102-19FE-44E6-9302-003C1E96F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1867" y="1"/>
            <a:ext cx="3401415" cy="2207855"/>
          </a:xfrm>
          <a:custGeom>
            <a:avLst/>
            <a:gdLst>
              <a:gd name="connsiteX0" fmla="*/ 181555 w 3401415"/>
              <a:gd name="connsiteY0" fmla="*/ 0 h 2207855"/>
              <a:gd name="connsiteX1" fmla="*/ 3298827 w 3401415"/>
              <a:gd name="connsiteY1" fmla="*/ 0 h 2207855"/>
              <a:gd name="connsiteX2" fmla="*/ 3311223 w 3401415"/>
              <a:gd name="connsiteY2" fmla="*/ 34797 h 2207855"/>
              <a:gd name="connsiteX3" fmla="*/ 3401415 w 3401415"/>
              <a:gd name="connsiteY3" fmla="*/ 681555 h 2207855"/>
              <a:gd name="connsiteX4" fmla="*/ 3224702 w 3401415"/>
              <a:gd name="connsiteY4" fmla="*/ 1189259 h 2207855"/>
              <a:gd name="connsiteX5" fmla="*/ 2701498 w 3401415"/>
              <a:gd name="connsiteY5" fmla="*/ 1662006 h 2207855"/>
              <a:gd name="connsiteX6" fmla="*/ 2586463 w 3401415"/>
              <a:gd name="connsiteY6" fmla="*/ 1752439 h 2207855"/>
              <a:gd name="connsiteX7" fmla="*/ 1641219 w 3401415"/>
              <a:gd name="connsiteY7" fmla="*/ 2207855 h 2207855"/>
              <a:gd name="connsiteX8" fmla="*/ 396053 w 3401415"/>
              <a:gd name="connsiteY8" fmla="*/ 1467590 h 2207855"/>
              <a:gd name="connsiteX9" fmla="*/ 263354 w 3401415"/>
              <a:gd name="connsiteY9" fmla="*/ 1278210 h 2207855"/>
              <a:gd name="connsiteX10" fmla="*/ 0 w 3401415"/>
              <a:gd name="connsiteY10" fmla="*/ 681555 h 2207855"/>
              <a:gd name="connsiteX11" fmla="*/ 159122 w 3401415"/>
              <a:gd name="connsiteY11" fmla="*/ 38981 h 22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01415" h="2207855">
                <a:moveTo>
                  <a:pt x="181555" y="0"/>
                </a:moveTo>
                <a:lnTo>
                  <a:pt x="3298827" y="0"/>
                </a:lnTo>
                <a:lnTo>
                  <a:pt x="3311223" y="34797"/>
                </a:lnTo>
                <a:cubicBezTo>
                  <a:pt x="3370461" y="233986"/>
                  <a:pt x="3401415" y="452351"/>
                  <a:pt x="3401415" y="681555"/>
                </a:cubicBezTo>
                <a:cubicBezTo>
                  <a:pt x="3401415" y="876639"/>
                  <a:pt x="3346890" y="1033208"/>
                  <a:pt x="3224702" y="1189259"/>
                </a:cubicBezTo>
                <a:cubicBezTo>
                  <a:pt x="3096894" y="1352496"/>
                  <a:pt x="2904852" y="1502846"/>
                  <a:pt x="2701498" y="1662006"/>
                </a:cubicBezTo>
                <a:cubicBezTo>
                  <a:pt x="2663980" y="1691337"/>
                  <a:pt x="2625221" y="1721703"/>
                  <a:pt x="2586463" y="1752439"/>
                </a:cubicBezTo>
                <a:cubicBezTo>
                  <a:pt x="2239532" y="2027511"/>
                  <a:pt x="1986324" y="2207855"/>
                  <a:pt x="1641219" y="2207855"/>
                </a:cubicBezTo>
                <a:cubicBezTo>
                  <a:pt x="1115386" y="2207855"/>
                  <a:pt x="742984" y="1986480"/>
                  <a:pt x="396053" y="1467590"/>
                </a:cubicBezTo>
                <a:cubicBezTo>
                  <a:pt x="350654" y="1399674"/>
                  <a:pt x="306273" y="1337906"/>
                  <a:pt x="263354" y="1278210"/>
                </a:cubicBezTo>
                <a:cubicBezTo>
                  <a:pt x="85473" y="1030689"/>
                  <a:pt x="0" y="901968"/>
                  <a:pt x="0" y="681555"/>
                </a:cubicBezTo>
                <a:cubicBezTo>
                  <a:pt x="0" y="462698"/>
                  <a:pt x="53576" y="246506"/>
                  <a:pt x="159122" y="38981"/>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 name="Content Placeholder 2">
            <a:extLst>
              <a:ext uri="{FF2B5EF4-FFF2-40B4-BE49-F238E27FC236}">
                <a16:creationId xmlns:a16="http://schemas.microsoft.com/office/drawing/2014/main" id="{6BCF26A2-A2CE-1DB3-BFBB-AE5D2B4AB97D}"/>
              </a:ext>
            </a:extLst>
          </p:cNvPr>
          <p:cNvSpPr>
            <a:spLocks noGrp="1"/>
          </p:cNvSpPr>
          <p:nvPr>
            <p:ph idx="1"/>
          </p:nvPr>
        </p:nvSpPr>
        <p:spPr>
          <a:xfrm>
            <a:off x="1124713" y="3927944"/>
            <a:ext cx="5546432" cy="2142918"/>
          </a:xfrm>
        </p:spPr>
        <p:txBody>
          <a:bodyPr vert="horz" lIns="109728" tIns="109728" rIns="109728" bIns="91440" rtlCol="0">
            <a:normAutofit/>
          </a:bodyPr>
          <a:lstStyle/>
          <a:p>
            <a:pPr>
              <a:lnSpc>
                <a:spcPct val="130000"/>
              </a:lnSpc>
            </a:pPr>
            <a:r>
              <a:rPr lang="en-US" sz="1400">
                <a:ea typeface="Meiryo"/>
              </a:rPr>
              <a:t>Society comes into play at work because we want to do what society deems as correct. We want to do thing just so others will be interesting in the company and use it of course. this can then cause employees to care to much about what society says and not be themselves at work. </a:t>
            </a:r>
          </a:p>
        </p:txBody>
      </p:sp>
    </p:spTree>
    <p:extLst>
      <p:ext uri="{BB962C8B-B14F-4D97-AF65-F5344CB8AC3E}">
        <p14:creationId xmlns:p14="http://schemas.microsoft.com/office/powerpoint/2010/main" val="993060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A08AC-F796-409C-AD97-8B476289E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10" name="Group 9">
            <a:extLst>
              <a:ext uri="{FF2B5EF4-FFF2-40B4-BE49-F238E27FC236}">
                <a16:creationId xmlns:a16="http://schemas.microsoft.com/office/drawing/2014/main" id="{1E1B312B-4E9A-405C-9CE8-1032543803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0853745" cy="6858000"/>
            <a:chOff x="-1" y="0"/>
            <a:chExt cx="10934058" cy="6858000"/>
          </a:xfrm>
        </p:grpSpPr>
        <p:sp>
          <p:nvSpPr>
            <p:cNvPr id="11" name="Freeform: Shape 10">
              <a:extLst>
                <a:ext uri="{FF2B5EF4-FFF2-40B4-BE49-F238E27FC236}">
                  <a16:creationId xmlns:a16="http://schemas.microsoft.com/office/drawing/2014/main" id="{027ED404-4912-4C80-B5EB-98E67EB26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0515600" cy="6858000"/>
            </a:xfrm>
            <a:custGeom>
              <a:avLst/>
              <a:gdLst>
                <a:gd name="connsiteX0" fmla="*/ 0 w 10515600"/>
                <a:gd name="connsiteY0" fmla="*/ 0 h 6858000"/>
                <a:gd name="connsiteX1" fmla="*/ 3039549 w 10515600"/>
                <a:gd name="connsiteY1" fmla="*/ 0 h 6858000"/>
                <a:gd name="connsiteX2" fmla="*/ 3387573 w 10515600"/>
                <a:gd name="connsiteY2" fmla="*/ 0 h 6858000"/>
                <a:gd name="connsiteX3" fmla="*/ 3678072 w 10515600"/>
                <a:gd name="connsiteY3" fmla="*/ 0 h 6858000"/>
                <a:gd name="connsiteX4" fmla="*/ 3721524 w 10515600"/>
                <a:gd name="connsiteY4" fmla="*/ 0 h 6858000"/>
                <a:gd name="connsiteX5" fmla="*/ 4595394 w 10515600"/>
                <a:gd name="connsiteY5" fmla="*/ 0 h 6858000"/>
                <a:gd name="connsiteX6" fmla="*/ 4607603 w 10515600"/>
                <a:gd name="connsiteY6" fmla="*/ 0 h 6858000"/>
                <a:gd name="connsiteX7" fmla="*/ 4733044 w 10515600"/>
                <a:gd name="connsiteY7" fmla="*/ 0 h 6858000"/>
                <a:gd name="connsiteX8" fmla="*/ 6226185 w 10515600"/>
                <a:gd name="connsiteY8" fmla="*/ 0 h 6858000"/>
                <a:gd name="connsiteX9" fmla="*/ 8892577 w 10515600"/>
                <a:gd name="connsiteY9" fmla="*/ 0 h 6858000"/>
                <a:gd name="connsiteX10" fmla="*/ 8914701 w 10515600"/>
                <a:gd name="connsiteY10" fmla="*/ 14997 h 6858000"/>
                <a:gd name="connsiteX11" fmla="*/ 10515600 w 10515600"/>
                <a:gd name="connsiteY11" fmla="*/ 3621656 h 6858000"/>
                <a:gd name="connsiteX12" fmla="*/ 8641250 w 10515600"/>
                <a:gd name="connsiteY12" fmla="*/ 6374814 h 6858000"/>
                <a:gd name="connsiteX13" fmla="*/ 8124602 w 10515600"/>
                <a:gd name="connsiteY13" fmla="*/ 6780599 h 6858000"/>
                <a:gd name="connsiteX14" fmla="*/ 8012846 w 10515600"/>
                <a:gd name="connsiteY14" fmla="*/ 6858000 h 6858000"/>
                <a:gd name="connsiteX15" fmla="*/ 6226185 w 10515600"/>
                <a:gd name="connsiteY15" fmla="*/ 6858000 h 6858000"/>
                <a:gd name="connsiteX16" fmla="*/ 4607603 w 10515600"/>
                <a:gd name="connsiteY16" fmla="*/ 6858000 h 6858000"/>
                <a:gd name="connsiteX17" fmla="*/ 4595394 w 10515600"/>
                <a:gd name="connsiteY17" fmla="*/ 6858000 h 6858000"/>
                <a:gd name="connsiteX18" fmla="*/ 4424650 w 10515600"/>
                <a:gd name="connsiteY18" fmla="*/ 6858000 h 6858000"/>
                <a:gd name="connsiteX19" fmla="*/ 3721524 w 10515600"/>
                <a:gd name="connsiteY19" fmla="*/ 6858000 h 6858000"/>
                <a:gd name="connsiteX20" fmla="*/ 3678072 w 10515600"/>
                <a:gd name="connsiteY20" fmla="*/ 6858000 h 6858000"/>
                <a:gd name="connsiteX21" fmla="*/ 3387573 w 10515600"/>
                <a:gd name="connsiteY21" fmla="*/ 6858000 h 6858000"/>
                <a:gd name="connsiteX22" fmla="*/ 3039549 w 10515600"/>
                <a:gd name="connsiteY22" fmla="*/ 6858000 h 6858000"/>
                <a:gd name="connsiteX23" fmla="*/ 0 w 10515600"/>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15600" h="6858000">
                  <a:moveTo>
                    <a:pt x="0" y="0"/>
                  </a:moveTo>
                  <a:lnTo>
                    <a:pt x="3039549" y="0"/>
                  </a:lnTo>
                  <a:lnTo>
                    <a:pt x="3387573" y="0"/>
                  </a:lnTo>
                  <a:lnTo>
                    <a:pt x="3678072" y="0"/>
                  </a:lnTo>
                  <a:lnTo>
                    <a:pt x="3721524" y="0"/>
                  </a:lnTo>
                  <a:lnTo>
                    <a:pt x="4595394" y="0"/>
                  </a:lnTo>
                  <a:lnTo>
                    <a:pt x="4607603" y="0"/>
                  </a:lnTo>
                  <a:lnTo>
                    <a:pt x="4733044" y="0"/>
                  </a:lnTo>
                  <a:lnTo>
                    <a:pt x="6226185" y="0"/>
                  </a:lnTo>
                  <a:lnTo>
                    <a:pt x="8892577" y="0"/>
                  </a:lnTo>
                  <a:lnTo>
                    <a:pt x="8914701" y="14997"/>
                  </a:lnTo>
                  <a:cubicBezTo>
                    <a:pt x="9941864" y="754641"/>
                    <a:pt x="10515600" y="2093192"/>
                    <a:pt x="10515600" y="3621656"/>
                  </a:cubicBezTo>
                  <a:cubicBezTo>
                    <a:pt x="10515600" y="4969131"/>
                    <a:pt x="9586875" y="5602839"/>
                    <a:pt x="8641250" y="6374814"/>
                  </a:cubicBezTo>
                  <a:cubicBezTo>
                    <a:pt x="8469047" y="6515397"/>
                    <a:pt x="8298420" y="6653108"/>
                    <a:pt x="8124602" y="6780599"/>
                  </a:cubicBezTo>
                  <a:lnTo>
                    <a:pt x="8012846" y="6858000"/>
                  </a:lnTo>
                  <a:lnTo>
                    <a:pt x="6226185" y="6858000"/>
                  </a:lnTo>
                  <a:lnTo>
                    <a:pt x="4607603" y="6858000"/>
                  </a:lnTo>
                  <a:lnTo>
                    <a:pt x="4595394" y="6858000"/>
                  </a:lnTo>
                  <a:lnTo>
                    <a:pt x="4424650" y="6858000"/>
                  </a:lnTo>
                  <a:lnTo>
                    <a:pt x="3721524" y="6858000"/>
                  </a:lnTo>
                  <a:lnTo>
                    <a:pt x="3678072" y="6858000"/>
                  </a:lnTo>
                  <a:lnTo>
                    <a:pt x="3387573" y="6858000"/>
                  </a:lnTo>
                  <a:lnTo>
                    <a:pt x="3039549" y="6858000"/>
                  </a:lnTo>
                  <a:lnTo>
                    <a:pt x="0"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E58012C-4DA3-4ED3-9500-41F9AF60B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0433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59AC73F7-22BD-4C46-B368-3F03B8478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84327"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95C99F96-8984-456F-BD66-5C019A651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53086"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le 1">
            <a:extLst>
              <a:ext uri="{FF2B5EF4-FFF2-40B4-BE49-F238E27FC236}">
                <a16:creationId xmlns:a16="http://schemas.microsoft.com/office/drawing/2014/main" id="{15AAA5B6-462E-2650-1343-987AB6D6847F}"/>
              </a:ext>
            </a:extLst>
          </p:cNvPr>
          <p:cNvSpPr>
            <a:spLocks noGrp="1"/>
          </p:cNvSpPr>
          <p:nvPr>
            <p:ph type="title"/>
          </p:nvPr>
        </p:nvSpPr>
        <p:spPr>
          <a:xfrm>
            <a:off x="1920875" y="442913"/>
            <a:ext cx="6857365" cy="1344612"/>
          </a:xfrm>
        </p:spPr>
        <p:txBody>
          <a:bodyPr anchor="b">
            <a:normAutofit/>
          </a:bodyPr>
          <a:lstStyle/>
          <a:p>
            <a:r>
              <a:rPr lang="en-US" dirty="0">
                <a:ea typeface="Meiryo"/>
              </a:rPr>
              <a:t>School </a:t>
            </a:r>
            <a:endParaRPr lang="en-US" dirty="0"/>
          </a:p>
        </p:txBody>
      </p:sp>
      <p:sp>
        <p:nvSpPr>
          <p:cNvPr id="3" name="Content Placeholder 2">
            <a:extLst>
              <a:ext uri="{FF2B5EF4-FFF2-40B4-BE49-F238E27FC236}">
                <a16:creationId xmlns:a16="http://schemas.microsoft.com/office/drawing/2014/main" id="{45B2B171-C756-DF9F-60F4-D0268582DE06}"/>
              </a:ext>
            </a:extLst>
          </p:cNvPr>
          <p:cNvSpPr>
            <a:spLocks noGrp="1"/>
          </p:cNvSpPr>
          <p:nvPr>
            <p:ph idx="1"/>
          </p:nvPr>
        </p:nvSpPr>
        <p:spPr>
          <a:xfrm>
            <a:off x="1920875" y="2312988"/>
            <a:ext cx="6857365" cy="3651250"/>
          </a:xfrm>
        </p:spPr>
        <p:txBody>
          <a:bodyPr vert="horz" lIns="109728" tIns="109728" rIns="109728" bIns="91440" rtlCol="0">
            <a:normAutofit/>
          </a:bodyPr>
          <a:lstStyle/>
          <a:p>
            <a:r>
              <a:rPr lang="en-US" dirty="0">
                <a:ea typeface="Meiryo"/>
              </a:rPr>
              <a:t>School can affect a workplace because different things could have been taught to different people, and the way they learned something is not the way other learned it creating disagreements. </a:t>
            </a:r>
            <a:endParaRPr lang="en-US" dirty="0"/>
          </a:p>
        </p:txBody>
      </p:sp>
    </p:spTree>
    <p:extLst>
      <p:ext uri="{BB962C8B-B14F-4D97-AF65-F5344CB8AC3E}">
        <p14:creationId xmlns:p14="http://schemas.microsoft.com/office/powerpoint/2010/main" val="3559308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C30F6-8A60-C60D-1220-0DB6FA31311A}"/>
              </a:ext>
            </a:extLst>
          </p:cNvPr>
          <p:cNvSpPr>
            <a:spLocks noGrp="1"/>
          </p:cNvSpPr>
          <p:nvPr>
            <p:ph type="title"/>
          </p:nvPr>
        </p:nvSpPr>
        <p:spPr/>
        <p:txBody>
          <a:bodyPr/>
          <a:lstStyle/>
          <a:p>
            <a:r>
              <a:rPr lang="en-US" dirty="0">
                <a:ea typeface="Meiryo"/>
              </a:rPr>
              <a:t>Deviance </a:t>
            </a:r>
            <a:endParaRPr lang="en-US" dirty="0"/>
          </a:p>
        </p:txBody>
      </p:sp>
      <p:sp>
        <p:nvSpPr>
          <p:cNvPr id="3" name="Content Placeholder 2">
            <a:extLst>
              <a:ext uri="{FF2B5EF4-FFF2-40B4-BE49-F238E27FC236}">
                <a16:creationId xmlns:a16="http://schemas.microsoft.com/office/drawing/2014/main" id="{C3C55E9E-1A49-888A-45E1-7EFA3A721E93}"/>
              </a:ext>
            </a:extLst>
          </p:cNvPr>
          <p:cNvSpPr>
            <a:spLocks noGrp="1"/>
          </p:cNvSpPr>
          <p:nvPr>
            <p:ph idx="1"/>
          </p:nvPr>
        </p:nvSpPr>
        <p:spPr/>
        <p:txBody>
          <a:bodyPr vert="horz" lIns="109728" tIns="109728" rIns="109728" bIns="91440" rtlCol="0" anchor="t">
            <a:normAutofit/>
          </a:bodyPr>
          <a:lstStyle/>
          <a:p>
            <a:r>
              <a:rPr lang="en-US" dirty="0">
                <a:ea typeface="Meiryo"/>
              </a:rPr>
              <a:t>Deviance plays a roll in our everyday lives because it makes us feel like we need to be a certain way and we cant be different or have different opinions because we will get punished for it. This also affects the workplace because you will get punished or looked at differently because you have a different opinion, or do something out of the "norm" </a:t>
            </a:r>
            <a:endParaRPr lang="en-US" dirty="0"/>
          </a:p>
        </p:txBody>
      </p:sp>
      <p:sp>
        <p:nvSpPr>
          <p:cNvPr id="4" name="TextBox 3">
            <a:extLst>
              <a:ext uri="{FF2B5EF4-FFF2-40B4-BE49-F238E27FC236}">
                <a16:creationId xmlns:a16="http://schemas.microsoft.com/office/drawing/2014/main" id="{F1B6C5F7-0FD6-41F6-B994-DE1FFB3DBB86}"/>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Tree>
    <p:extLst>
      <p:ext uri="{BB962C8B-B14F-4D97-AF65-F5344CB8AC3E}">
        <p14:creationId xmlns:p14="http://schemas.microsoft.com/office/powerpoint/2010/main" val="3194051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A624E-26A9-A2AD-85A3-2F649A967649}"/>
              </a:ext>
            </a:extLst>
          </p:cNvPr>
          <p:cNvSpPr>
            <a:spLocks noGrp="1"/>
          </p:cNvSpPr>
          <p:nvPr>
            <p:ph type="title"/>
          </p:nvPr>
        </p:nvSpPr>
        <p:spPr/>
        <p:txBody>
          <a:bodyPr/>
          <a:lstStyle/>
          <a:p>
            <a:r>
              <a:rPr lang="en-US" dirty="0">
                <a:ea typeface="Meiryo"/>
              </a:rPr>
              <a:t>Social factors </a:t>
            </a:r>
            <a:endParaRPr lang="en-US" dirty="0"/>
          </a:p>
        </p:txBody>
      </p:sp>
      <p:sp>
        <p:nvSpPr>
          <p:cNvPr id="3" name="Content Placeholder 2">
            <a:extLst>
              <a:ext uri="{FF2B5EF4-FFF2-40B4-BE49-F238E27FC236}">
                <a16:creationId xmlns:a16="http://schemas.microsoft.com/office/drawing/2014/main" id="{16B20D92-D538-B2D9-9EED-F1367B4C0460}"/>
              </a:ext>
            </a:extLst>
          </p:cNvPr>
          <p:cNvSpPr>
            <a:spLocks noGrp="1"/>
          </p:cNvSpPr>
          <p:nvPr>
            <p:ph idx="1"/>
          </p:nvPr>
        </p:nvSpPr>
        <p:spPr/>
        <p:txBody>
          <a:bodyPr vert="horz" lIns="109728" tIns="109728" rIns="109728" bIns="91440" rtlCol="0" anchor="t">
            <a:normAutofit/>
          </a:bodyPr>
          <a:lstStyle/>
          <a:p>
            <a:r>
              <a:rPr lang="en-US" dirty="0">
                <a:ea typeface="Meiryo"/>
              </a:rPr>
              <a:t>Some social factors that are causing the inequality we see is religion mostly I think peoples different views on religion makes them judge and discriminate against other religions. Another that I think is big is society and the social status/ poverty because your financial status is also looked at and judged by others. </a:t>
            </a:r>
          </a:p>
        </p:txBody>
      </p:sp>
    </p:spTree>
    <p:extLst>
      <p:ext uri="{BB962C8B-B14F-4D97-AF65-F5344CB8AC3E}">
        <p14:creationId xmlns:p14="http://schemas.microsoft.com/office/powerpoint/2010/main" val="3148657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0FE40-DE0E-7BB6-28A5-85797790FFBF}"/>
              </a:ext>
            </a:extLst>
          </p:cNvPr>
          <p:cNvSpPr>
            <a:spLocks noGrp="1"/>
          </p:cNvSpPr>
          <p:nvPr>
            <p:ph type="title"/>
          </p:nvPr>
        </p:nvSpPr>
        <p:spPr/>
        <p:txBody>
          <a:bodyPr/>
          <a:lstStyle/>
          <a:p>
            <a:r>
              <a:rPr lang="en-US" dirty="0">
                <a:ea typeface="Meiryo"/>
              </a:rPr>
              <a:t>Wrap up </a:t>
            </a:r>
            <a:endParaRPr lang="en-US" dirty="0"/>
          </a:p>
        </p:txBody>
      </p:sp>
      <p:sp>
        <p:nvSpPr>
          <p:cNvPr id="3" name="Content Placeholder 2">
            <a:extLst>
              <a:ext uri="{FF2B5EF4-FFF2-40B4-BE49-F238E27FC236}">
                <a16:creationId xmlns:a16="http://schemas.microsoft.com/office/drawing/2014/main" id="{55D8D99B-E206-113C-E7AD-365F55BD0F6D}"/>
              </a:ext>
            </a:extLst>
          </p:cNvPr>
          <p:cNvSpPr>
            <a:spLocks noGrp="1"/>
          </p:cNvSpPr>
          <p:nvPr>
            <p:ph idx="1"/>
          </p:nvPr>
        </p:nvSpPr>
        <p:spPr/>
        <p:txBody>
          <a:bodyPr vert="horz" lIns="109728" tIns="109728" rIns="109728" bIns="91440" rtlCol="0" anchor="t">
            <a:normAutofit/>
          </a:bodyPr>
          <a:lstStyle/>
          <a:p>
            <a:r>
              <a:rPr lang="en-US" dirty="0">
                <a:ea typeface="Meiryo"/>
              </a:rPr>
              <a:t>As we can see society can be a very good thing or a very bad thing. It can affect us in many ways, I think it is important to not let society determine our lives and how we should live what we should and should not do or where to work. </a:t>
            </a:r>
            <a:endParaRPr lang="en-US" dirty="0"/>
          </a:p>
        </p:txBody>
      </p:sp>
    </p:spTree>
    <p:extLst>
      <p:ext uri="{BB962C8B-B14F-4D97-AF65-F5344CB8AC3E}">
        <p14:creationId xmlns:p14="http://schemas.microsoft.com/office/powerpoint/2010/main" val="2981100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3573C-47D6-FD35-C014-23BD88961104}"/>
              </a:ext>
            </a:extLst>
          </p:cNvPr>
          <p:cNvSpPr>
            <a:spLocks noGrp="1"/>
          </p:cNvSpPr>
          <p:nvPr>
            <p:ph type="title"/>
          </p:nvPr>
        </p:nvSpPr>
        <p:spPr/>
        <p:txBody>
          <a:bodyPr/>
          <a:lstStyle/>
          <a:p>
            <a:r>
              <a:rPr lang="en-US" dirty="0">
                <a:ea typeface="Meiryo"/>
              </a:rPr>
              <a:t>resources</a:t>
            </a:r>
            <a:endParaRPr lang="en-US" dirty="0"/>
          </a:p>
        </p:txBody>
      </p:sp>
      <p:sp>
        <p:nvSpPr>
          <p:cNvPr id="3" name="Content Placeholder 2">
            <a:extLst>
              <a:ext uri="{FF2B5EF4-FFF2-40B4-BE49-F238E27FC236}">
                <a16:creationId xmlns:a16="http://schemas.microsoft.com/office/drawing/2014/main" id="{42DD63F1-72A2-4D00-2335-2FCA6AB119D5}"/>
              </a:ext>
            </a:extLst>
          </p:cNvPr>
          <p:cNvSpPr>
            <a:spLocks noGrp="1"/>
          </p:cNvSpPr>
          <p:nvPr>
            <p:ph idx="1"/>
          </p:nvPr>
        </p:nvSpPr>
        <p:spPr/>
        <p:txBody>
          <a:bodyPr vert="horz" lIns="109728" tIns="109728" rIns="109728" bIns="91440" rtlCol="0" anchor="t">
            <a:normAutofit/>
          </a:bodyPr>
          <a:lstStyle/>
          <a:p>
            <a:r>
              <a:rPr lang="en-US" dirty="0">
                <a:ea typeface="+mn-lt"/>
                <a:cs typeface="+mn-lt"/>
                <a:hlinkClick r:id="rId2"/>
              </a:rPr>
              <a:t>https://www.merriam-webster.com/dictionary/deviance</a:t>
            </a:r>
            <a:endParaRPr lang="en-US">
              <a:ea typeface="+mn-lt"/>
              <a:cs typeface="+mn-lt"/>
            </a:endParaRPr>
          </a:p>
          <a:p>
            <a:r>
              <a:rPr lang="en-US" dirty="0">
                <a:ea typeface="+mn-lt"/>
                <a:cs typeface="+mn-lt"/>
                <a:hlinkClick r:id="rId3"/>
              </a:rPr>
              <a:t>https://pressbooks.howardcc.edu/soci101/chapter/4-3-agents-of-socialization/</a:t>
            </a:r>
            <a:endParaRPr lang="en-US">
              <a:ea typeface="+mn-lt"/>
              <a:cs typeface="+mn-lt"/>
            </a:endParaRPr>
          </a:p>
          <a:p>
            <a:endParaRPr lang="en-US" dirty="0">
              <a:ea typeface="Meiryo"/>
            </a:endParaRPr>
          </a:p>
        </p:txBody>
      </p:sp>
    </p:spTree>
    <p:extLst>
      <p:ext uri="{BB962C8B-B14F-4D97-AF65-F5344CB8AC3E}">
        <p14:creationId xmlns:p14="http://schemas.microsoft.com/office/powerpoint/2010/main" val="2286372964"/>
      </p:ext>
    </p:extLst>
  </p:cSld>
  <p:clrMapOvr>
    <a:masterClrMapping/>
  </p:clrMapOvr>
</p:sld>
</file>

<file path=ppt/theme/theme1.xml><?xml version="1.0" encoding="utf-8"?>
<a:theme xmlns:a="http://schemas.openxmlformats.org/drawingml/2006/main" name="SketchLinesVTI">
  <a:themeElements>
    <a:clrScheme name="AnalogousFromDarkSeedLeftStep">
      <a:dk1>
        <a:srgbClr val="000000"/>
      </a:dk1>
      <a:lt1>
        <a:srgbClr val="FFFFFF"/>
      </a:lt1>
      <a:dk2>
        <a:srgbClr val="321C1C"/>
      </a:dk2>
      <a:lt2>
        <a:srgbClr val="F0F2F3"/>
      </a:lt2>
      <a:accent1>
        <a:srgbClr val="E77429"/>
      </a:accent1>
      <a:accent2>
        <a:srgbClr val="D5171B"/>
      </a:accent2>
      <a:accent3>
        <a:srgbClr val="E7297C"/>
      </a:accent3>
      <a:accent4>
        <a:srgbClr val="D517B9"/>
      </a:accent4>
      <a:accent5>
        <a:srgbClr val="B429E7"/>
      </a:accent5>
      <a:accent6>
        <a:srgbClr val="5C24D7"/>
      </a:accent6>
      <a:hlink>
        <a:srgbClr val="B23FBF"/>
      </a:hlink>
      <a:folHlink>
        <a:srgbClr val="7F7F7F"/>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SketchLinesVTI</vt:lpstr>
      <vt:lpstr>Crystal Hernandez</vt:lpstr>
      <vt:lpstr>Introduction</vt:lpstr>
      <vt:lpstr>Family </vt:lpstr>
      <vt:lpstr>Mass media </vt:lpstr>
      <vt:lpstr>Religion </vt:lpstr>
      <vt:lpstr>Peer pressure</vt:lpstr>
      <vt:lpstr>Society </vt:lpstr>
      <vt:lpstr>School </vt:lpstr>
      <vt:lpstr>Deviance </vt:lpstr>
      <vt:lpstr>Social factors </vt:lpstr>
      <vt:lpstr>Wrap up </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164</cp:revision>
  <dcterms:created xsi:type="dcterms:W3CDTF">2022-04-14T23:53:44Z</dcterms:created>
  <dcterms:modified xsi:type="dcterms:W3CDTF">2022-04-15T00:47:54Z</dcterms:modified>
</cp:coreProperties>
</file>