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872FB01-7C09-4E76-9D89-55862AAB202C}" v="4" dt="2021-09-30T20:29:53.297"/>
    <p1510:client id="{FDC74CE7-C14E-D974-96E0-314419A56DA8}" v="257" dt="2021-10-22T21:36:54.86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44" autoAdjust="0"/>
    <p:restoredTop sz="94660"/>
  </p:normalViewPr>
  <p:slideViewPr>
    <p:cSldViewPr snapToGrid="0">
      <p:cViewPr varScale="1">
        <p:scale>
          <a:sx n="72" d="100"/>
          <a:sy n="72" d="100"/>
        </p:scale>
        <p:origin x="654"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6"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ctrTitle"/>
          </p:nvPr>
        </p:nvSpPr>
        <p:spPr>
          <a:xfrm>
            <a:off x="1371600" y="1803405"/>
            <a:ext cx="9448800" cy="1825096"/>
          </a:xfrm>
        </p:spPr>
        <p:txBody>
          <a:bodyPr anchor="b">
            <a:normAutofit/>
          </a:bodyPr>
          <a:lstStyle>
            <a:lvl1pPr algn="l">
              <a:defRPr sz="6000"/>
            </a:lvl1pPr>
          </a:lstStyle>
          <a:p>
            <a:r>
              <a:rPr lang="en-US"/>
              <a:t>Click to edit Master title style</a:t>
            </a:r>
            <a:endParaRPr lang="en-US" dirty="0"/>
          </a:p>
        </p:txBody>
      </p:sp>
      <p:sp>
        <p:nvSpPr>
          <p:cNvPr id="3" name="Subtitle 2"/>
          <p:cNvSpPr>
            <a:spLocks noGrp="1"/>
          </p:cNvSpPr>
          <p:nvPr>
            <p:ph type="subTitle" idx="1"/>
          </p:nvPr>
        </p:nvSpPr>
        <p:spPr>
          <a:xfrm>
            <a:off x="1371600" y="3632201"/>
            <a:ext cx="94488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909561" y="4314328"/>
            <a:ext cx="2910840" cy="374642"/>
          </a:xfrm>
        </p:spPr>
        <p:txBody>
          <a:bodyPr/>
          <a:lstStyle/>
          <a:p>
            <a:fld id="{7272C1A7-D828-44AF-B3D2-EAD94E46EC12}" type="datetimeFigureOut">
              <a:rPr lang="en-US" smtClean="0"/>
              <a:t>10/22/2021</a:t>
            </a:fld>
            <a:endParaRPr lang="en-US"/>
          </a:p>
        </p:txBody>
      </p:sp>
      <p:sp>
        <p:nvSpPr>
          <p:cNvPr id="5" name="Footer Placeholder 4"/>
          <p:cNvSpPr>
            <a:spLocks noGrp="1"/>
          </p:cNvSpPr>
          <p:nvPr>
            <p:ph type="ftr" sz="quarter" idx="11"/>
          </p:nvPr>
        </p:nvSpPr>
        <p:spPr>
          <a:xfrm>
            <a:off x="1371600" y="4323845"/>
            <a:ext cx="6400800" cy="365125"/>
          </a:xfrm>
        </p:spPr>
        <p:txBody>
          <a:bodyPr/>
          <a:lstStyle/>
          <a:p>
            <a:endParaRPr lang="en-US"/>
          </a:p>
        </p:txBody>
      </p:sp>
      <p:sp>
        <p:nvSpPr>
          <p:cNvPr id="6" name="Slide Number Placeholder 5"/>
          <p:cNvSpPr>
            <a:spLocks noGrp="1"/>
          </p:cNvSpPr>
          <p:nvPr>
            <p:ph type="sldNum" sz="quarter" idx="12"/>
          </p:nvPr>
        </p:nvSpPr>
        <p:spPr>
          <a:xfrm>
            <a:off x="8077200" y="1430866"/>
            <a:ext cx="2743200" cy="365125"/>
          </a:xfrm>
        </p:spPr>
        <p:txBody>
          <a:bodyPr/>
          <a:lstStyle/>
          <a:p>
            <a:fld id="{DAD15973-F5FE-4FB3-9D42-C8B0B92330DB}" type="slidenum">
              <a:rPr lang="en-US" smtClean="0"/>
              <a:t>‹#›</a:t>
            </a:fld>
            <a:endParaRPr lang="en-US"/>
          </a:p>
        </p:txBody>
      </p:sp>
    </p:spTree>
    <p:extLst>
      <p:ext uri="{BB962C8B-B14F-4D97-AF65-F5344CB8AC3E}">
        <p14:creationId xmlns:p14="http://schemas.microsoft.com/office/powerpoint/2010/main" val="13069739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272C1A7-D828-44AF-B3D2-EAD94E46EC12}" type="datetimeFigureOut">
              <a:rPr lang="en-US" smtClean="0"/>
              <a:t>10/22/2021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D15973-F5FE-4FB3-9D42-C8B0B92330DB}" type="slidenum">
              <a:rPr lang="en-US" smtClean="0"/>
              <a:t>‹#›</a:t>
            </a:fld>
            <a:endParaRPr lang="en-US"/>
          </a:p>
        </p:txBody>
      </p:sp>
    </p:spTree>
    <p:extLst>
      <p:ext uri="{BB962C8B-B14F-4D97-AF65-F5344CB8AC3E}">
        <p14:creationId xmlns:p14="http://schemas.microsoft.com/office/powerpoint/2010/main" val="11247953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3"/>
            <a:ext cx="10820399" cy="2801935"/>
          </a:xfrm>
        </p:spPr>
        <p:txBody>
          <a:bodyPr anchor="b">
            <a:normAutofit/>
          </a:bodyPr>
          <a:lstStyle>
            <a:lvl1pPr algn="r">
              <a:defRPr sz="4000"/>
            </a:lvl1pPr>
          </a:lstStyle>
          <a:p>
            <a:r>
              <a:rPr lang="en-US"/>
              <a:t>Click to edit Master title style</a:t>
            </a:r>
            <a:endParaRPr lang="en-US" dirty="0"/>
          </a:p>
        </p:txBody>
      </p:sp>
      <p:sp>
        <p:nvSpPr>
          <p:cNvPr id="3" name="Text Placeholder 2"/>
          <p:cNvSpPr>
            <a:spLocks noGrp="1"/>
          </p:cNvSpPr>
          <p:nvPr>
            <p:ph type="body" idx="1"/>
          </p:nvPr>
        </p:nvSpPr>
        <p:spPr>
          <a:xfrm>
            <a:off x="1024467" y="3641725"/>
            <a:ext cx="10490200" cy="955675"/>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7814452" y="381000"/>
            <a:ext cx="2910840" cy="365125"/>
          </a:xfrm>
        </p:spPr>
        <p:txBody>
          <a:bodyPr/>
          <a:lstStyle>
            <a:lvl1pPr algn="r">
              <a:defRPr/>
            </a:lvl1pPr>
          </a:lstStyle>
          <a:p>
            <a:fld id="{7272C1A7-D828-44AF-B3D2-EAD94E46EC12}" type="datetimeFigureOut">
              <a:rPr lang="en-US" smtClean="0"/>
              <a:t>10/22/2021</a:t>
            </a:fld>
            <a:endParaRPr lang="en-US"/>
          </a:p>
        </p:txBody>
      </p:sp>
      <p:sp>
        <p:nvSpPr>
          <p:cNvPr id="5" name="Footer Placeholder 4"/>
          <p:cNvSpPr>
            <a:spLocks noGrp="1"/>
          </p:cNvSpPr>
          <p:nvPr>
            <p:ph type="ftr" sz="quarter" idx="11"/>
          </p:nvPr>
        </p:nvSpPr>
        <p:spPr>
          <a:xfrm>
            <a:off x="685800" y="381001"/>
            <a:ext cx="6991492" cy="364065"/>
          </a:xfrm>
        </p:spPr>
        <p:txBody>
          <a:bodyPr/>
          <a:lstStyle/>
          <a:p>
            <a:endParaRPr lang="en-US"/>
          </a:p>
        </p:txBody>
      </p:sp>
      <p:sp>
        <p:nvSpPr>
          <p:cNvPr id="6" name="Slide Number Placeholder 5"/>
          <p:cNvSpPr>
            <a:spLocks noGrp="1"/>
          </p:cNvSpPr>
          <p:nvPr>
            <p:ph type="sldNum" sz="quarter" idx="12"/>
          </p:nvPr>
        </p:nvSpPr>
        <p:spPr>
          <a:xfrm>
            <a:off x="10862452" y="381000"/>
            <a:ext cx="643748" cy="365125"/>
          </a:xfrm>
        </p:spPr>
        <p:txBody>
          <a:bodyPr/>
          <a:lstStyle/>
          <a:p>
            <a:fld id="{DAD15973-F5FE-4FB3-9D42-C8B0B92330DB}" type="slidenum">
              <a:rPr lang="en-US" smtClean="0"/>
              <a:t>‹#›</a:t>
            </a:fld>
            <a:endParaRPr lang="en-US"/>
          </a:p>
        </p:txBody>
      </p:sp>
    </p:spTree>
    <p:extLst>
      <p:ext uri="{BB962C8B-B14F-4D97-AF65-F5344CB8AC3E}">
        <p14:creationId xmlns:p14="http://schemas.microsoft.com/office/powerpoint/2010/main" val="9354993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5800" y="2194559"/>
            <a:ext cx="5334000" cy="40241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2194559"/>
            <a:ext cx="5334000" cy="40241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272C1A7-D828-44AF-B3D2-EAD94E46EC12}" type="datetimeFigureOut">
              <a:rPr lang="en-US" smtClean="0"/>
              <a:t>10/22/2021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AD15973-F5FE-4FB3-9D42-C8B0B92330DB}" type="slidenum">
              <a:rPr lang="en-US" smtClean="0"/>
              <a:t>‹#›</a:t>
            </a:fld>
            <a:endParaRPr lang="en-US"/>
          </a:p>
        </p:txBody>
      </p:sp>
    </p:spTree>
    <p:extLst>
      <p:ext uri="{BB962C8B-B14F-4D97-AF65-F5344CB8AC3E}">
        <p14:creationId xmlns:p14="http://schemas.microsoft.com/office/powerpoint/2010/main" val="34130393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895600" y="762000"/>
            <a:ext cx="8610600" cy="1295400"/>
          </a:xfrm>
        </p:spPr>
        <p:txBody>
          <a:bodyPr/>
          <a:lstStyle/>
          <a:p>
            <a:r>
              <a:rPr lang="en-US"/>
              <a:t>Click to edit Master title style</a:t>
            </a:r>
            <a:endParaRPr lang="en-US" dirty="0"/>
          </a:p>
        </p:txBody>
      </p:sp>
      <p:sp>
        <p:nvSpPr>
          <p:cNvPr id="3" name="Text Placeholder 2"/>
          <p:cNvSpPr>
            <a:spLocks noGrp="1"/>
          </p:cNvSpPr>
          <p:nvPr>
            <p:ph type="body" idx="1"/>
          </p:nvPr>
        </p:nvSpPr>
        <p:spPr>
          <a:xfrm>
            <a:off x="914409" y="2183802"/>
            <a:ext cx="507999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5800" y="3132666"/>
            <a:ext cx="5311775" cy="30860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0800" y="2183802"/>
            <a:ext cx="5105400"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3132666"/>
            <a:ext cx="5334000" cy="30860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272C1A7-D828-44AF-B3D2-EAD94E46EC12}" type="datetimeFigureOut">
              <a:rPr lang="en-US" smtClean="0"/>
              <a:t>10/22/2021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AD15973-F5FE-4FB3-9D42-C8B0B92330DB}" type="slidenum">
              <a:rPr lang="en-US" smtClean="0"/>
              <a:t>‹#›</a:t>
            </a:fld>
            <a:endParaRPr lang="en-US"/>
          </a:p>
        </p:txBody>
      </p:sp>
    </p:spTree>
    <p:extLst>
      <p:ext uri="{BB962C8B-B14F-4D97-AF65-F5344CB8AC3E}">
        <p14:creationId xmlns:p14="http://schemas.microsoft.com/office/powerpoint/2010/main" val="17389407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272C1A7-D828-44AF-B3D2-EAD94E46EC12}" type="datetimeFigureOut">
              <a:rPr lang="en-US" smtClean="0"/>
              <a:t>10/22/2021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AD15973-F5FE-4FB3-9D42-C8B0B92330DB}" type="slidenum">
              <a:rPr lang="en-US" smtClean="0"/>
              <a:t>‹#›</a:t>
            </a:fld>
            <a:endParaRPr lang="en-US"/>
          </a:p>
        </p:txBody>
      </p:sp>
    </p:spTree>
    <p:extLst>
      <p:ext uri="{BB962C8B-B14F-4D97-AF65-F5344CB8AC3E}">
        <p14:creationId xmlns:p14="http://schemas.microsoft.com/office/powerpoint/2010/main" val="19720764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272C1A7-D828-44AF-B3D2-EAD94E46EC12}" type="datetimeFigureOut">
              <a:rPr lang="en-US" smtClean="0"/>
              <a:t>10/22/2021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AD15973-F5FE-4FB3-9D42-C8B0B92330DB}" type="slidenum">
              <a:rPr lang="en-US" smtClean="0"/>
              <a:t>‹#›</a:t>
            </a:fld>
            <a:endParaRPr lang="en-US"/>
          </a:p>
        </p:txBody>
      </p:sp>
    </p:spTree>
    <p:extLst>
      <p:ext uri="{BB962C8B-B14F-4D97-AF65-F5344CB8AC3E}">
        <p14:creationId xmlns:p14="http://schemas.microsoft.com/office/powerpoint/2010/main" val="27124177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4114800" cy="1600200"/>
          </a:xfrm>
        </p:spPr>
        <p:txBody>
          <a:bodyPr anchor="b"/>
          <a:lstStyle>
            <a:lvl1pPr algn="l">
              <a:defRPr sz="3200"/>
            </a:lvl1pPr>
          </a:lstStyle>
          <a:p>
            <a:r>
              <a:rPr lang="en-US"/>
              <a:t>Click to edit Master title style</a:t>
            </a:r>
            <a:endParaRPr lang="en-US" dirty="0"/>
          </a:p>
        </p:txBody>
      </p:sp>
      <p:sp>
        <p:nvSpPr>
          <p:cNvPr id="3" name="Content Placeholder 2"/>
          <p:cNvSpPr>
            <a:spLocks noGrp="1"/>
          </p:cNvSpPr>
          <p:nvPr>
            <p:ph idx="1"/>
          </p:nvPr>
        </p:nvSpPr>
        <p:spPr>
          <a:xfrm>
            <a:off x="4995582" y="746759"/>
            <a:ext cx="6510618" cy="5471925"/>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5800" y="3124199"/>
            <a:ext cx="411480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272C1A7-D828-44AF-B3D2-EAD94E46EC12}" type="datetimeFigureOut">
              <a:rPr lang="en-US" smtClean="0"/>
              <a:t>10/22/2021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AD15973-F5FE-4FB3-9D42-C8B0B92330DB}" type="slidenum">
              <a:rPr lang="en-US" smtClean="0"/>
              <a:t>‹#›</a:t>
            </a:fld>
            <a:endParaRPr lang="en-US"/>
          </a:p>
        </p:txBody>
      </p:sp>
    </p:spTree>
    <p:extLst>
      <p:ext uri="{BB962C8B-B14F-4D97-AF65-F5344CB8AC3E}">
        <p14:creationId xmlns:p14="http://schemas.microsoft.com/office/powerpoint/2010/main" val="23285032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6873240" cy="1600200"/>
          </a:xfrm>
        </p:spPr>
        <p:txBody>
          <a:bodyPr anchor="b"/>
          <a:lstStyle>
            <a:lvl1pPr algn="l">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861238" y="751241"/>
            <a:ext cx="3644962" cy="5467443"/>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800" y="3124199"/>
            <a:ext cx="687324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272C1A7-D828-44AF-B3D2-EAD94E46EC12}" type="datetimeFigureOut">
              <a:rPr lang="en-US" smtClean="0"/>
              <a:t>10/22/2021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AD15973-F5FE-4FB3-9D42-C8B0B92330DB}" type="slidenum">
              <a:rPr lang="en-US" smtClean="0"/>
              <a:t>‹#›</a:t>
            </a:fld>
            <a:endParaRPr lang="en-US"/>
          </a:p>
        </p:txBody>
      </p:sp>
    </p:spTree>
    <p:extLst>
      <p:ext uri="{BB962C8B-B14F-4D97-AF65-F5344CB8AC3E}">
        <p14:creationId xmlns:p14="http://schemas.microsoft.com/office/powerpoint/2010/main" val="42554723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777" y="4697360"/>
            <a:ext cx="10822034" cy="819355"/>
          </a:xfrm>
        </p:spPr>
        <p:txBody>
          <a:bodyPr anchor="b"/>
          <a:lstStyle>
            <a:lvl1pPr algn="l">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81727" y="941439"/>
            <a:ext cx="10821840" cy="3478161"/>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800" y="5516715"/>
            <a:ext cx="10820400" cy="701969"/>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272C1A7-D828-44AF-B3D2-EAD94E46EC12}" type="datetimeFigureOut">
              <a:rPr lang="en-US" smtClean="0"/>
              <a:t>10/22/2021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AD15973-F5FE-4FB3-9D42-C8B0B92330DB}" type="slidenum">
              <a:rPr lang="en-US" smtClean="0"/>
              <a:t>‹#›</a:t>
            </a:fld>
            <a:endParaRPr lang="en-US"/>
          </a:p>
        </p:txBody>
      </p:sp>
    </p:spTree>
    <p:extLst>
      <p:ext uri="{BB962C8B-B14F-4D97-AF65-F5344CB8AC3E}">
        <p14:creationId xmlns:p14="http://schemas.microsoft.com/office/powerpoint/2010/main" val="31366741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2"/>
            <a:ext cx="10820400" cy="2802467"/>
          </a:xfrm>
        </p:spPr>
        <p:txBody>
          <a:bodyPr anchor="ctr"/>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1024467" y="3649133"/>
            <a:ext cx="10130516" cy="99906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7272C1A7-D828-44AF-B3D2-EAD94E46EC12}" type="datetimeFigureOut">
              <a:rPr lang="en-US" smtClean="0"/>
              <a:t>10/22/2021</a:t>
            </a:fld>
            <a:endParaRPr lang="en-US"/>
          </a:p>
        </p:txBody>
      </p:sp>
      <p:sp>
        <p:nvSpPr>
          <p:cNvPr id="6" name="Footer Placeholder 5"/>
          <p:cNvSpPr>
            <a:spLocks noGrp="1"/>
          </p:cNvSpPr>
          <p:nvPr>
            <p:ph type="ftr" sz="quarter" idx="11"/>
          </p:nvPr>
        </p:nvSpPr>
        <p:spPr>
          <a:xfrm>
            <a:off x="685800" y="379941"/>
            <a:ext cx="6991492" cy="365125"/>
          </a:xfrm>
        </p:spPr>
        <p:txBody>
          <a:bodyPr/>
          <a:lstStyle/>
          <a:p>
            <a:endParaRPr lang="en-US"/>
          </a:p>
        </p:txBody>
      </p:sp>
      <p:sp>
        <p:nvSpPr>
          <p:cNvPr id="7" name="Slide Number Placeholder 6"/>
          <p:cNvSpPr>
            <a:spLocks noGrp="1"/>
          </p:cNvSpPr>
          <p:nvPr>
            <p:ph type="sldNum" sz="quarter" idx="12"/>
          </p:nvPr>
        </p:nvSpPr>
        <p:spPr>
          <a:xfrm>
            <a:off x="10862452" y="381000"/>
            <a:ext cx="643748" cy="365125"/>
          </a:xfrm>
        </p:spPr>
        <p:txBody>
          <a:bodyPr/>
          <a:lstStyle/>
          <a:p>
            <a:fld id="{DAD15973-F5FE-4FB3-9D42-C8B0B92330DB}" type="slidenum">
              <a:rPr lang="en-US" smtClean="0"/>
              <a:t>‹#›</a:t>
            </a:fld>
            <a:endParaRPr lang="en-US"/>
          </a:p>
        </p:txBody>
      </p:sp>
    </p:spTree>
    <p:extLst>
      <p:ext uri="{BB962C8B-B14F-4D97-AF65-F5344CB8AC3E}">
        <p14:creationId xmlns:p14="http://schemas.microsoft.com/office/powerpoint/2010/main" val="26297913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pic>
        <p:nvPicPr>
          <p:cNvPr id="13" name="Picture 12"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67" y="753533"/>
            <a:ext cx="10151533" cy="2604495"/>
          </a:xfrm>
        </p:spPr>
        <p:txBody>
          <a:bodyPr anchor="ctr"/>
          <a:lstStyle>
            <a:lvl1pPr algn="l">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303865" y="3365556"/>
            <a:ext cx="9592736"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1024467" y="3959862"/>
            <a:ext cx="10151533" cy="679871"/>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7272C1A7-D828-44AF-B3D2-EAD94E46EC12}" type="datetimeFigureOut">
              <a:rPr lang="en-US" smtClean="0"/>
              <a:t>10/22/2021</a:t>
            </a:fld>
            <a:endParaRPr lang="en-US"/>
          </a:p>
        </p:txBody>
      </p:sp>
      <p:sp>
        <p:nvSpPr>
          <p:cNvPr id="6" name="Footer Placeholder 5"/>
          <p:cNvSpPr>
            <a:spLocks noGrp="1"/>
          </p:cNvSpPr>
          <p:nvPr>
            <p:ph type="ftr" sz="quarter" idx="11"/>
          </p:nvPr>
        </p:nvSpPr>
        <p:spPr>
          <a:xfrm>
            <a:off x="685800" y="379941"/>
            <a:ext cx="6991492" cy="365125"/>
          </a:xfrm>
        </p:spPr>
        <p:txBody>
          <a:bodyPr/>
          <a:lstStyle/>
          <a:p>
            <a:endParaRPr lang="en-US"/>
          </a:p>
        </p:txBody>
      </p:sp>
      <p:sp>
        <p:nvSpPr>
          <p:cNvPr id="7" name="Slide Number Placeholder 6"/>
          <p:cNvSpPr>
            <a:spLocks noGrp="1"/>
          </p:cNvSpPr>
          <p:nvPr>
            <p:ph type="sldNum" sz="quarter" idx="12"/>
          </p:nvPr>
        </p:nvSpPr>
        <p:spPr>
          <a:xfrm>
            <a:off x="10862452" y="381000"/>
            <a:ext cx="643748" cy="365125"/>
          </a:xfrm>
        </p:spPr>
        <p:txBody>
          <a:bodyPr/>
          <a:lstStyle/>
          <a:p>
            <a:fld id="{DAD15973-F5FE-4FB3-9D42-C8B0B92330DB}" type="slidenum">
              <a:rPr lang="en-US" smtClean="0"/>
              <a:t>‹#›</a:t>
            </a:fld>
            <a:endParaRPr lang="en-US"/>
          </a:p>
        </p:txBody>
      </p:sp>
      <p:sp>
        <p:nvSpPr>
          <p:cNvPr id="9" name="TextBox 8"/>
          <p:cNvSpPr txBox="1"/>
          <p:nvPr/>
        </p:nvSpPr>
        <p:spPr>
          <a:xfrm>
            <a:off x="476250" y="93345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984230" y="270129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342893848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95" y="1124701"/>
            <a:ext cx="10146186" cy="2511835"/>
          </a:xfrm>
        </p:spPr>
        <p:txBody>
          <a:bodyPr anchor="b"/>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1024467" y="3648315"/>
            <a:ext cx="10144654"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814452" y="378883"/>
            <a:ext cx="2910840" cy="365125"/>
          </a:xfrm>
        </p:spPr>
        <p:txBody>
          <a:bodyPr/>
          <a:lstStyle>
            <a:lvl1pPr algn="r">
              <a:defRPr/>
            </a:lvl1pPr>
          </a:lstStyle>
          <a:p>
            <a:fld id="{7272C1A7-D828-44AF-B3D2-EAD94E46EC12}" type="datetimeFigureOut">
              <a:rPr lang="en-US" smtClean="0"/>
              <a:t>10/22/2021</a:t>
            </a:fld>
            <a:endParaRPr lang="en-US"/>
          </a:p>
        </p:txBody>
      </p:sp>
      <p:sp>
        <p:nvSpPr>
          <p:cNvPr id="6" name="Footer Placeholder 5"/>
          <p:cNvSpPr>
            <a:spLocks noGrp="1"/>
          </p:cNvSpPr>
          <p:nvPr>
            <p:ph type="ftr" sz="quarter" idx="11"/>
          </p:nvPr>
        </p:nvSpPr>
        <p:spPr>
          <a:xfrm>
            <a:off x="685800" y="378883"/>
            <a:ext cx="6991492" cy="365125"/>
          </a:xfrm>
        </p:spPr>
        <p:txBody>
          <a:bodyPr/>
          <a:lstStyle/>
          <a:p>
            <a:endParaRPr lang="en-US"/>
          </a:p>
        </p:txBody>
      </p:sp>
      <p:sp>
        <p:nvSpPr>
          <p:cNvPr id="7" name="Slide Number Placeholder 6"/>
          <p:cNvSpPr>
            <a:spLocks noGrp="1"/>
          </p:cNvSpPr>
          <p:nvPr>
            <p:ph type="sldNum" sz="quarter" idx="12"/>
          </p:nvPr>
        </p:nvSpPr>
        <p:spPr>
          <a:xfrm>
            <a:off x="10862452" y="381000"/>
            <a:ext cx="643748" cy="365125"/>
          </a:xfrm>
        </p:spPr>
        <p:txBody>
          <a:bodyPr/>
          <a:lstStyle/>
          <a:p>
            <a:fld id="{DAD15973-F5FE-4FB3-9D42-C8B0B92330DB}" type="slidenum">
              <a:rPr lang="en-US" smtClean="0"/>
              <a:t>‹#›</a:t>
            </a:fld>
            <a:endParaRPr lang="en-US"/>
          </a:p>
        </p:txBody>
      </p:sp>
    </p:spTree>
    <p:extLst>
      <p:ext uri="{BB962C8B-B14F-4D97-AF65-F5344CB8AC3E}">
        <p14:creationId xmlns:p14="http://schemas.microsoft.com/office/powerpoint/2010/main" val="47733677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2895600" y="761999"/>
            <a:ext cx="8610599" cy="1303867"/>
          </a:xfrm>
        </p:spPr>
        <p:txBody>
          <a:bodyPr/>
          <a:lstStyle/>
          <a:p>
            <a:r>
              <a:rPr lang="en-US"/>
              <a:t>Click to edit Master title style</a:t>
            </a:r>
            <a:endParaRPr lang="en-US" dirty="0"/>
          </a:p>
        </p:txBody>
      </p:sp>
      <p:sp>
        <p:nvSpPr>
          <p:cNvPr id="7" name="Text Placeholder 2"/>
          <p:cNvSpPr>
            <a:spLocks noGrp="1"/>
          </p:cNvSpPr>
          <p:nvPr>
            <p:ph type="body" idx="1"/>
          </p:nvPr>
        </p:nvSpPr>
        <p:spPr>
          <a:xfrm>
            <a:off x="685800" y="2202080"/>
            <a:ext cx="3456432"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685799"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368800" y="2201333"/>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366858" y="2904067"/>
            <a:ext cx="3456432" cy="331461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8051800" y="2192866"/>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8051801"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7272C1A7-D828-44AF-B3D2-EAD94E46EC12}" type="datetimeFigureOut">
              <a:rPr lang="en-US" smtClean="0"/>
              <a:t>10/22/2021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AD15973-F5FE-4FB3-9D42-C8B0B92330DB}" type="slidenum">
              <a:rPr lang="en-US" smtClean="0"/>
              <a:t>‹#›</a:t>
            </a:fld>
            <a:endParaRPr lang="en-US"/>
          </a:p>
        </p:txBody>
      </p:sp>
    </p:spTree>
    <p:extLst>
      <p:ext uri="{BB962C8B-B14F-4D97-AF65-F5344CB8AC3E}">
        <p14:creationId xmlns:p14="http://schemas.microsoft.com/office/powerpoint/2010/main" val="8271872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2895600" y="762000"/>
            <a:ext cx="8610599" cy="129540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688618" y="4191000"/>
            <a:ext cx="3451582"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688618" y="2362200"/>
            <a:ext cx="3451582"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88618" y="4873764"/>
            <a:ext cx="3451582"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374263" y="4191000"/>
            <a:ext cx="3448935"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374263" y="2362200"/>
            <a:ext cx="3448936"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374264" y="4873763"/>
            <a:ext cx="344893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8049731" y="4191000"/>
            <a:ext cx="3456469"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8049855" y="2362200"/>
            <a:ext cx="3447878"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8049731" y="4873761"/>
            <a:ext cx="345244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7272C1A7-D828-44AF-B3D2-EAD94E46EC12}" type="datetimeFigureOut">
              <a:rPr lang="en-US" smtClean="0"/>
              <a:t>10/22/2021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AD15973-F5FE-4FB3-9D42-C8B0B92330DB}" type="slidenum">
              <a:rPr lang="en-US" smtClean="0"/>
              <a:t>‹#›</a:t>
            </a:fld>
            <a:endParaRPr lang="en-US"/>
          </a:p>
        </p:txBody>
      </p:sp>
    </p:spTree>
    <p:extLst>
      <p:ext uri="{BB962C8B-B14F-4D97-AF65-F5344CB8AC3E}">
        <p14:creationId xmlns:p14="http://schemas.microsoft.com/office/powerpoint/2010/main" val="416220350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685800" y="2194559"/>
            <a:ext cx="10820400" cy="40241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272C1A7-D828-44AF-B3D2-EAD94E46EC12}" type="datetimeFigureOut">
              <a:rPr lang="en-US" smtClean="0"/>
              <a:t>10/22/2021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D15973-F5FE-4FB3-9D42-C8B0B92330DB}" type="slidenum">
              <a:rPr lang="en-US" smtClean="0"/>
              <a:t>‹#›</a:t>
            </a:fld>
            <a:endParaRPr lang="en-US"/>
          </a:p>
        </p:txBody>
      </p:sp>
    </p:spTree>
    <p:extLst>
      <p:ext uri="{BB962C8B-B14F-4D97-AF65-F5344CB8AC3E}">
        <p14:creationId xmlns:p14="http://schemas.microsoft.com/office/powerpoint/2010/main" val="82279016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Vertical Title 1"/>
          <p:cNvSpPr>
            <a:spLocks noGrp="1"/>
          </p:cNvSpPr>
          <p:nvPr>
            <p:ph type="title" orient="vert"/>
          </p:nvPr>
        </p:nvSpPr>
        <p:spPr>
          <a:xfrm>
            <a:off x="9448800" y="745066"/>
            <a:ext cx="2057400" cy="3903133"/>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024466" y="745067"/>
            <a:ext cx="8204201" cy="390313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7814452" y="379941"/>
            <a:ext cx="2910840" cy="365125"/>
          </a:xfrm>
        </p:spPr>
        <p:txBody>
          <a:bodyPr/>
          <a:lstStyle>
            <a:lvl1pPr algn="r">
              <a:defRPr/>
            </a:lvl1pPr>
          </a:lstStyle>
          <a:p>
            <a:fld id="{7272C1A7-D828-44AF-B3D2-EAD94E46EC12}" type="datetimeFigureOut">
              <a:rPr lang="en-US" smtClean="0"/>
              <a:t>10/22/2021</a:t>
            </a:fld>
            <a:endParaRPr lang="en-US"/>
          </a:p>
        </p:txBody>
      </p:sp>
      <p:sp>
        <p:nvSpPr>
          <p:cNvPr id="5" name="Footer Placeholder 4"/>
          <p:cNvSpPr>
            <a:spLocks noGrp="1"/>
          </p:cNvSpPr>
          <p:nvPr>
            <p:ph type="ftr" sz="quarter" idx="11"/>
          </p:nvPr>
        </p:nvSpPr>
        <p:spPr>
          <a:xfrm>
            <a:off x="685800" y="381000"/>
            <a:ext cx="6991492" cy="365125"/>
          </a:xfrm>
        </p:spPr>
        <p:txBody>
          <a:bodyPr/>
          <a:lstStyle/>
          <a:p>
            <a:endParaRPr lang="en-US"/>
          </a:p>
        </p:txBody>
      </p:sp>
      <p:sp>
        <p:nvSpPr>
          <p:cNvPr id="6" name="Slide Number Placeholder 5"/>
          <p:cNvSpPr>
            <a:spLocks noGrp="1"/>
          </p:cNvSpPr>
          <p:nvPr>
            <p:ph type="sldNum" sz="quarter" idx="12"/>
          </p:nvPr>
        </p:nvSpPr>
        <p:spPr>
          <a:xfrm>
            <a:off x="10862452" y="381000"/>
            <a:ext cx="643748" cy="365125"/>
          </a:xfrm>
        </p:spPr>
        <p:txBody>
          <a:bodyPr/>
          <a:lstStyle/>
          <a:p>
            <a:fld id="{DAD15973-F5FE-4FB3-9D42-C8B0B92330DB}" type="slidenum">
              <a:rPr lang="en-US" smtClean="0"/>
              <a:t>‹#›</a:t>
            </a:fld>
            <a:endParaRPr lang="en-US"/>
          </a:p>
        </p:txBody>
      </p:sp>
    </p:spTree>
    <p:extLst>
      <p:ext uri="{BB962C8B-B14F-4D97-AF65-F5344CB8AC3E}">
        <p14:creationId xmlns:p14="http://schemas.microsoft.com/office/powerpoint/2010/main" val="5844172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C0-HD-TOP.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Title Placeholder 1"/>
          <p:cNvSpPr>
            <a:spLocks noGrp="1"/>
          </p:cNvSpPr>
          <p:nvPr>
            <p:ph type="title"/>
          </p:nvPr>
        </p:nvSpPr>
        <p:spPr>
          <a:xfrm>
            <a:off x="2895600" y="764373"/>
            <a:ext cx="8610600" cy="129302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0" y="2194560"/>
            <a:ext cx="10820400" cy="402412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595360" y="6356350"/>
            <a:ext cx="291084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7272C1A7-D828-44AF-B3D2-EAD94E46EC12}" type="datetimeFigureOut">
              <a:rPr lang="en-US" smtClean="0"/>
              <a:t>10/22/2021</a:t>
            </a:fld>
            <a:endParaRPr lang="en-US"/>
          </a:p>
        </p:txBody>
      </p:sp>
      <p:sp>
        <p:nvSpPr>
          <p:cNvPr id="5" name="Footer Placeholder 4"/>
          <p:cNvSpPr>
            <a:spLocks noGrp="1"/>
          </p:cNvSpPr>
          <p:nvPr>
            <p:ph type="ftr" sz="quarter" idx="3"/>
          </p:nvPr>
        </p:nvSpPr>
        <p:spPr>
          <a:xfrm>
            <a:off x="685800" y="6355845"/>
            <a:ext cx="777240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63000" y="381000"/>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DAD15973-F5FE-4FB3-9D42-C8B0B92330DB}" type="slidenum">
              <a:rPr lang="en-US" smtClean="0"/>
              <a:t>‹#›</a:t>
            </a:fld>
            <a:endParaRPr lang="en-US"/>
          </a:p>
        </p:txBody>
      </p:sp>
    </p:spTree>
    <p:extLst>
      <p:ext uri="{BB962C8B-B14F-4D97-AF65-F5344CB8AC3E}">
        <p14:creationId xmlns:p14="http://schemas.microsoft.com/office/powerpoint/2010/main" val="3702852410"/>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CCBAA5-265D-4841-9813-EDD5F26AA487}"/>
              </a:ext>
            </a:extLst>
          </p:cNvPr>
          <p:cNvSpPr>
            <a:spLocks noGrp="1"/>
          </p:cNvSpPr>
          <p:nvPr>
            <p:ph type="ctrTitle"/>
          </p:nvPr>
        </p:nvSpPr>
        <p:spPr>
          <a:xfrm>
            <a:off x="1524000" y="2235200"/>
            <a:ext cx="9144000" cy="2387600"/>
          </a:xfrm>
        </p:spPr>
        <p:txBody>
          <a:bodyPr>
            <a:normAutofit fontScale="90000"/>
          </a:bodyPr>
          <a:lstStyle/>
          <a:p>
            <a:r>
              <a:rPr lang="en-US" dirty="0"/>
              <a:t>Math 201 </a:t>
            </a:r>
            <a:br>
              <a:rPr lang="en-US" dirty="0"/>
            </a:br>
            <a:r>
              <a:rPr lang="en-US" dirty="0"/>
              <a:t>portfolio project </a:t>
            </a:r>
            <a:br>
              <a:rPr lang="en-US" dirty="0"/>
            </a:br>
            <a:r>
              <a:rPr lang="en-US" dirty="0"/>
              <a:t>Kaitlynn Cross</a:t>
            </a:r>
          </a:p>
        </p:txBody>
      </p:sp>
    </p:spTree>
    <p:extLst>
      <p:ext uri="{BB962C8B-B14F-4D97-AF65-F5344CB8AC3E}">
        <p14:creationId xmlns:p14="http://schemas.microsoft.com/office/powerpoint/2010/main" val="32914764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F90A91-BCCD-480B-9E81-9133DC94433C}"/>
              </a:ext>
            </a:extLst>
          </p:cNvPr>
          <p:cNvSpPr>
            <a:spLocks noGrp="1"/>
          </p:cNvSpPr>
          <p:nvPr>
            <p:ph type="title"/>
          </p:nvPr>
        </p:nvSpPr>
        <p:spPr/>
        <p:txBody>
          <a:bodyPr/>
          <a:lstStyle/>
          <a:p>
            <a:r>
              <a:rPr lang="en-US" dirty="0"/>
              <a:t>Project purpose </a:t>
            </a:r>
          </a:p>
        </p:txBody>
      </p:sp>
      <p:sp>
        <p:nvSpPr>
          <p:cNvPr id="3" name="Content Placeholder 2">
            <a:extLst>
              <a:ext uri="{FF2B5EF4-FFF2-40B4-BE49-F238E27FC236}">
                <a16:creationId xmlns:a16="http://schemas.microsoft.com/office/drawing/2014/main" id="{613DF07B-7DF8-4C57-8134-CAEF5B758161}"/>
              </a:ext>
            </a:extLst>
          </p:cNvPr>
          <p:cNvSpPr>
            <a:spLocks noGrp="1"/>
          </p:cNvSpPr>
          <p:nvPr>
            <p:ph idx="1"/>
          </p:nvPr>
        </p:nvSpPr>
        <p:spPr/>
        <p:txBody>
          <a:bodyPr/>
          <a:lstStyle/>
          <a:p>
            <a:pPr marL="0" indent="0">
              <a:buNone/>
            </a:pPr>
            <a:r>
              <a:rPr lang="en-US" dirty="0"/>
              <a:t>This project is to help students get started on the process of student loans and how to repay them when the time comes. This project also gets students thinking about payment options and plans as well as how much of a loan payment they will have upon graduation. </a:t>
            </a:r>
          </a:p>
        </p:txBody>
      </p:sp>
    </p:spTree>
    <p:extLst>
      <p:ext uri="{BB962C8B-B14F-4D97-AF65-F5344CB8AC3E}">
        <p14:creationId xmlns:p14="http://schemas.microsoft.com/office/powerpoint/2010/main" val="34707451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097640-A0C0-4A84-937B-CE6C71B9A949}"/>
              </a:ext>
            </a:extLst>
          </p:cNvPr>
          <p:cNvSpPr>
            <a:spLocks noGrp="1"/>
          </p:cNvSpPr>
          <p:nvPr>
            <p:ph type="title"/>
          </p:nvPr>
        </p:nvSpPr>
        <p:spPr/>
        <p:txBody>
          <a:bodyPr/>
          <a:lstStyle/>
          <a:p>
            <a:r>
              <a:rPr lang="en-US" dirty="0"/>
              <a:t>Hypothesis </a:t>
            </a:r>
          </a:p>
        </p:txBody>
      </p:sp>
      <p:sp>
        <p:nvSpPr>
          <p:cNvPr id="3" name="Content Placeholder 2">
            <a:extLst>
              <a:ext uri="{FF2B5EF4-FFF2-40B4-BE49-F238E27FC236}">
                <a16:creationId xmlns:a16="http://schemas.microsoft.com/office/drawing/2014/main" id="{BA44C526-311D-45D1-9107-EA30FAEB193A}"/>
              </a:ext>
            </a:extLst>
          </p:cNvPr>
          <p:cNvSpPr>
            <a:spLocks noGrp="1"/>
          </p:cNvSpPr>
          <p:nvPr>
            <p:ph idx="1"/>
          </p:nvPr>
        </p:nvSpPr>
        <p:spPr>
          <a:xfrm>
            <a:off x="7099852" y="2194560"/>
            <a:ext cx="4959626" cy="4024125"/>
          </a:xfrm>
        </p:spPr>
        <p:txBody>
          <a:bodyPr vert="horz" lIns="91440" tIns="45720" rIns="91440" bIns="45720" rtlCol="0" anchor="t">
            <a:normAutofit/>
          </a:bodyPr>
          <a:lstStyle/>
          <a:p>
            <a:pPr marL="0" indent="0">
              <a:buNone/>
            </a:pPr>
            <a:r>
              <a:rPr lang="en-US" sz="2400" dirty="0"/>
              <a:t>If I start to make payments now on my student loan balance the less time it will take me to pay it off and the less my monthly payment amount will be. </a:t>
            </a:r>
          </a:p>
        </p:txBody>
      </p:sp>
    </p:spTree>
    <p:extLst>
      <p:ext uri="{BB962C8B-B14F-4D97-AF65-F5344CB8AC3E}">
        <p14:creationId xmlns:p14="http://schemas.microsoft.com/office/powerpoint/2010/main" val="3872231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98AE15-682B-4571-A78C-1017C919CA62}"/>
              </a:ext>
            </a:extLst>
          </p:cNvPr>
          <p:cNvSpPr>
            <a:spLocks noGrp="1"/>
          </p:cNvSpPr>
          <p:nvPr>
            <p:ph type="title"/>
          </p:nvPr>
        </p:nvSpPr>
        <p:spPr/>
        <p:txBody>
          <a:bodyPr/>
          <a:lstStyle/>
          <a:p>
            <a:r>
              <a:rPr lang="en-US" dirty="0"/>
              <a:t>Expected salary </a:t>
            </a:r>
          </a:p>
        </p:txBody>
      </p:sp>
      <p:sp>
        <p:nvSpPr>
          <p:cNvPr id="3" name="Content Placeholder 2">
            <a:extLst>
              <a:ext uri="{FF2B5EF4-FFF2-40B4-BE49-F238E27FC236}">
                <a16:creationId xmlns:a16="http://schemas.microsoft.com/office/drawing/2014/main" id="{7CB2A8E6-CF79-4DA3-B658-451508C8130B}"/>
              </a:ext>
            </a:extLst>
          </p:cNvPr>
          <p:cNvSpPr>
            <a:spLocks noGrp="1"/>
          </p:cNvSpPr>
          <p:nvPr>
            <p:ph idx="1"/>
          </p:nvPr>
        </p:nvSpPr>
        <p:spPr>
          <a:xfrm>
            <a:off x="6951260" y="1985751"/>
            <a:ext cx="4554940" cy="4024125"/>
          </a:xfrm>
        </p:spPr>
        <p:txBody>
          <a:bodyPr/>
          <a:lstStyle/>
          <a:p>
            <a:pPr marL="0" indent="0">
              <a:buNone/>
            </a:pPr>
            <a:r>
              <a:rPr lang="en-US" dirty="0"/>
              <a:t>Starting salary- $57,870</a:t>
            </a:r>
          </a:p>
          <a:p>
            <a:pPr marL="0" indent="0">
              <a:buNone/>
            </a:pPr>
            <a:endParaRPr lang="en-US" dirty="0"/>
          </a:p>
          <a:p>
            <a:pPr marL="0" indent="0">
              <a:buNone/>
            </a:pPr>
            <a:endParaRPr lang="en-US" dirty="0"/>
          </a:p>
          <a:p>
            <a:pPr marL="0" indent="0">
              <a:buNone/>
            </a:pPr>
            <a:r>
              <a:rPr lang="en-US" dirty="0"/>
              <a:t>Monthly salary- $4,822.50</a:t>
            </a:r>
          </a:p>
          <a:p>
            <a:pPr marL="0" indent="0">
              <a:buNone/>
            </a:pPr>
            <a:endParaRPr lang="en-US" dirty="0"/>
          </a:p>
          <a:p>
            <a:pPr marL="0" indent="0">
              <a:buNone/>
            </a:pPr>
            <a:r>
              <a:rPr lang="en-US" dirty="0"/>
              <a:t>Net pay- $3616.50</a:t>
            </a:r>
          </a:p>
          <a:p>
            <a:pPr marL="0" indent="0">
              <a:buNone/>
            </a:pPr>
            <a:endParaRPr lang="en-US" dirty="0"/>
          </a:p>
          <a:p>
            <a:pPr marL="0" indent="0">
              <a:buNone/>
            </a:pPr>
            <a:endParaRPr lang="en-US"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2324183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4B0521-FDDD-4080-A797-1F6CBC0755B1}"/>
              </a:ext>
            </a:extLst>
          </p:cNvPr>
          <p:cNvSpPr>
            <a:spLocks noGrp="1"/>
          </p:cNvSpPr>
          <p:nvPr>
            <p:ph type="title"/>
          </p:nvPr>
        </p:nvSpPr>
        <p:spPr/>
        <p:txBody>
          <a:bodyPr/>
          <a:lstStyle/>
          <a:p>
            <a:r>
              <a:rPr lang="en-US" dirty="0"/>
              <a:t>Estimated budget </a:t>
            </a:r>
          </a:p>
        </p:txBody>
      </p:sp>
      <p:sp>
        <p:nvSpPr>
          <p:cNvPr id="3" name="Content Placeholder 2">
            <a:extLst>
              <a:ext uri="{FF2B5EF4-FFF2-40B4-BE49-F238E27FC236}">
                <a16:creationId xmlns:a16="http://schemas.microsoft.com/office/drawing/2014/main" id="{163498F2-4470-404D-AC57-B80683BF85C3}"/>
              </a:ext>
            </a:extLst>
          </p:cNvPr>
          <p:cNvSpPr>
            <a:spLocks noGrp="1"/>
          </p:cNvSpPr>
          <p:nvPr>
            <p:ph idx="1"/>
          </p:nvPr>
        </p:nvSpPr>
        <p:spPr>
          <a:xfrm>
            <a:off x="685800" y="2194560"/>
            <a:ext cx="10820400" cy="4663440"/>
          </a:xfrm>
        </p:spPr>
        <p:txBody>
          <a:bodyPr>
            <a:normAutofit/>
          </a:bodyPr>
          <a:lstStyle/>
          <a:p>
            <a:pPr marL="0" indent="0">
              <a:buNone/>
            </a:pPr>
            <a:r>
              <a:rPr lang="en-US" sz="1400" dirty="0"/>
              <a:t>Net monthly income-  $3,616.50</a:t>
            </a:r>
          </a:p>
          <a:p>
            <a:pPr marL="0" indent="0">
              <a:buNone/>
            </a:pPr>
            <a:r>
              <a:rPr lang="en-US" sz="1400" dirty="0"/>
              <a:t>Expenses:</a:t>
            </a:r>
          </a:p>
          <a:p>
            <a:pPr marL="0" indent="0">
              <a:buNone/>
            </a:pPr>
            <a:r>
              <a:rPr lang="en-US" sz="1400" dirty="0"/>
              <a:t>Car insurance- $200</a:t>
            </a:r>
          </a:p>
          <a:p>
            <a:pPr marL="0" indent="0">
              <a:buNone/>
            </a:pPr>
            <a:r>
              <a:rPr lang="en-US" sz="1400" dirty="0"/>
              <a:t>Phone bill- $55</a:t>
            </a:r>
          </a:p>
          <a:p>
            <a:pPr marL="0" indent="0">
              <a:buNone/>
            </a:pPr>
            <a:r>
              <a:rPr lang="en-US" sz="1400" dirty="0"/>
              <a:t>Food- $200</a:t>
            </a:r>
          </a:p>
          <a:p>
            <a:pPr marL="0" indent="0">
              <a:buNone/>
            </a:pPr>
            <a:r>
              <a:rPr lang="en-US" sz="1400" dirty="0"/>
              <a:t>Gas- $200</a:t>
            </a:r>
          </a:p>
          <a:p>
            <a:pPr marL="0" indent="0">
              <a:buNone/>
            </a:pPr>
            <a:r>
              <a:rPr lang="en-US" sz="1400" dirty="0"/>
              <a:t>Rent- $700</a:t>
            </a:r>
          </a:p>
          <a:p>
            <a:pPr marL="0" indent="0">
              <a:buNone/>
            </a:pPr>
            <a:r>
              <a:rPr lang="en-US" sz="1400" dirty="0"/>
              <a:t>Heat- $100</a:t>
            </a:r>
          </a:p>
          <a:p>
            <a:pPr marL="0" indent="0">
              <a:buNone/>
            </a:pPr>
            <a:r>
              <a:rPr lang="en-US" sz="1400" dirty="0" err="1"/>
              <a:t>Wifi</a:t>
            </a:r>
            <a:r>
              <a:rPr lang="en-US" sz="1400" dirty="0"/>
              <a:t>- $80</a:t>
            </a:r>
          </a:p>
          <a:p>
            <a:pPr marL="0" indent="0">
              <a:buNone/>
            </a:pPr>
            <a:r>
              <a:rPr lang="en-US" sz="1400" dirty="0"/>
              <a:t>Water bill- $60</a:t>
            </a:r>
          </a:p>
          <a:p>
            <a:pPr marL="0" indent="0">
              <a:buNone/>
            </a:pPr>
            <a:r>
              <a:rPr lang="en-US" sz="1400" dirty="0"/>
              <a:t>TV- $75</a:t>
            </a:r>
          </a:p>
          <a:p>
            <a:pPr marL="0" indent="0">
              <a:buNone/>
            </a:pPr>
            <a:r>
              <a:rPr lang="en-US" sz="1400" dirty="0"/>
              <a:t>Student loan payment- $89.56</a:t>
            </a:r>
          </a:p>
          <a:p>
            <a:pPr marL="0" indent="0">
              <a:buNone/>
            </a:pPr>
            <a:r>
              <a:rPr lang="en-US" sz="1400" dirty="0"/>
              <a:t>Total expenses- $1,759.58</a:t>
            </a:r>
          </a:p>
          <a:p>
            <a:pPr marL="0" indent="0">
              <a:buNone/>
            </a:pPr>
            <a:r>
              <a:rPr lang="en-US" sz="1400" dirty="0"/>
              <a:t>Disposable income- $1,856.92</a:t>
            </a:r>
          </a:p>
          <a:p>
            <a:pPr marL="0" indent="0">
              <a:buNone/>
            </a:pPr>
            <a:endParaRPr lang="en-US" dirty="0"/>
          </a:p>
        </p:txBody>
      </p:sp>
    </p:spTree>
    <p:extLst>
      <p:ext uri="{BB962C8B-B14F-4D97-AF65-F5344CB8AC3E}">
        <p14:creationId xmlns:p14="http://schemas.microsoft.com/office/powerpoint/2010/main" val="1081586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8439C6-9D75-4646-A593-DF2E69709FA1}"/>
              </a:ext>
            </a:extLst>
          </p:cNvPr>
          <p:cNvSpPr>
            <a:spLocks noGrp="1"/>
          </p:cNvSpPr>
          <p:nvPr>
            <p:ph type="title"/>
          </p:nvPr>
        </p:nvSpPr>
        <p:spPr/>
        <p:txBody>
          <a:bodyPr/>
          <a:lstStyle/>
          <a:p>
            <a:r>
              <a:rPr lang="en-US" dirty="0"/>
              <a:t>Student loan estimate </a:t>
            </a:r>
          </a:p>
        </p:txBody>
      </p:sp>
      <p:sp>
        <p:nvSpPr>
          <p:cNvPr id="3" name="Content Placeholder 2">
            <a:extLst>
              <a:ext uri="{FF2B5EF4-FFF2-40B4-BE49-F238E27FC236}">
                <a16:creationId xmlns:a16="http://schemas.microsoft.com/office/drawing/2014/main" id="{08FFFEA5-CDE6-498B-856F-9ADEE7256EA5}"/>
              </a:ext>
            </a:extLst>
          </p:cNvPr>
          <p:cNvSpPr>
            <a:spLocks noGrp="1"/>
          </p:cNvSpPr>
          <p:nvPr>
            <p:ph idx="1"/>
          </p:nvPr>
        </p:nvSpPr>
        <p:spPr>
          <a:xfrm>
            <a:off x="685800" y="2194560"/>
            <a:ext cx="10820400" cy="4431527"/>
          </a:xfrm>
        </p:spPr>
        <p:txBody>
          <a:bodyPr>
            <a:normAutofit/>
          </a:bodyPr>
          <a:lstStyle/>
          <a:p>
            <a:pPr marL="0" indent="0">
              <a:buNone/>
            </a:pPr>
            <a:r>
              <a:rPr lang="en-US" dirty="0"/>
              <a:t>Current amount owed- $6,750</a:t>
            </a:r>
          </a:p>
          <a:p>
            <a:pPr marL="0" indent="0">
              <a:buNone/>
            </a:pPr>
            <a:r>
              <a:rPr lang="en-US" dirty="0"/>
              <a:t>Estimated amount for upcoming semesters- $4,000</a:t>
            </a:r>
          </a:p>
          <a:p>
            <a:pPr marL="0" indent="0">
              <a:buNone/>
            </a:pPr>
            <a:r>
              <a:rPr lang="en-US" dirty="0"/>
              <a:t>Estimated total amount- $10,750</a:t>
            </a:r>
          </a:p>
          <a:p>
            <a:pPr marL="0" indent="0">
              <a:buNone/>
            </a:pPr>
            <a:r>
              <a:rPr lang="en-US" dirty="0"/>
              <a:t>(I have no interest rate on any of my loans according to my studentaid.gov account) </a:t>
            </a:r>
          </a:p>
          <a:p>
            <a:pPr marL="0" indent="0">
              <a:buNone/>
            </a:pPr>
            <a:endParaRPr lang="en-US" dirty="0"/>
          </a:p>
        </p:txBody>
      </p:sp>
      <p:sp>
        <p:nvSpPr>
          <p:cNvPr id="4" name="Rectangle 1">
            <a:extLst>
              <a:ext uri="{FF2B5EF4-FFF2-40B4-BE49-F238E27FC236}">
                <a16:creationId xmlns:a16="http://schemas.microsoft.com/office/drawing/2014/main" id="{6E778AA7-6B88-4F7E-945C-DAE0BD1553EF}"/>
              </a:ext>
            </a:extLst>
          </p:cNvPr>
          <p:cNvSpPr>
            <a:spLocks noChangeArrowheads="1"/>
          </p:cNvSpPr>
          <p:nvPr/>
        </p:nvSpPr>
        <p:spPr bwMode="auto">
          <a:xfrm>
            <a:off x="6003634" y="-184666"/>
            <a:ext cx="184731" cy="369332"/>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8957508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F25DCF-C0A5-42F2-AC31-308F6C90D262}"/>
              </a:ext>
            </a:extLst>
          </p:cNvPr>
          <p:cNvSpPr>
            <a:spLocks noGrp="1"/>
          </p:cNvSpPr>
          <p:nvPr>
            <p:ph type="title"/>
          </p:nvPr>
        </p:nvSpPr>
        <p:spPr/>
        <p:txBody>
          <a:bodyPr/>
          <a:lstStyle/>
          <a:p>
            <a:r>
              <a:rPr lang="en-US" dirty="0"/>
              <a:t>Estimated monthly payment</a:t>
            </a:r>
          </a:p>
        </p:txBody>
      </p:sp>
      <p:graphicFrame>
        <p:nvGraphicFramePr>
          <p:cNvPr id="4" name="Content Placeholder 3">
            <a:extLst>
              <a:ext uri="{FF2B5EF4-FFF2-40B4-BE49-F238E27FC236}">
                <a16:creationId xmlns:a16="http://schemas.microsoft.com/office/drawing/2014/main" id="{AD6AA9F8-E44A-45CF-B882-A498A7DF3EC3}"/>
              </a:ext>
            </a:extLst>
          </p:cNvPr>
          <p:cNvGraphicFramePr>
            <a:graphicFrameLocks noGrp="1"/>
          </p:cNvGraphicFramePr>
          <p:nvPr>
            <p:ph idx="1"/>
          </p:nvPr>
        </p:nvGraphicFramePr>
        <p:xfrm>
          <a:off x="685800" y="2771934"/>
          <a:ext cx="10820401" cy="2945220"/>
        </p:xfrm>
        <a:graphic>
          <a:graphicData uri="http://schemas.openxmlformats.org/drawingml/2006/table">
            <a:tbl>
              <a:tblPr>
                <a:tableStyleId>{5C22544A-7EE6-4342-B048-85BDC9FD1C3A}</a:tableStyleId>
              </a:tblPr>
              <a:tblGrid>
                <a:gridCol w="839755">
                  <a:extLst>
                    <a:ext uri="{9D8B030D-6E8A-4147-A177-3AD203B41FA5}">
                      <a16:colId xmlns:a16="http://schemas.microsoft.com/office/drawing/2014/main" val="3222654315"/>
                    </a:ext>
                  </a:extLst>
                </a:gridCol>
                <a:gridCol w="961053">
                  <a:extLst>
                    <a:ext uri="{9D8B030D-6E8A-4147-A177-3AD203B41FA5}">
                      <a16:colId xmlns:a16="http://schemas.microsoft.com/office/drawing/2014/main" val="796918560"/>
                    </a:ext>
                  </a:extLst>
                </a:gridCol>
                <a:gridCol w="1094792">
                  <a:extLst>
                    <a:ext uri="{9D8B030D-6E8A-4147-A177-3AD203B41FA5}">
                      <a16:colId xmlns:a16="http://schemas.microsoft.com/office/drawing/2014/main" val="2521459810"/>
                    </a:ext>
                  </a:extLst>
                </a:gridCol>
                <a:gridCol w="1032588">
                  <a:extLst>
                    <a:ext uri="{9D8B030D-6E8A-4147-A177-3AD203B41FA5}">
                      <a16:colId xmlns:a16="http://schemas.microsoft.com/office/drawing/2014/main" val="3690956120"/>
                    </a:ext>
                  </a:extLst>
                </a:gridCol>
                <a:gridCol w="1032588">
                  <a:extLst>
                    <a:ext uri="{9D8B030D-6E8A-4147-A177-3AD203B41FA5}">
                      <a16:colId xmlns:a16="http://schemas.microsoft.com/office/drawing/2014/main" val="267475222"/>
                    </a:ext>
                  </a:extLst>
                </a:gridCol>
                <a:gridCol w="1026368">
                  <a:extLst>
                    <a:ext uri="{9D8B030D-6E8A-4147-A177-3AD203B41FA5}">
                      <a16:colId xmlns:a16="http://schemas.microsoft.com/office/drawing/2014/main" val="2114021337"/>
                    </a:ext>
                  </a:extLst>
                </a:gridCol>
                <a:gridCol w="1026368">
                  <a:extLst>
                    <a:ext uri="{9D8B030D-6E8A-4147-A177-3AD203B41FA5}">
                      <a16:colId xmlns:a16="http://schemas.microsoft.com/office/drawing/2014/main" val="1544680383"/>
                    </a:ext>
                  </a:extLst>
                </a:gridCol>
                <a:gridCol w="1032588">
                  <a:extLst>
                    <a:ext uri="{9D8B030D-6E8A-4147-A177-3AD203B41FA5}">
                      <a16:colId xmlns:a16="http://schemas.microsoft.com/office/drawing/2014/main" val="1232568916"/>
                    </a:ext>
                  </a:extLst>
                </a:gridCol>
                <a:gridCol w="1032588">
                  <a:extLst>
                    <a:ext uri="{9D8B030D-6E8A-4147-A177-3AD203B41FA5}">
                      <a16:colId xmlns:a16="http://schemas.microsoft.com/office/drawing/2014/main" val="3960084063"/>
                    </a:ext>
                  </a:extLst>
                </a:gridCol>
                <a:gridCol w="1156995">
                  <a:extLst>
                    <a:ext uri="{9D8B030D-6E8A-4147-A177-3AD203B41FA5}">
                      <a16:colId xmlns:a16="http://schemas.microsoft.com/office/drawing/2014/main" val="1937667391"/>
                    </a:ext>
                  </a:extLst>
                </a:gridCol>
                <a:gridCol w="584718">
                  <a:extLst>
                    <a:ext uri="{9D8B030D-6E8A-4147-A177-3AD203B41FA5}">
                      <a16:colId xmlns:a16="http://schemas.microsoft.com/office/drawing/2014/main" val="2985335554"/>
                    </a:ext>
                  </a:extLst>
                </a:gridCol>
              </a:tblGrid>
              <a:tr h="470830">
                <a:tc gridSpan="2">
                  <a:txBody>
                    <a:bodyPr/>
                    <a:lstStyle/>
                    <a:p>
                      <a:pPr algn="l" fontAlgn="ctr"/>
                      <a:r>
                        <a:rPr lang="en-US" sz="2000" u="none" strike="noStrike">
                          <a:effectLst/>
                        </a:rPr>
                        <a:t>Enter Values</a:t>
                      </a:r>
                      <a:endParaRPr lang="en-US" sz="2000" b="1" i="0" u="none" strike="noStrike">
                        <a:solidFill>
                          <a:srgbClr val="376B36"/>
                        </a:solidFill>
                        <a:effectLst/>
                        <a:latin typeface="Calibri" panose="020F0502020204030204" pitchFamily="34" charset="0"/>
                      </a:endParaRPr>
                    </a:p>
                  </a:txBody>
                  <a:tcPr marL="83855" marR="9317" marT="9317" marB="0" anchor="ctr"/>
                </a:tc>
                <a:tc hMerge="1">
                  <a:txBody>
                    <a:bodyPr/>
                    <a:lstStyle/>
                    <a:p>
                      <a:endParaRPr lang="en-US"/>
                    </a:p>
                  </a:txBody>
                  <a:tcPr/>
                </a:tc>
                <a:tc>
                  <a:txBody>
                    <a:bodyPr/>
                    <a:lstStyle/>
                    <a:p>
                      <a:pPr algn="l" fontAlgn="ctr"/>
                      <a:r>
                        <a:rPr lang="en-US" sz="1400" u="none" strike="noStrike">
                          <a:effectLst/>
                        </a:rPr>
                        <a:t> </a:t>
                      </a:r>
                      <a:endParaRPr lang="en-US" sz="1400" b="1" i="0" u="none" strike="noStrike">
                        <a:solidFill>
                          <a:srgbClr val="404040"/>
                        </a:solidFill>
                        <a:effectLst/>
                        <a:latin typeface="Calibri" panose="020F0502020204030204" pitchFamily="34" charset="0"/>
                      </a:endParaRPr>
                    </a:p>
                  </a:txBody>
                  <a:tcPr marL="83855" marR="9317" marT="9317" marB="0" anchor="ctr"/>
                </a:tc>
                <a:tc>
                  <a:txBody>
                    <a:bodyPr/>
                    <a:lstStyle/>
                    <a:p>
                      <a:pPr algn="l" fontAlgn="ctr"/>
                      <a:endParaRPr lang="en-US" sz="1400" b="1" i="0" u="none" strike="noStrike">
                        <a:solidFill>
                          <a:srgbClr val="404040"/>
                        </a:solidFill>
                        <a:effectLst/>
                        <a:latin typeface="Calibri" panose="020F0502020204030204" pitchFamily="34" charset="0"/>
                      </a:endParaRPr>
                    </a:p>
                  </a:txBody>
                  <a:tcPr marL="9317" marR="9317" marT="9317" marB="0" anchor="ctr"/>
                </a:tc>
                <a:tc>
                  <a:txBody>
                    <a:bodyPr/>
                    <a:lstStyle/>
                    <a:p>
                      <a:pPr algn="l" fontAlgn="b"/>
                      <a:endParaRPr lang="en-US" sz="1100" b="0" i="0" u="none" strike="noStrike">
                        <a:effectLst/>
                        <a:latin typeface="Calibri" panose="020F0502020204030204" pitchFamily="34" charset="0"/>
                      </a:endParaRPr>
                    </a:p>
                  </a:txBody>
                  <a:tcPr marL="9317" marR="9317" marT="9317" marB="0" anchor="b"/>
                </a:tc>
                <a:tc gridSpan="2">
                  <a:txBody>
                    <a:bodyPr/>
                    <a:lstStyle/>
                    <a:p>
                      <a:pPr algn="l" fontAlgn="ctr"/>
                      <a:r>
                        <a:rPr lang="en-US" sz="2000" u="none" strike="noStrike">
                          <a:effectLst/>
                        </a:rPr>
                        <a:t>Loan Summary</a:t>
                      </a:r>
                      <a:endParaRPr lang="en-US" sz="2000" b="1" i="0" u="none" strike="noStrike">
                        <a:solidFill>
                          <a:srgbClr val="376B36"/>
                        </a:solidFill>
                        <a:effectLst/>
                        <a:latin typeface="Calibri" panose="020F0502020204030204" pitchFamily="34" charset="0"/>
                      </a:endParaRPr>
                    </a:p>
                  </a:txBody>
                  <a:tcPr marL="9317" marR="9317" marT="9317" marB="0" anchor="ctr"/>
                </a:tc>
                <a:tc hMerge="1">
                  <a:txBody>
                    <a:bodyPr/>
                    <a:lstStyle/>
                    <a:p>
                      <a:endParaRPr lang="en-US"/>
                    </a:p>
                  </a:txBody>
                  <a:tcPr/>
                </a:tc>
                <a:tc>
                  <a:txBody>
                    <a:bodyPr/>
                    <a:lstStyle/>
                    <a:p>
                      <a:pPr algn="l" fontAlgn="ctr"/>
                      <a:endParaRPr lang="en-US" sz="1400" b="1" i="0" u="none" strike="noStrike">
                        <a:solidFill>
                          <a:srgbClr val="404040"/>
                        </a:solidFill>
                        <a:effectLst/>
                        <a:latin typeface="Calibri" panose="020F0502020204030204" pitchFamily="34" charset="0"/>
                      </a:endParaRPr>
                    </a:p>
                  </a:txBody>
                  <a:tcPr marL="9317" marR="9317" marT="9317" marB="0" anchor="ctr"/>
                </a:tc>
                <a:tc>
                  <a:txBody>
                    <a:bodyPr/>
                    <a:lstStyle/>
                    <a:p>
                      <a:pPr algn="l" fontAlgn="ctr"/>
                      <a:endParaRPr lang="en-US" sz="1400" b="1" i="0" u="none" strike="noStrike">
                        <a:solidFill>
                          <a:srgbClr val="404040"/>
                        </a:solidFill>
                        <a:effectLst/>
                        <a:latin typeface="Calibri" panose="020F0502020204030204" pitchFamily="34" charset="0"/>
                      </a:endParaRPr>
                    </a:p>
                  </a:txBody>
                  <a:tcPr marL="9317" marR="9317" marT="9317" marB="0" anchor="ctr"/>
                </a:tc>
                <a:tc>
                  <a:txBody>
                    <a:bodyPr/>
                    <a:lstStyle/>
                    <a:p>
                      <a:pPr algn="l" fontAlgn="b"/>
                      <a:endParaRPr lang="en-US" sz="1100" b="0" i="0" u="none" strike="noStrike">
                        <a:effectLst/>
                        <a:latin typeface="Calibri" panose="020F0502020204030204" pitchFamily="34" charset="0"/>
                      </a:endParaRPr>
                    </a:p>
                  </a:txBody>
                  <a:tcPr marL="9317" marR="9317" marT="9317" marB="0" anchor="b"/>
                </a:tc>
                <a:tc>
                  <a:txBody>
                    <a:bodyPr/>
                    <a:lstStyle/>
                    <a:p>
                      <a:pPr algn="l" fontAlgn="b"/>
                      <a:endParaRPr lang="en-US" sz="1100" b="0" i="0" u="none" strike="noStrike">
                        <a:effectLst/>
                        <a:latin typeface="Calibri" panose="020F0502020204030204" pitchFamily="34" charset="0"/>
                      </a:endParaRPr>
                    </a:p>
                  </a:txBody>
                  <a:tcPr marL="9317" marR="9317" marT="9317" marB="0" anchor="b"/>
                </a:tc>
                <a:extLst>
                  <a:ext uri="{0D108BD9-81ED-4DB2-BD59-A6C34878D82A}">
                    <a16:rowId xmlns:a16="http://schemas.microsoft.com/office/drawing/2014/main" val="1680232213"/>
                  </a:ext>
                </a:extLst>
              </a:tr>
              <a:tr h="298151">
                <a:tc gridSpan="3">
                  <a:txBody>
                    <a:bodyPr/>
                    <a:lstStyle/>
                    <a:p>
                      <a:pPr algn="l" fontAlgn="ctr"/>
                      <a:r>
                        <a:rPr lang="en-US" sz="1200" u="none" strike="noStrike">
                          <a:effectLst/>
                        </a:rPr>
                        <a:t>Loan amount</a:t>
                      </a:r>
                      <a:endParaRPr lang="en-US" sz="1200" b="0" i="0" u="none" strike="noStrike">
                        <a:solidFill>
                          <a:srgbClr val="000000"/>
                        </a:solidFill>
                        <a:effectLst/>
                        <a:latin typeface="Calibri" panose="020F0502020204030204" pitchFamily="34" charset="0"/>
                      </a:endParaRPr>
                    </a:p>
                  </a:txBody>
                  <a:tcPr marL="83855" marR="9317" marT="9317" marB="0" anchor="ctr"/>
                </a:tc>
                <a:tc hMerge="1">
                  <a:txBody>
                    <a:bodyPr/>
                    <a:lstStyle/>
                    <a:p>
                      <a:endParaRPr lang="en-US"/>
                    </a:p>
                  </a:txBody>
                  <a:tcPr/>
                </a:tc>
                <a:tc hMerge="1">
                  <a:txBody>
                    <a:bodyPr/>
                    <a:lstStyle/>
                    <a:p>
                      <a:endParaRPr lang="en-US"/>
                    </a:p>
                  </a:txBody>
                  <a:tcPr/>
                </a:tc>
                <a:tc>
                  <a:txBody>
                    <a:bodyPr/>
                    <a:lstStyle/>
                    <a:p>
                      <a:pPr algn="r" fontAlgn="ctr"/>
                      <a:r>
                        <a:rPr lang="en-US" sz="1200" u="none" strike="noStrike">
                          <a:effectLst/>
                        </a:rPr>
                        <a:t>$10,750.00</a:t>
                      </a:r>
                      <a:endParaRPr lang="en-US" sz="1200" b="0" i="0" u="none" strike="noStrike">
                        <a:solidFill>
                          <a:srgbClr val="404040"/>
                        </a:solidFill>
                        <a:effectLst/>
                        <a:latin typeface="Calibri" panose="020F0502020204030204" pitchFamily="34" charset="0"/>
                      </a:endParaRPr>
                    </a:p>
                  </a:txBody>
                  <a:tcPr marL="9317" marR="83855" marT="9317" marB="0" anchor="ctr"/>
                </a:tc>
                <a:tc>
                  <a:txBody>
                    <a:bodyPr/>
                    <a:lstStyle/>
                    <a:p>
                      <a:pPr algn="l" fontAlgn="b"/>
                      <a:endParaRPr lang="en-US" sz="1100" b="0" i="0" u="none" strike="noStrike">
                        <a:effectLst/>
                        <a:latin typeface="Calibri" panose="020F0502020204030204" pitchFamily="34" charset="0"/>
                      </a:endParaRPr>
                    </a:p>
                  </a:txBody>
                  <a:tcPr marL="9317" marR="9317" marT="9317" marB="0" anchor="b"/>
                </a:tc>
                <a:tc gridSpan="2">
                  <a:txBody>
                    <a:bodyPr/>
                    <a:lstStyle/>
                    <a:p>
                      <a:pPr algn="l" fontAlgn="ctr"/>
                      <a:r>
                        <a:rPr lang="en-US" sz="1200" u="none" strike="noStrike">
                          <a:effectLst/>
                        </a:rPr>
                        <a:t>Scheduled payment</a:t>
                      </a:r>
                      <a:endParaRPr lang="en-US" sz="1200" b="0" i="0" u="none" strike="noStrike">
                        <a:solidFill>
                          <a:srgbClr val="000000"/>
                        </a:solidFill>
                        <a:effectLst/>
                        <a:latin typeface="Calibri" panose="020F0502020204030204" pitchFamily="34" charset="0"/>
                      </a:endParaRPr>
                    </a:p>
                  </a:txBody>
                  <a:tcPr marL="83855" marR="9317" marT="9317" marB="0" anchor="ctr"/>
                </a:tc>
                <a:tc hMerge="1">
                  <a:txBody>
                    <a:bodyPr/>
                    <a:lstStyle/>
                    <a:p>
                      <a:endParaRPr lang="en-US"/>
                    </a:p>
                  </a:txBody>
                  <a:tcPr/>
                </a:tc>
                <a:tc gridSpan="3">
                  <a:txBody>
                    <a:bodyPr/>
                    <a:lstStyle/>
                    <a:p>
                      <a:pPr algn="r" fontAlgn="ctr"/>
                      <a:r>
                        <a:rPr lang="en-US" sz="1200" u="none" strike="noStrike">
                          <a:effectLst/>
                        </a:rPr>
                        <a:t>$89.58</a:t>
                      </a:r>
                      <a:endParaRPr lang="en-US" sz="1200" b="0" i="0" u="none" strike="noStrike">
                        <a:solidFill>
                          <a:srgbClr val="404040"/>
                        </a:solidFill>
                        <a:effectLst/>
                        <a:latin typeface="Calibri" panose="020F0502020204030204" pitchFamily="34" charset="0"/>
                      </a:endParaRPr>
                    </a:p>
                  </a:txBody>
                  <a:tcPr marL="9317" marR="83855" marT="9317" marB="0" anchor="ctr"/>
                </a:tc>
                <a:tc hMerge="1">
                  <a:txBody>
                    <a:bodyPr/>
                    <a:lstStyle/>
                    <a:p>
                      <a:endParaRPr lang="en-US"/>
                    </a:p>
                  </a:txBody>
                  <a:tcPr/>
                </a:tc>
                <a:tc hMerge="1">
                  <a:txBody>
                    <a:bodyPr/>
                    <a:lstStyle/>
                    <a:p>
                      <a:endParaRPr lang="en-US"/>
                    </a:p>
                  </a:txBody>
                  <a:tcPr/>
                </a:tc>
                <a:tc>
                  <a:txBody>
                    <a:bodyPr/>
                    <a:lstStyle/>
                    <a:p>
                      <a:pPr algn="l" fontAlgn="b"/>
                      <a:endParaRPr lang="en-US" sz="1100" b="0" i="0" u="none" strike="noStrike">
                        <a:effectLst/>
                        <a:latin typeface="Calibri" panose="020F0502020204030204" pitchFamily="34" charset="0"/>
                      </a:endParaRPr>
                    </a:p>
                  </a:txBody>
                  <a:tcPr marL="9317" marR="9317" marT="9317" marB="0" anchor="b"/>
                </a:tc>
                <a:extLst>
                  <a:ext uri="{0D108BD9-81ED-4DB2-BD59-A6C34878D82A}">
                    <a16:rowId xmlns:a16="http://schemas.microsoft.com/office/drawing/2014/main" val="3374059973"/>
                  </a:ext>
                </a:extLst>
              </a:tr>
              <a:tr h="298151">
                <a:tc gridSpan="3">
                  <a:txBody>
                    <a:bodyPr/>
                    <a:lstStyle/>
                    <a:p>
                      <a:pPr algn="l" fontAlgn="ctr"/>
                      <a:r>
                        <a:rPr lang="en-US" sz="1200" u="none" strike="noStrike">
                          <a:effectLst/>
                        </a:rPr>
                        <a:t>Annual interest rate</a:t>
                      </a:r>
                      <a:endParaRPr lang="en-US" sz="1200" b="0" i="0" u="none" strike="noStrike">
                        <a:solidFill>
                          <a:srgbClr val="000000"/>
                        </a:solidFill>
                        <a:effectLst/>
                        <a:latin typeface="Calibri" panose="020F0502020204030204" pitchFamily="34" charset="0"/>
                      </a:endParaRPr>
                    </a:p>
                  </a:txBody>
                  <a:tcPr marL="83855" marR="9317" marT="9317" marB="0" anchor="ctr"/>
                </a:tc>
                <a:tc hMerge="1">
                  <a:txBody>
                    <a:bodyPr/>
                    <a:lstStyle/>
                    <a:p>
                      <a:endParaRPr lang="en-US"/>
                    </a:p>
                  </a:txBody>
                  <a:tcPr/>
                </a:tc>
                <a:tc hMerge="1">
                  <a:txBody>
                    <a:bodyPr/>
                    <a:lstStyle/>
                    <a:p>
                      <a:endParaRPr lang="en-US"/>
                    </a:p>
                  </a:txBody>
                  <a:tcPr/>
                </a:tc>
                <a:tc>
                  <a:txBody>
                    <a:bodyPr/>
                    <a:lstStyle/>
                    <a:p>
                      <a:pPr algn="r" fontAlgn="ctr"/>
                      <a:r>
                        <a:rPr lang="en-US" sz="1200" u="none" strike="noStrike">
                          <a:effectLst/>
                        </a:rPr>
                        <a:t>0.00%</a:t>
                      </a:r>
                      <a:endParaRPr lang="en-US" sz="1200" b="0" i="0" u="none" strike="noStrike">
                        <a:solidFill>
                          <a:srgbClr val="404040"/>
                        </a:solidFill>
                        <a:effectLst/>
                        <a:latin typeface="Calibri" panose="020F0502020204030204" pitchFamily="34" charset="0"/>
                      </a:endParaRPr>
                    </a:p>
                  </a:txBody>
                  <a:tcPr marL="9317" marR="83855" marT="9317" marB="0" anchor="ctr"/>
                </a:tc>
                <a:tc>
                  <a:txBody>
                    <a:bodyPr/>
                    <a:lstStyle/>
                    <a:p>
                      <a:pPr algn="l" fontAlgn="b"/>
                      <a:endParaRPr lang="en-US" sz="1100" b="0" i="0" u="none" strike="noStrike">
                        <a:effectLst/>
                        <a:latin typeface="Calibri" panose="020F0502020204030204" pitchFamily="34" charset="0"/>
                      </a:endParaRPr>
                    </a:p>
                  </a:txBody>
                  <a:tcPr marL="9317" marR="9317" marT="9317" marB="0" anchor="b"/>
                </a:tc>
                <a:tc gridSpan="2">
                  <a:txBody>
                    <a:bodyPr/>
                    <a:lstStyle/>
                    <a:p>
                      <a:pPr algn="l" fontAlgn="ctr"/>
                      <a:r>
                        <a:rPr lang="en-US" sz="1200" u="none" strike="noStrike">
                          <a:effectLst/>
                        </a:rPr>
                        <a:t>Scheduled number of payments</a:t>
                      </a:r>
                      <a:endParaRPr lang="en-US" sz="1200" b="0" i="0" u="none" strike="noStrike">
                        <a:solidFill>
                          <a:srgbClr val="000000"/>
                        </a:solidFill>
                        <a:effectLst/>
                        <a:latin typeface="Calibri" panose="020F0502020204030204" pitchFamily="34" charset="0"/>
                      </a:endParaRPr>
                    </a:p>
                  </a:txBody>
                  <a:tcPr marL="83855" marR="9317" marT="9317" marB="0" anchor="ctr"/>
                </a:tc>
                <a:tc hMerge="1">
                  <a:txBody>
                    <a:bodyPr/>
                    <a:lstStyle/>
                    <a:p>
                      <a:endParaRPr lang="en-US"/>
                    </a:p>
                  </a:txBody>
                  <a:tcPr/>
                </a:tc>
                <a:tc gridSpan="3">
                  <a:txBody>
                    <a:bodyPr/>
                    <a:lstStyle/>
                    <a:p>
                      <a:pPr algn="r" fontAlgn="ctr"/>
                      <a:r>
                        <a:rPr lang="en-US" sz="1200" u="none" strike="noStrike">
                          <a:effectLst/>
                        </a:rPr>
                        <a:t>120</a:t>
                      </a:r>
                      <a:endParaRPr lang="en-US" sz="1200" b="0" i="0" u="none" strike="noStrike">
                        <a:solidFill>
                          <a:srgbClr val="404040"/>
                        </a:solidFill>
                        <a:effectLst/>
                        <a:latin typeface="Calibri" panose="020F0502020204030204" pitchFamily="34" charset="0"/>
                      </a:endParaRPr>
                    </a:p>
                  </a:txBody>
                  <a:tcPr marL="9317" marR="83855" marT="9317" marB="0" anchor="ctr"/>
                </a:tc>
                <a:tc hMerge="1">
                  <a:txBody>
                    <a:bodyPr/>
                    <a:lstStyle/>
                    <a:p>
                      <a:endParaRPr lang="en-US"/>
                    </a:p>
                  </a:txBody>
                  <a:tcPr/>
                </a:tc>
                <a:tc hMerge="1">
                  <a:txBody>
                    <a:bodyPr/>
                    <a:lstStyle/>
                    <a:p>
                      <a:endParaRPr lang="en-US"/>
                    </a:p>
                  </a:txBody>
                  <a:tcPr/>
                </a:tc>
                <a:tc>
                  <a:txBody>
                    <a:bodyPr/>
                    <a:lstStyle/>
                    <a:p>
                      <a:pPr algn="l" fontAlgn="b"/>
                      <a:endParaRPr lang="en-US" sz="1100" b="0" i="0" u="none" strike="noStrike">
                        <a:effectLst/>
                        <a:latin typeface="Calibri" panose="020F0502020204030204" pitchFamily="34" charset="0"/>
                      </a:endParaRPr>
                    </a:p>
                  </a:txBody>
                  <a:tcPr marL="9317" marR="9317" marT="9317" marB="0" anchor="b"/>
                </a:tc>
                <a:extLst>
                  <a:ext uri="{0D108BD9-81ED-4DB2-BD59-A6C34878D82A}">
                    <a16:rowId xmlns:a16="http://schemas.microsoft.com/office/drawing/2014/main" val="2498170432"/>
                  </a:ext>
                </a:extLst>
              </a:tr>
              <a:tr h="298151">
                <a:tc gridSpan="3">
                  <a:txBody>
                    <a:bodyPr/>
                    <a:lstStyle/>
                    <a:p>
                      <a:pPr algn="l" fontAlgn="ctr"/>
                      <a:r>
                        <a:rPr lang="en-US" sz="1200" u="none" strike="noStrike">
                          <a:effectLst/>
                        </a:rPr>
                        <a:t>Loan period in years</a:t>
                      </a:r>
                      <a:endParaRPr lang="en-US" sz="1200" b="0" i="0" u="none" strike="noStrike">
                        <a:solidFill>
                          <a:srgbClr val="000000"/>
                        </a:solidFill>
                        <a:effectLst/>
                        <a:latin typeface="Calibri" panose="020F0502020204030204" pitchFamily="34" charset="0"/>
                      </a:endParaRPr>
                    </a:p>
                  </a:txBody>
                  <a:tcPr marL="83855" marR="9317" marT="9317" marB="0" anchor="ctr"/>
                </a:tc>
                <a:tc hMerge="1">
                  <a:txBody>
                    <a:bodyPr/>
                    <a:lstStyle/>
                    <a:p>
                      <a:endParaRPr lang="en-US"/>
                    </a:p>
                  </a:txBody>
                  <a:tcPr/>
                </a:tc>
                <a:tc hMerge="1">
                  <a:txBody>
                    <a:bodyPr/>
                    <a:lstStyle/>
                    <a:p>
                      <a:endParaRPr lang="en-US"/>
                    </a:p>
                  </a:txBody>
                  <a:tcPr/>
                </a:tc>
                <a:tc>
                  <a:txBody>
                    <a:bodyPr/>
                    <a:lstStyle/>
                    <a:p>
                      <a:pPr algn="r" fontAlgn="ctr"/>
                      <a:r>
                        <a:rPr lang="en-US" sz="1200" u="none" strike="noStrike">
                          <a:effectLst/>
                        </a:rPr>
                        <a:t>10</a:t>
                      </a:r>
                      <a:endParaRPr lang="en-US" sz="1200" b="0" i="0" u="none" strike="noStrike">
                        <a:solidFill>
                          <a:srgbClr val="404040"/>
                        </a:solidFill>
                        <a:effectLst/>
                        <a:latin typeface="Calibri" panose="020F0502020204030204" pitchFamily="34" charset="0"/>
                      </a:endParaRPr>
                    </a:p>
                  </a:txBody>
                  <a:tcPr marL="9317" marR="83855" marT="9317" marB="0" anchor="ctr"/>
                </a:tc>
                <a:tc>
                  <a:txBody>
                    <a:bodyPr/>
                    <a:lstStyle/>
                    <a:p>
                      <a:pPr algn="l" fontAlgn="b"/>
                      <a:endParaRPr lang="en-US" sz="1100" b="0" i="0" u="none" strike="noStrike">
                        <a:effectLst/>
                        <a:latin typeface="Calibri" panose="020F0502020204030204" pitchFamily="34" charset="0"/>
                      </a:endParaRPr>
                    </a:p>
                  </a:txBody>
                  <a:tcPr marL="9317" marR="9317" marT="9317" marB="0" anchor="b"/>
                </a:tc>
                <a:tc gridSpan="2">
                  <a:txBody>
                    <a:bodyPr/>
                    <a:lstStyle/>
                    <a:p>
                      <a:pPr algn="l" fontAlgn="ctr"/>
                      <a:r>
                        <a:rPr lang="en-US" sz="1200" u="none" strike="noStrike">
                          <a:effectLst/>
                        </a:rPr>
                        <a:t>Actual number of payments</a:t>
                      </a:r>
                      <a:endParaRPr lang="en-US" sz="1200" b="0" i="0" u="none" strike="noStrike">
                        <a:solidFill>
                          <a:srgbClr val="000000"/>
                        </a:solidFill>
                        <a:effectLst/>
                        <a:latin typeface="Calibri" panose="020F0502020204030204" pitchFamily="34" charset="0"/>
                      </a:endParaRPr>
                    </a:p>
                  </a:txBody>
                  <a:tcPr marL="83855" marR="9317" marT="9317" marB="0" anchor="ctr"/>
                </a:tc>
                <a:tc hMerge="1">
                  <a:txBody>
                    <a:bodyPr/>
                    <a:lstStyle/>
                    <a:p>
                      <a:endParaRPr lang="en-US"/>
                    </a:p>
                  </a:txBody>
                  <a:tcPr/>
                </a:tc>
                <a:tc gridSpan="3">
                  <a:txBody>
                    <a:bodyPr/>
                    <a:lstStyle/>
                    <a:p>
                      <a:pPr algn="r" fontAlgn="ctr"/>
                      <a:r>
                        <a:rPr lang="en-US" sz="1200" u="none" strike="noStrike">
                          <a:effectLst/>
                        </a:rPr>
                        <a:t>FALSE</a:t>
                      </a:r>
                      <a:endParaRPr lang="en-US" sz="1200" b="0" i="0" u="none" strike="noStrike">
                        <a:solidFill>
                          <a:srgbClr val="404040"/>
                        </a:solidFill>
                        <a:effectLst/>
                        <a:latin typeface="Calibri" panose="020F0502020204030204" pitchFamily="34" charset="0"/>
                      </a:endParaRPr>
                    </a:p>
                  </a:txBody>
                  <a:tcPr marL="9317" marR="83855" marT="9317" marB="0" anchor="ctr"/>
                </a:tc>
                <a:tc hMerge="1">
                  <a:txBody>
                    <a:bodyPr/>
                    <a:lstStyle/>
                    <a:p>
                      <a:endParaRPr lang="en-US"/>
                    </a:p>
                  </a:txBody>
                  <a:tcPr/>
                </a:tc>
                <a:tc hMerge="1">
                  <a:txBody>
                    <a:bodyPr/>
                    <a:lstStyle/>
                    <a:p>
                      <a:endParaRPr lang="en-US"/>
                    </a:p>
                  </a:txBody>
                  <a:tcPr/>
                </a:tc>
                <a:tc>
                  <a:txBody>
                    <a:bodyPr/>
                    <a:lstStyle/>
                    <a:p>
                      <a:pPr algn="l" fontAlgn="b"/>
                      <a:endParaRPr lang="en-US" sz="1100" b="0" i="0" u="none" strike="noStrike">
                        <a:effectLst/>
                        <a:latin typeface="Calibri" panose="020F0502020204030204" pitchFamily="34" charset="0"/>
                      </a:endParaRPr>
                    </a:p>
                  </a:txBody>
                  <a:tcPr marL="9317" marR="9317" marT="9317" marB="0" anchor="b"/>
                </a:tc>
                <a:extLst>
                  <a:ext uri="{0D108BD9-81ED-4DB2-BD59-A6C34878D82A}">
                    <a16:rowId xmlns:a16="http://schemas.microsoft.com/office/drawing/2014/main" val="3678201014"/>
                  </a:ext>
                </a:extLst>
              </a:tr>
              <a:tr h="298151">
                <a:tc gridSpan="3">
                  <a:txBody>
                    <a:bodyPr/>
                    <a:lstStyle/>
                    <a:p>
                      <a:pPr algn="l" fontAlgn="ctr"/>
                      <a:r>
                        <a:rPr lang="en-US" sz="1200" u="none" strike="noStrike">
                          <a:effectLst/>
                        </a:rPr>
                        <a:t>Number of payments per year</a:t>
                      </a:r>
                      <a:endParaRPr lang="en-US" sz="1200" b="0" i="0" u="none" strike="noStrike">
                        <a:solidFill>
                          <a:srgbClr val="000000"/>
                        </a:solidFill>
                        <a:effectLst/>
                        <a:latin typeface="Calibri" panose="020F0502020204030204" pitchFamily="34" charset="0"/>
                      </a:endParaRPr>
                    </a:p>
                  </a:txBody>
                  <a:tcPr marL="83855" marR="9317" marT="9317" marB="0" anchor="ctr"/>
                </a:tc>
                <a:tc hMerge="1">
                  <a:txBody>
                    <a:bodyPr/>
                    <a:lstStyle/>
                    <a:p>
                      <a:endParaRPr lang="en-US"/>
                    </a:p>
                  </a:txBody>
                  <a:tcPr/>
                </a:tc>
                <a:tc hMerge="1">
                  <a:txBody>
                    <a:bodyPr/>
                    <a:lstStyle/>
                    <a:p>
                      <a:endParaRPr lang="en-US"/>
                    </a:p>
                  </a:txBody>
                  <a:tcPr/>
                </a:tc>
                <a:tc>
                  <a:txBody>
                    <a:bodyPr/>
                    <a:lstStyle/>
                    <a:p>
                      <a:pPr algn="r" fontAlgn="ctr"/>
                      <a:r>
                        <a:rPr lang="en-US" sz="1200" u="none" strike="noStrike">
                          <a:effectLst/>
                        </a:rPr>
                        <a:t>12</a:t>
                      </a:r>
                      <a:endParaRPr lang="en-US" sz="1200" b="0" i="0" u="none" strike="noStrike">
                        <a:solidFill>
                          <a:srgbClr val="404040"/>
                        </a:solidFill>
                        <a:effectLst/>
                        <a:latin typeface="Calibri" panose="020F0502020204030204" pitchFamily="34" charset="0"/>
                      </a:endParaRPr>
                    </a:p>
                  </a:txBody>
                  <a:tcPr marL="9317" marR="83855" marT="9317" marB="0" anchor="ctr"/>
                </a:tc>
                <a:tc>
                  <a:txBody>
                    <a:bodyPr/>
                    <a:lstStyle/>
                    <a:p>
                      <a:pPr algn="l" fontAlgn="b"/>
                      <a:endParaRPr lang="en-US" sz="1100" b="0" i="0" u="none" strike="noStrike">
                        <a:effectLst/>
                        <a:latin typeface="Calibri" panose="020F0502020204030204" pitchFamily="34" charset="0"/>
                      </a:endParaRPr>
                    </a:p>
                  </a:txBody>
                  <a:tcPr marL="9317" marR="9317" marT="9317" marB="0" anchor="b"/>
                </a:tc>
                <a:tc gridSpan="2">
                  <a:txBody>
                    <a:bodyPr/>
                    <a:lstStyle/>
                    <a:p>
                      <a:pPr algn="l" fontAlgn="ctr"/>
                      <a:r>
                        <a:rPr lang="en-US" sz="1200" u="none" strike="noStrike">
                          <a:effectLst/>
                        </a:rPr>
                        <a:t>Total early payments</a:t>
                      </a:r>
                      <a:endParaRPr lang="en-US" sz="1200" b="0" i="0" u="none" strike="noStrike">
                        <a:solidFill>
                          <a:srgbClr val="000000"/>
                        </a:solidFill>
                        <a:effectLst/>
                        <a:latin typeface="Calibri" panose="020F0502020204030204" pitchFamily="34" charset="0"/>
                      </a:endParaRPr>
                    </a:p>
                  </a:txBody>
                  <a:tcPr marL="83855" marR="9317" marT="9317" marB="0" anchor="ctr"/>
                </a:tc>
                <a:tc hMerge="1">
                  <a:txBody>
                    <a:bodyPr/>
                    <a:lstStyle/>
                    <a:p>
                      <a:endParaRPr lang="en-US"/>
                    </a:p>
                  </a:txBody>
                  <a:tcPr/>
                </a:tc>
                <a:tc gridSpan="3">
                  <a:txBody>
                    <a:bodyPr/>
                    <a:lstStyle/>
                    <a:p>
                      <a:pPr algn="r" fontAlgn="ctr"/>
                      <a:r>
                        <a:rPr lang="en-US" sz="1200" u="none" strike="noStrike">
                          <a:effectLst/>
                        </a:rPr>
                        <a:t>$0.00</a:t>
                      </a:r>
                      <a:endParaRPr lang="en-US" sz="1200" b="0" i="0" u="none" strike="noStrike">
                        <a:solidFill>
                          <a:srgbClr val="404040"/>
                        </a:solidFill>
                        <a:effectLst/>
                        <a:latin typeface="Calibri" panose="020F0502020204030204" pitchFamily="34" charset="0"/>
                      </a:endParaRPr>
                    </a:p>
                  </a:txBody>
                  <a:tcPr marL="9317" marR="83855" marT="9317" marB="0" anchor="ctr"/>
                </a:tc>
                <a:tc hMerge="1">
                  <a:txBody>
                    <a:bodyPr/>
                    <a:lstStyle/>
                    <a:p>
                      <a:endParaRPr lang="en-US"/>
                    </a:p>
                  </a:txBody>
                  <a:tcPr/>
                </a:tc>
                <a:tc hMerge="1">
                  <a:txBody>
                    <a:bodyPr/>
                    <a:lstStyle/>
                    <a:p>
                      <a:endParaRPr lang="en-US"/>
                    </a:p>
                  </a:txBody>
                  <a:tcPr/>
                </a:tc>
                <a:tc>
                  <a:txBody>
                    <a:bodyPr/>
                    <a:lstStyle/>
                    <a:p>
                      <a:pPr algn="l" fontAlgn="b"/>
                      <a:endParaRPr lang="en-US" sz="1100" b="0" i="0" u="none" strike="noStrike">
                        <a:effectLst/>
                        <a:latin typeface="Calibri" panose="020F0502020204030204" pitchFamily="34" charset="0"/>
                      </a:endParaRPr>
                    </a:p>
                  </a:txBody>
                  <a:tcPr marL="9317" marR="9317" marT="9317" marB="0" anchor="b"/>
                </a:tc>
                <a:extLst>
                  <a:ext uri="{0D108BD9-81ED-4DB2-BD59-A6C34878D82A}">
                    <a16:rowId xmlns:a16="http://schemas.microsoft.com/office/drawing/2014/main" val="3418197036"/>
                  </a:ext>
                </a:extLst>
              </a:tr>
              <a:tr h="298151">
                <a:tc gridSpan="2">
                  <a:txBody>
                    <a:bodyPr/>
                    <a:lstStyle/>
                    <a:p>
                      <a:pPr algn="l" fontAlgn="ctr"/>
                      <a:r>
                        <a:rPr lang="en-US" sz="1200" u="none" strike="noStrike">
                          <a:effectLst/>
                        </a:rPr>
                        <a:t>Start date of loan</a:t>
                      </a:r>
                      <a:endParaRPr lang="en-US" sz="1200" b="0" i="0" u="none" strike="noStrike">
                        <a:solidFill>
                          <a:srgbClr val="000000"/>
                        </a:solidFill>
                        <a:effectLst/>
                        <a:latin typeface="Calibri" panose="020F0502020204030204" pitchFamily="34" charset="0"/>
                      </a:endParaRPr>
                    </a:p>
                  </a:txBody>
                  <a:tcPr marL="83855" marR="9317" marT="9317" marB="0" anchor="ctr"/>
                </a:tc>
                <a:tc hMerge="1">
                  <a:txBody>
                    <a:bodyPr/>
                    <a:lstStyle/>
                    <a:p>
                      <a:endParaRPr lang="en-US"/>
                    </a:p>
                  </a:txBody>
                  <a:tcPr/>
                </a:tc>
                <a:tc>
                  <a:txBody>
                    <a:bodyPr/>
                    <a:lstStyle/>
                    <a:p>
                      <a:pPr algn="l" fontAlgn="ctr"/>
                      <a:r>
                        <a:rPr lang="en-US" sz="1200" u="none" strike="noStrike">
                          <a:effectLst/>
                        </a:rPr>
                        <a:t> </a:t>
                      </a:r>
                      <a:endParaRPr lang="en-US" sz="1200" b="0" i="0" u="none" strike="noStrike">
                        <a:solidFill>
                          <a:srgbClr val="000000"/>
                        </a:solidFill>
                        <a:effectLst/>
                        <a:latin typeface="Calibri" panose="020F0502020204030204" pitchFamily="34" charset="0"/>
                      </a:endParaRPr>
                    </a:p>
                  </a:txBody>
                  <a:tcPr marL="9317" marR="9317" marT="9317" marB="0" anchor="ctr"/>
                </a:tc>
                <a:tc>
                  <a:txBody>
                    <a:bodyPr/>
                    <a:lstStyle/>
                    <a:p>
                      <a:pPr algn="r" fontAlgn="ctr"/>
                      <a:r>
                        <a:rPr lang="en-US" sz="1200" u="none" strike="noStrike">
                          <a:effectLst/>
                        </a:rPr>
                        <a:t>3/19/2022</a:t>
                      </a:r>
                      <a:endParaRPr lang="en-US" sz="1200" b="0" i="0" u="none" strike="noStrike">
                        <a:solidFill>
                          <a:srgbClr val="404040"/>
                        </a:solidFill>
                        <a:effectLst/>
                        <a:latin typeface="Calibri" panose="020F0502020204030204" pitchFamily="34" charset="0"/>
                      </a:endParaRPr>
                    </a:p>
                  </a:txBody>
                  <a:tcPr marL="9317" marR="83855" marT="9317" marB="0" anchor="ctr"/>
                </a:tc>
                <a:tc>
                  <a:txBody>
                    <a:bodyPr/>
                    <a:lstStyle/>
                    <a:p>
                      <a:pPr algn="l" fontAlgn="b"/>
                      <a:endParaRPr lang="en-US" sz="1100" b="0" i="0" u="none" strike="noStrike">
                        <a:effectLst/>
                        <a:latin typeface="Calibri" panose="020F0502020204030204" pitchFamily="34" charset="0"/>
                      </a:endParaRPr>
                    </a:p>
                  </a:txBody>
                  <a:tcPr marL="9317" marR="9317" marT="9317" marB="0" anchor="b"/>
                </a:tc>
                <a:tc gridSpan="2">
                  <a:txBody>
                    <a:bodyPr/>
                    <a:lstStyle/>
                    <a:p>
                      <a:pPr algn="l" fontAlgn="ctr"/>
                      <a:r>
                        <a:rPr lang="en-US" sz="1200" u="none" strike="noStrike">
                          <a:effectLst/>
                        </a:rPr>
                        <a:t>Total interest</a:t>
                      </a:r>
                      <a:endParaRPr lang="en-US" sz="1200" b="0" i="0" u="none" strike="noStrike">
                        <a:solidFill>
                          <a:srgbClr val="000000"/>
                        </a:solidFill>
                        <a:effectLst/>
                        <a:latin typeface="Calibri" panose="020F0502020204030204" pitchFamily="34" charset="0"/>
                      </a:endParaRPr>
                    </a:p>
                  </a:txBody>
                  <a:tcPr marL="83855" marR="9317" marT="9317" marB="0" anchor="ctr"/>
                </a:tc>
                <a:tc hMerge="1">
                  <a:txBody>
                    <a:bodyPr/>
                    <a:lstStyle/>
                    <a:p>
                      <a:endParaRPr lang="en-US"/>
                    </a:p>
                  </a:txBody>
                  <a:tcPr/>
                </a:tc>
                <a:tc gridSpan="3">
                  <a:txBody>
                    <a:bodyPr/>
                    <a:lstStyle/>
                    <a:p>
                      <a:pPr algn="r" fontAlgn="ctr"/>
                      <a:r>
                        <a:rPr lang="en-US" sz="1200" u="none" strike="noStrike">
                          <a:effectLst/>
                        </a:rPr>
                        <a:t>$0.00</a:t>
                      </a:r>
                      <a:endParaRPr lang="en-US" sz="1200" b="0" i="0" u="none" strike="noStrike">
                        <a:solidFill>
                          <a:srgbClr val="404040"/>
                        </a:solidFill>
                        <a:effectLst/>
                        <a:latin typeface="Calibri" panose="020F0502020204030204" pitchFamily="34" charset="0"/>
                      </a:endParaRPr>
                    </a:p>
                  </a:txBody>
                  <a:tcPr marL="9317" marR="83855" marT="9317" marB="0" anchor="ctr"/>
                </a:tc>
                <a:tc hMerge="1">
                  <a:txBody>
                    <a:bodyPr/>
                    <a:lstStyle/>
                    <a:p>
                      <a:endParaRPr lang="en-US"/>
                    </a:p>
                  </a:txBody>
                  <a:tcPr/>
                </a:tc>
                <a:tc hMerge="1">
                  <a:txBody>
                    <a:bodyPr/>
                    <a:lstStyle/>
                    <a:p>
                      <a:endParaRPr lang="en-US"/>
                    </a:p>
                  </a:txBody>
                  <a:tcPr/>
                </a:tc>
                <a:tc>
                  <a:txBody>
                    <a:bodyPr/>
                    <a:lstStyle/>
                    <a:p>
                      <a:pPr algn="l" fontAlgn="b"/>
                      <a:endParaRPr lang="en-US" sz="1100" b="0" i="0" u="none" strike="noStrike">
                        <a:effectLst/>
                        <a:latin typeface="Calibri" panose="020F0502020204030204" pitchFamily="34" charset="0"/>
                      </a:endParaRPr>
                    </a:p>
                  </a:txBody>
                  <a:tcPr marL="9317" marR="9317" marT="9317" marB="0" anchor="b"/>
                </a:tc>
                <a:extLst>
                  <a:ext uri="{0D108BD9-81ED-4DB2-BD59-A6C34878D82A}">
                    <a16:rowId xmlns:a16="http://schemas.microsoft.com/office/drawing/2014/main" val="1815375833"/>
                  </a:ext>
                </a:extLst>
              </a:tr>
              <a:tr h="173300">
                <a:tc>
                  <a:txBody>
                    <a:bodyPr/>
                    <a:lstStyle/>
                    <a:p>
                      <a:pPr algn="l" fontAlgn="b"/>
                      <a:endParaRPr lang="en-US" sz="1100" b="0" i="0" u="none" strike="noStrike">
                        <a:effectLst/>
                        <a:latin typeface="Calibri" panose="020F0502020204030204" pitchFamily="34" charset="0"/>
                      </a:endParaRPr>
                    </a:p>
                  </a:txBody>
                  <a:tcPr marL="9317" marR="9317" marT="9317" marB="0" anchor="b"/>
                </a:tc>
                <a:tc>
                  <a:txBody>
                    <a:bodyPr/>
                    <a:lstStyle/>
                    <a:p>
                      <a:pPr algn="l" fontAlgn="ctr"/>
                      <a:endParaRPr lang="en-US" sz="1100" b="0" i="1" u="none" strike="noStrike">
                        <a:solidFill>
                          <a:srgbClr val="000000"/>
                        </a:solidFill>
                        <a:effectLst/>
                        <a:latin typeface="Calibri" panose="020F0502020204030204" pitchFamily="34" charset="0"/>
                      </a:endParaRPr>
                    </a:p>
                  </a:txBody>
                  <a:tcPr marL="9317" marR="9317" marT="9317" marB="0" anchor="ctr"/>
                </a:tc>
                <a:tc>
                  <a:txBody>
                    <a:bodyPr/>
                    <a:lstStyle/>
                    <a:p>
                      <a:pPr algn="l" fontAlgn="ctr"/>
                      <a:endParaRPr lang="en-US" sz="1100" b="0" i="1" u="none" strike="noStrike">
                        <a:solidFill>
                          <a:srgbClr val="000000"/>
                        </a:solidFill>
                        <a:effectLst/>
                        <a:latin typeface="Calibri" panose="020F0502020204030204" pitchFamily="34" charset="0"/>
                      </a:endParaRPr>
                    </a:p>
                  </a:txBody>
                  <a:tcPr marL="9317" marR="9317" marT="9317" marB="0" anchor="ctr"/>
                </a:tc>
                <a:tc>
                  <a:txBody>
                    <a:bodyPr/>
                    <a:lstStyle/>
                    <a:p>
                      <a:pPr algn="r" fontAlgn="b"/>
                      <a:endParaRPr lang="en-US" sz="1100" b="0" i="0" u="none" strike="noStrike">
                        <a:solidFill>
                          <a:srgbClr val="404040"/>
                        </a:solidFill>
                        <a:effectLst/>
                        <a:latin typeface="Calibri" panose="020F0502020204030204" pitchFamily="34" charset="0"/>
                      </a:endParaRPr>
                    </a:p>
                  </a:txBody>
                  <a:tcPr marL="9317" marR="83855" marT="9317" marB="0" anchor="b"/>
                </a:tc>
                <a:tc>
                  <a:txBody>
                    <a:bodyPr/>
                    <a:lstStyle/>
                    <a:p>
                      <a:pPr algn="l" fontAlgn="b"/>
                      <a:endParaRPr lang="en-US" sz="1100" b="0" i="0" u="none" strike="noStrike">
                        <a:effectLst/>
                        <a:latin typeface="Calibri" panose="020F0502020204030204" pitchFamily="34" charset="0"/>
                      </a:endParaRPr>
                    </a:p>
                  </a:txBody>
                  <a:tcPr marL="9317" marR="9317" marT="9317" marB="0" anchor="b"/>
                </a:tc>
                <a:tc>
                  <a:txBody>
                    <a:bodyPr/>
                    <a:lstStyle/>
                    <a:p>
                      <a:pPr algn="l" fontAlgn="ctr"/>
                      <a:endParaRPr lang="en-US" sz="1100" b="0" i="1" u="none" strike="noStrike">
                        <a:solidFill>
                          <a:srgbClr val="000000"/>
                        </a:solidFill>
                        <a:effectLst/>
                        <a:latin typeface="Calibri" panose="020F0502020204030204" pitchFamily="34" charset="0"/>
                      </a:endParaRPr>
                    </a:p>
                  </a:txBody>
                  <a:tcPr marL="9317" marR="9317" marT="9317" marB="0" anchor="ctr"/>
                </a:tc>
                <a:tc>
                  <a:txBody>
                    <a:bodyPr/>
                    <a:lstStyle/>
                    <a:p>
                      <a:pPr algn="l" fontAlgn="ctr"/>
                      <a:endParaRPr lang="en-US" sz="1100" b="0" i="1" u="none" strike="noStrike">
                        <a:solidFill>
                          <a:srgbClr val="000000"/>
                        </a:solidFill>
                        <a:effectLst/>
                        <a:latin typeface="Calibri" panose="020F0502020204030204" pitchFamily="34" charset="0"/>
                      </a:endParaRPr>
                    </a:p>
                  </a:txBody>
                  <a:tcPr marL="9317" marR="9317" marT="9317" marB="0" anchor="ctr"/>
                </a:tc>
                <a:tc gridSpan="3">
                  <a:txBody>
                    <a:bodyPr/>
                    <a:lstStyle/>
                    <a:p>
                      <a:pPr algn="r" fontAlgn="b"/>
                      <a:endParaRPr lang="en-US" sz="1100" b="0" i="0" u="none" strike="noStrike">
                        <a:solidFill>
                          <a:srgbClr val="404040"/>
                        </a:solidFill>
                        <a:effectLst/>
                        <a:latin typeface="Calibri" panose="020F0502020204030204" pitchFamily="34" charset="0"/>
                      </a:endParaRPr>
                    </a:p>
                  </a:txBody>
                  <a:tcPr marL="9317" marR="83855" marT="9317" marB="0" anchor="b"/>
                </a:tc>
                <a:tc hMerge="1">
                  <a:txBody>
                    <a:bodyPr/>
                    <a:lstStyle/>
                    <a:p>
                      <a:endParaRPr lang="en-US"/>
                    </a:p>
                  </a:txBody>
                  <a:tcPr/>
                </a:tc>
                <a:tc hMerge="1">
                  <a:txBody>
                    <a:bodyPr/>
                    <a:lstStyle/>
                    <a:p>
                      <a:endParaRPr lang="en-US"/>
                    </a:p>
                  </a:txBody>
                  <a:tcPr/>
                </a:tc>
                <a:tc>
                  <a:txBody>
                    <a:bodyPr/>
                    <a:lstStyle/>
                    <a:p>
                      <a:pPr algn="l" fontAlgn="b"/>
                      <a:endParaRPr lang="en-US" sz="1100" b="0" i="0" u="none" strike="noStrike">
                        <a:effectLst/>
                        <a:latin typeface="Calibri" panose="020F0502020204030204" pitchFamily="34" charset="0"/>
                      </a:endParaRPr>
                    </a:p>
                  </a:txBody>
                  <a:tcPr marL="9317" marR="9317" marT="9317" marB="0" anchor="b"/>
                </a:tc>
                <a:extLst>
                  <a:ext uri="{0D108BD9-81ED-4DB2-BD59-A6C34878D82A}">
                    <a16:rowId xmlns:a16="http://schemas.microsoft.com/office/drawing/2014/main" val="2138222344"/>
                  </a:ext>
                </a:extLst>
              </a:tr>
              <a:tr h="256534">
                <a:tc gridSpan="3">
                  <a:txBody>
                    <a:bodyPr/>
                    <a:lstStyle/>
                    <a:p>
                      <a:pPr algn="l" fontAlgn="ctr"/>
                      <a:r>
                        <a:rPr lang="en-US" sz="1400" u="none" strike="noStrike">
                          <a:effectLst/>
                        </a:rPr>
                        <a:t>Optional extra payments</a:t>
                      </a:r>
                      <a:endParaRPr lang="en-US" sz="1400" b="1" i="0" u="none" strike="noStrike">
                        <a:solidFill>
                          <a:srgbClr val="376B36"/>
                        </a:solidFill>
                        <a:effectLst/>
                        <a:latin typeface="Calibri" panose="020F0502020204030204" pitchFamily="34" charset="0"/>
                      </a:endParaRPr>
                    </a:p>
                  </a:txBody>
                  <a:tcPr marL="83855" marR="9317" marT="9317" marB="0" anchor="ctr"/>
                </a:tc>
                <a:tc hMerge="1">
                  <a:txBody>
                    <a:bodyPr/>
                    <a:lstStyle/>
                    <a:p>
                      <a:endParaRPr lang="en-US"/>
                    </a:p>
                  </a:txBody>
                  <a:tcPr/>
                </a:tc>
                <a:tc hMerge="1">
                  <a:txBody>
                    <a:bodyPr/>
                    <a:lstStyle/>
                    <a:p>
                      <a:endParaRPr lang="en-US"/>
                    </a:p>
                  </a:txBody>
                  <a:tcPr/>
                </a:tc>
                <a:tc>
                  <a:txBody>
                    <a:bodyPr/>
                    <a:lstStyle/>
                    <a:p>
                      <a:pPr algn="r" fontAlgn="ctr"/>
                      <a:endParaRPr lang="en-US" sz="1200" b="0" i="0" u="none" strike="noStrike">
                        <a:solidFill>
                          <a:srgbClr val="000000"/>
                        </a:solidFill>
                        <a:effectLst/>
                        <a:latin typeface="Calibri" panose="020F0502020204030204" pitchFamily="34" charset="0"/>
                      </a:endParaRPr>
                    </a:p>
                  </a:txBody>
                  <a:tcPr marL="9317" marR="83855" marT="9317" marB="0" anchor="ctr"/>
                </a:tc>
                <a:tc>
                  <a:txBody>
                    <a:bodyPr/>
                    <a:lstStyle/>
                    <a:p>
                      <a:pPr algn="l" fontAlgn="b"/>
                      <a:endParaRPr lang="en-US" sz="1200" b="0" i="0" u="none" strike="noStrike">
                        <a:effectLst/>
                        <a:latin typeface="Calibri" panose="020F0502020204030204" pitchFamily="34" charset="0"/>
                      </a:endParaRPr>
                    </a:p>
                  </a:txBody>
                  <a:tcPr marL="9317" marR="9317" marT="9317" marB="0" anchor="b"/>
                </a:tc>
                <a:tc gridSpan="2">
                  <a:txBody>
                    <a:bodyPr/>
                    <a:lstStyle/>
                    <a:p>
                      <a:pPr algn="l" fontAlgn="t"/>
                      <a:r>
                        <a:rPr lang="en-US" sz="1400" u="none" strike="noStrike">
                          <a:effectLst/>
                        </a:rPr>
                        <a:t>Lender name</a:t>
                      </a:r>
                      <a:endParaRPr lang="en-US" sz="1400" b="1" i="0" u="none" strike="noStrike">
                        <a:solidFill>
                          <a:srgbClr val="376B36"/>
                        </a:solidFill>
                        <a:effectLst/>
                        <a:latin typeface="Calibri" panose="020F0502020204030204" pitchFamily="34" charset="0"/>
                      </a:endParaRPr>
                    </a:p>
                  </a:txBody>
                  <a:tcPr marL="83855" marR="9317" marT="9317" marB="0"/>
                </a:tc>
                <a:tc hMerge="1">
                  <a:txBody>
                    <a:bodyPr/>
                    <a:lstStyle/>
                    <a:p>
                      <a:endParaRPr lang="en-US"/>
                    </a:p>
                  </a:txBody>
                  <a:tcPr/>
                </a:tc>
                <a:tc gridSpan="3">
                  <a:txBody>
                    <a:bodyPr/>
                    <a:lstStyle/>
                    <a:p>
                      <a:pPr algn="r" fontAlgn="ctr"/>
                      <a:r>
                        <a:rPr lang="en-US" sz="1200" u="none" strike="noStrike">
                          <a:effectLst/>
                        </a:rPr>
                        <a:t>great lakes </a:t>
                      </a:r>
                      <a:endParaRPr lang="en-US" sz="1200" b="0" i="0" u="none" strike="noStrike">
                        <a:solidFill>
                          <a:srgbClr val="000000"/>
                        </a:solidFill>
                        <a:effectLst/>
                        <a:latin typeface="Calibri" panose="020F0502020204030204" pitchFamily="34" charset="0"/>
                      </a:endParaRPr>
                    </a:p>
                  </a:txBody>
                  <a:tcPr marL="9317" marR="83855" marT="9317" marB="0" anchor="ctr"/>
                </a:tc>
                <a:tc hMerge="1">
                  <a:txBody>
                    <a:bodyPr/>
                    <a:lstStyle/>
                    <a:p>
                      <a:endParaRPr lang="en-US"/>
                    </a:p>
                  </a:txBody>
                  <a:tcPr/>
                </a:tc>
                <a:tc hMerge="1">
                  <a:txBody>
                    <a:bodyPr/>
                    <a:lstStyle/>
                    <a:p>
                      <a:endParaRPr lang="en-US"/>
                    </a:p>
                  </a:txBody>
                  <a:tcPr/>
                </a:tc>
                <a:tc>
                  <a:txBody>
                    <a:bodyPr/>
                    <a:lstStyle/>
                    <a:p>
                      <a:pPr algn="l" fontAlgn="b"/>
                      <a:endParaRPr lang="en-US" sz="1100" b="0" i="0" u="none" strike="noStrike">
                        <a:effectLst/>
                        <a:latin typeface="Calibri" panose="020F0502020204030204" pitchFamily="34" charset="0"/>
                      </a:endParaRPr>
                    </a:p>
                  </a:txBody>
                  <a:tcPr marL="9317" marR="9317" marT="9317" marB="0" anchor="b"/>
                </a:tc>
                <a:extLst>
                  <a:ext uri="{0D108BD9-81ED-4DB2-BD59-A6C34878D82A}">
                    <a16:rowId xmlns:a16="http://schemas.microsoft.com/office/drawing/2014/main" val="3152148477"/>
                  </a:ext>
                </a:extLst>
              </a:tr>
              <a:tr h="396292">
                <a:tc>
                  <a:txBody>
                    <a:bodyPr/>
                    <a:lstStyle/>
                    <a:p>
                      <a:pPr algn="l" fontAlgn="b"/>
                      <a:r>
                        <a:rPr lang="en-US" sz="1100" u="none" strike="noStrike">
                          <a:effectLst/>
                        </a:rPr>
                        <a:t> </a:t>
                      </a:r>
                      <a:endParaRPr lang="en-US" sz="1100" b="0" i="0" u="none" strike="noStrike">
                        <a:effectLst/>
                        <a:latin typeface="Calibri" panose="020F0502020204030204" pitchFamily="34" charset="0"/>
                      </a:endParaRPr>
                    </a:p>
                  </a:txBody>
                  <a:tcPr marL="9317" marR="9317" marT="9317" marB="0" anchor="b"/>
                </a:tc>
                <a:tc>
                  <a:txBody>
                    <a:bodyPr/>
                    <a:lstStyle/>
                    <a:p>
                      <a:pPr algn="l" fontAlgn="b"/>
                      <a:endParaRPr lang="en-US" sz="1100" b="0" i="0" u="none" strike="noStrike">
                        <a:effectLst/>
                        <a:latin typeface="Calibri" panose="020F0502020204030204" pitchFamily="34" charset="0"/>
                      </a:endParaRPr>
                    </a:p>
                  </a:txBody>
                  <a:tcPr marL="9317" marR="9317" marT="9317" marB="0" anchor="b"/>
                </a:tc>
                <a:tc>
                  <a:txBody>
                    <a:bodyPr/>
                    <a:lstStyle/>
                    <a:p>
                      <a:pPr algn="l" fontAlgn="b"/>
                      <a:endParaRPr lang="en-US" sz="1100" b="0" i="0" u="none" strike="noStrike">
                        <a:effectLst/>
                        <a:latin typeface="Calibri" panose="020F0502020204030204" pitchFamily="34" charset="0"/>
                      </a:endParaRPr>
                    </a:p>
                  </a:txBody>
                  <a:tcPr marL="9317" marR="9317" marT="9317" marB="0" anchor="b"/>
                </a:tc>
                <a:tc>
                  <a:txBody>
                    <a:bodyPr/>
                    <a:lstStyle/>
                    <a:p>
                      <a:pPr algn="l" fontAlgn="b"/>
                      <a:endParaRPr lang="en-US" sz="1100" b="0" i="0" u="none" strike="noStrike">
                        <a:effectLst/>
                        <a:latin typeface="Calibri" panose="020F0502020204030204" pitchFamily="34" charset="0"/>
                      </a:endParaRPr>
                    </a:p>
                  </a:txBody>
                  <a:tcPr marL="9317" marR="9317" marT="9317" marB="0" anchor="b"/>
                </a:tc>
                <a:tc>
                  <a:txBody>
                    <a:bodyPr/>
                    <a:lstStyle/>
                    <a:p>
                      <a:pPr algn="l" fontAlgn="b"/>
                      <a:endParaRPr lang="en-US" sz="1100" b="0" i="0" u="none" strike="noStrike">
                        <a:effectLst/>
                        <a:latin typeface="Calibri" panose="020F0502020204030204" pitchFamily="34" charset="0"/>
                      </a:endParaRPr>
                    </a:p>
                  </a:txBody>
                  <a:tcPr marL="9317" marR="9317" marT="9317" marB="0" anchor="b"/>
                </a:tc>
                <a:tc>
                  <a:txBody>
                    <a:bodyPr/>
                    <a:lstStyle/>
                    <a:p>
                      <a:pPr algn="l" fontAlgn="b"/>
                      <a:endParaRPr lang="en-US" sz="1100" b="0" i="0" u="none" strike="noStrike">
                        <a:effectLst/>
                        <a:latin typeface="Calibri" panose="020F0502020204030204" pitchFamily="34" charset="0"/>
                      </a:endParaRPr>
                    </a:p>
                  </a:txBody>
                  <a:tcPr marL="9317" marR="9317" marT="9317" marB="0" anchor="b"/>
                </a:tc>
                <a:tc>
                  <a:txBody>
                    <a:bodyPr/>
                    <a:lstStyle/>
                    <a:p>
                      <a:pPr algn="l" fontAlgn="b"/>
                      <a:endParaRPr lang="en-US" sz="1100" b="0" i="0" u="none" strike="noStrike">
                        <a:effectLst/>
                        <a:latin typeface="Calibri" panose="020F0502020204030204" pitchFamily="34" charset="0"/>
                      </a:endParaRPr>
                    </a:p>
                  </a:txBody>
                  <a:tcPr marL="9317" marR="9317" marT="9317" marB="0" anchor="b"/>
                </a:tc>
                <a:tc>
                  <a:txBody>
                    <a:bodyPr/>
                    <a:lstStyle/>
                    <a:p>
                      <a:pPr algn="l" fontAlgn="b"/>
                      <a:endParaRPr lang="en-US" sz="1100" b="0" i="0" u="none" strike="noStrike">
                        <a:effectLst/>
                        <a:latin typeface="Calibri" panose="020F0502020204030204" pitchFamily="34" charset="0"/>
                      </a:endParaRPr>
                    </a:p>
                  </a:txBody>
                  <a:tcPr marL="9317" marR="9317" marT="9317" marB="0" anchor="b"/>
                </a:tc>
                <a:tc>
                  <a:txBody>
                    <a:bodyPr/>
                    <a:lstStyle/>
                    <a:p>
                      <a:pPr algn="l" fontAlgn="b"/>
                      <a:endParaRPr lang="en-US" sz="1100" b="0" i="0" u="none" strike="noStrike">
                        <a:effectLst/>
                        <a:latin typeface="Calibri" panose="020F0502020204030204" pitchFamily="34" charset="0"/>
                      </a:endParaRPr>
                    </a:p>
                  </a:txBody>
                  <a:tcPr marL="9317" marR="9317" marT="9317" marB="0" anchor="b"/>
                </a:tc>
                <a:tc>
                  <a:txBody>
                    <a:bodyPr/>
                    <a:lstStyle/>
                    <a:p>
                      <a:pPr algn="l" fontAlgn="b"/>
                      <a:endParaRPr lang="en-US" sz="1100" b="0" i="0" u="none" strike="noStrike">
                        <a:effectLst/>
                        <a:latin typeface="Calibri" panose="020F0502020204030204" pitchFamily="34" charset="0"/>
                      </a:endParaRPr>
                    </a:p>
                  </a:txBody>
                  <a:tcPr marL="9317" marR="9317" marT="9317" marB="0" anchor="b"/>
                </a:tc>
                <a:tc>
                  <a:txBody>
                    <a:bodyPr/>
                    <a:lstStyle/>
                    <a:p>
                      <a:pPr algn="l" fontAlgn="b"/>
                      <a:endParaRPr lang="en-US" sz="1100" b="0" i="0" u="none" strike="noStrike" dirty="0">
                        <a:effectLst/>
                        <a:latin typeface="Calibri" panose="020F0502020204030204" pitchFamily="34" charset="0"/>
                      </a:endParaRPr>
                    </a:p>
                  </a:txBody>
                  <a:tcPr marL="9317" marR="9317" marT="9317" marB="0" anchor="b"/>
                </a:tc>
                <a:extLst>
                  <a:ext uri="{0D108BD9-81ED-4DB2-BD59-A6C34878D82A}">
                    <a16:rowId xmlns:a16="http://schemas.microsoft.com/office/drawing/2014/main" val="1511183452"/>
                  </a:ext>
                </a:extLst>
              </a:tr>
            </a:tbl>
          </a:graphicData>
        </a:graphic>
      </p:graphicFrame>
    </p:spTree>
    <p:extLst>
      <p:ext uri="{BB962C8B-B14F-4D97-AF65-F5344CB8AC3E}">
        <p14:creationId xmlns:p14="http://schemas.microsoft.com/office/powerpoint/2010/main" val="24442910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02FDB3-A39E-45A9-816F-4812412E22F2}"/>
              </a:ext>
            </a:extLst>
          </p:cNvPr>
          <p:cNvSpPr>
            <a:spLocks noGrp="1"/>
          </p:cNvSpPr>
          <p:nvPr>
            <p:ph type="title"/>
          </p:nvPr>
        </p:nvSpPr>
        <p:spPr/>
        <p:txBody>
          <a:bodyPr/>
          <a:lstStyle/>
          <a:p>
            <a:r>
              <a:rPr lang="en-US" dirty="0"/>
              <a:t>Future value of my loans </a:t>
            </a:r>
          </a:p>
        </p:txBody>
      </p:sp>
      <p:sp>
        <p:nvSpPr>
          <p:cNvPr id="3" name="Content Placeholder 2">
            <a:extLst>
              <a:ext uri="{FF2B5EF4-FFF2-40B4-BE49-F238E27FC236}">
                <a16:creationId xmlns:a16="http://schemas.microsoft.com/office/drawing/2014/main" id="{CBC8BF22-EE92-47AA-B19D-7AAB21E50A25}"/>
              </a:ext>
            </a:extLst>
          </p:cNvPr>
          <p:cNvSpPr>
            <a:spLocks noGrp="1"/>
          </p:cNvSpPr>
          <p:nvPr>
            <p:ph idx="1"/>
          </p:nvPr>
        </p:nvSpPr>
        <p:spPr/>
        <p:txBody>
          <a:bodyPr/>
          <a:lstStyle/>
          <a:p>
            <a:pPr marL="0" indent="0">
              <a:buNone/>
            </a:pPr>
            <a:r>
              <a:rPr lang="en-US" dirty="0"/>
              <a:t>I currently have five loans and none of them have an interest rate. </a:t>
            </a:r>
          </a:p>
          <a:p>
            <a:pPr marL="0" indent="0">
              <a:buNone/>
            </a:pPr>
            <a:r>
              <a:rPr lang="en-US" dirty="0"/>
              <a:t>Current loan amounts-</a:t>
            </a:r>
          </a:p>
          <a:p>
            <a:pPr marL="0" indent="0">
              <a:buNone/>
            </a:pPr>
            <a:r>
              <a:rPr lang="en-US" dirty="0"/>
              <a:t>$1462</a:t>
            </a:r>
          </a:p>
          <a:p>
            <a:pPr marL="0" indent="0">
              <a:buNone/>
            </a:pPr>
            <a:r>
              <a:rPr lang="en-US" dirty="0"/>
              <a:t>$500</a:t>
            </a:r>
          </a:p>
          <a:p>
            <a:pPr marL="0" indent="0">
              <a:buNone/>
            </a:pPr>
            <a:r>
              <a:rPr lang="en-US" dirty="0"/>
              <a:t>$2.038</a:t>
            </a:r>
          </a:p>
          <a:p>
            <a:pPr marL="0" indent="0">
              <a:buNone/>
            </a:pPr>
            <a:r>
              <a:rPr lang="en-US" dirty="0"/>
              <a:t>$1,000</a:t>
            </a:r>
          </a:p>
          <a:p>
            <a:pPr marL="0" indent="0">
              <a:buNone/>
            </a:pPr>
            <a:r>
              <a:rPr lang="en-US" dirty="0"/>
              <a:t>$1,750</a:t>
            </a:r>
          </a:p>
          <a:p>
            <a:pPr marL="0" indent="0">
              <a:buNone/>
            </a:pPr>
            <a:r>
              <a:rPr lang="en-US" dirty="0"/>
              <a:t>Estimated future loan amount after speaking with my advisor- $4,000</a:t>
            </a:r>
          </a:p>
          <a:p>
            <a:pPr marL="0" indent="0">
              <a:buNone/>
            </a:pPr>
            <a:r>
              <a:rPr lang="en-US" dirty="0"/>
              <a:t>Total future value- $10,750 with no interest </a:t>
            </a:r>
          </a:p>
        </p:txBody>
      </p:sp>
    </p:spTree>
    <p:extLst>
      <p:ext uri="{BB962C8B-B14F-4D97-AF65-F5344CB8AC3E}">
        <p14:creationId xmlns:p14="http://schemas.microsoft.com/office/powerpoint/2010/main" val="19681574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35EAEC-FB54-4C18-96B2-57B305AE9C50}"/>
              </a:ext>
            </a:extLst>
          </p:cNvPr>
          <p:cNvSpPr>
            <a:spLocks noGrp="1"/>
          </p:cNvSpPr>
          <p:nvPr>
            <p:ph type="title"/>
          </p:nvPr>
        </p:nvSpPr>
        <p:spPr/>
        <p:txBody>
          <a:bodyPr/>
          <a:lstStyle/>
          <a:p>
            <a:r>
              <a:rPr lang="en-US" dirty="0"/>
              <a:t>Repaying a loan in less then 10 years </a:t>
            </a:r>
          </a:p>
        </p:txBody>
      </p:sp>
      <p:graphicFrame>
        <p:nvGraphicFramePr>
          <p:cNvPr id="4" name="Table 4">
            <a:extLst>
              <a:ext uri="{FF2B5EF4-FFF2-40B4-BE49-F238E27FC236}">
                <a16:creationId xmlns:a16="http://schemas.microsoft.com/office/drawing/2014/main" id="{3215D3D9-5766-419F-9866-9CDEB3B86470}"/>
              </a:ext>
            </a:extLst>
          </p:cNvPr>
          <p:cNvGraphicFramePr>
            <a:graphicFrameLocks noGrp="1"/>
          </p:cNvGraphicFramePr>
          <p:nvPr>
            <p:ph idx="1"/>
            <p:extLst>
              <p:ext uri="{D42A27DB-BD31-4B8C-83A1-F6EECF244321}">
                <p14:modId xmlns:p14="http://schemas.microsoft.com/office/powerpoint/2010/main" val="967717151"/>
              </p:ext>
            </p:extLst>
          </p:nvPr>
        </p:nvGraphicFramePr>
        <p:xfrm>
          <a:off x="685800" y="2193925"/>
          <a:ext cx="10820400" cy="2499324"/>
        </p:xfrm>
        <a:graphic>
          <a:graphicData uri="http://schemas.openxmlformats.org/drawingml/2006/table">
            <a:tbl>
              <a:tblPr firstRow="1" bandRow="1">
                <a:tableStyleId>{5C22544A-7EE6-4342-B048-85BDC9FD1C3A}</a:tableStyleId>
              </a:tblPr>
              <a:tblGrid>
                <a:gridCol w="2705100">
                  <a:extLst>
                    <a:ext uri="{9D8B030D-6E8A-4147-A177-3AD203B41FA5}">
                      <a16:colId xmlns:a16="http://schemas.microsoft.com/office/drawing/2014/main" val="3285947397"/>
                    </a:ext>
                  </a:extLst>
                </a:gridCol>
                <a:gridCol w="2705100">
                  <a:extLst>
                    <a:ext uri="{9D8B030D-6E8A-4147-A177-3AD203B41FA5}">
                      <a16:colId xmlns:a16="http://schemas.microsoft.com/office/drawing/2014/main" val="567048242"/>
                    </a:ext>
                  </a:extLst>
                </a:gridCol>
                <a:gridCol w="2705100">
                  <a:extLst>
                    <a:ext uri="{9D8B030D-6E8A-4147-A177-3AD203B41FA5}">
                      <a16:colId xmlns:a16="http://schemas.microsoft.com/office/drawing/2014/main" val="1084899296"/>
                    </a:ext>
                  </a:extLst>
                </a:gridCol>
                <a:gridCol w="2705100">
                  <a:extLst>
                    <a:ext uri="{9D8B030D-6E8A-4147-A177-3AD203B41FA5}">
                      <a16:colId xmlns:a16="http://schemas.microsoft.com/office/drawing/2014/main" val="2806967126"/>
                    </a:ext>
                  </a:extLst>
                </a:gridCol>
              </a:tblGrid>
              <a:tr h="624831">
                <a:tc>
                  <a:txBody>
                    <a:bodyPr/>
                    <a:lstStyle/>
                    <a:p>
                      <a:r>
                        <a:rPr lang="en-US" dirty="0"/>
                        <a:t>Loan amount </a:t>
                      </a:r>
                    </a:p>
                  </a:txBody>
                  <a:tcPr/>
                </a:tc>
                <a:tc>
                  <a:txBody>
                    <a:bodyPr/>
                    <a:lstStyle/>
                    <a:p>
                      <a:r>
                        <a:rPr lang="en-US" dirty="0"/>
                        <a:t>Amount of Years</a:t>
                      </a:r>
                    </a:p>
                  </a:txBody>
                  <a:tcPr/>
                </a:tc>
                <a:tc>
                  <a:txBody>
                    <a:bodyPr/>
                    <a:lstStyle/>
                    <a:p>
                      <a:r>
                        <a:rPr lang="en-US" dirty="0"/>
                        <a:t>Interest rate </a:t>
                      </a:r>
                    </a:p>
                  </a:txBody>
                  <a:tcPr/>
                </a:tc>
                <a:tc>
                  <a:txBody>
                    <a:bodyPr/>
                    <a:lstStyle/>
                    <a:p>
                      <a:r>
                        <a:rPr lang="en-US" dirty="0"/>
                        <a:t>Monthly payment</a:t>
                      </a:r>
                    </a:p>
                  </a:txBody>
                  <a:tcPr/>
                </a:tc>
                <a:extLst>
                  <a:ext uri="{0D108BD9-81ED-4DB2-BD59-A6C34878D82A}">
                    <a16:rowId xmlns:a16="http://schemas.microsoft.com/office/drawing/2014/main" val="2394999667"/>
                  </a:ext>
                </a:extLst>
              </a:tr>
              <a:tr h="624831">
                <a:tc>
                  <a:txBody>
                    <a:bodyPr/>
                    <a:lstStyle/>
                    <a:p>
                      <a:r>
                        <a:rPr lang="en-US" dirty="0"/>
                        <a:t>1,750</a:t>
                      </a:r>
                    </a:p>
                  </a:txBody>
                  <a:tcPr/>
                </a:tc>
                <a:tc>
                  <a:txBody>
                    <a:bodyPr/>
                    <a:lstStyle/>
                    <a:p>
                      <a:r>
                        <a:rPr lang="en-US" dirty="0"/>
                        <a:t>9</a:t>
                      </a:r>
                    </a:p>
                  </a:txBody>
                  <a:tcPr/>
                </a:tc>
                <a:tc>
                  <a:txBody>
                    <a:bodyPr/>
                    <a:lstStyle/>
                    <a:p>
                      <a:r>
                        <a:rPr lang="en-US" dirty="0"/>
                        <a:t>0.00</a:t>
                      </a:r>
                    </a:p>
                  </a:txBody>
                  <a:tcPr/>
                </a:tc>
                <a:tc>
                  <a:txBody>
                    <a:bodyPr/>
                    <a:lstStyle/>
                    <a:p>
                      <a:r>
                        <a:rPr lang="en-US" dirty="0"/>
                        <a:t>$16.20</a:t>
                      </a:r>
                    </a:p>
                  </a:txBody>
                  <a:tcPr/>
                </a:tc>
                <a:extLst>
                  <a:ext uri="{0D108BD9-81ED-4DB2-BD59-A6C34878D82A}">
                    <a16:rowId xmlns:a16="http://schemas.microsoft.com/office/drawing/2014/main" val="1515624925"/>
                  </a:ext>
                </a:extLst>
              </a:tr>
              <a:tr h="624831">
                <a:tc>
                  <a:txBody>
                    <a:bodyPr/>
                    <a:lstStyle/>
                    <a:p>
                      <a:r>
                        <a:rPr lang="en-US" dirty="0"/>
                        <a:t>1,750</a:t>
                      </a:r>
                    </a:p>
                  </a:txBody>
                  <a:tcPr/>
                </a:tc>
                <a:tc>
                  <a:txBody>
                    <a:bodyPr/>
                    <a:lstStyle/>
                    <a:p>
                      <a:r>
                        <a:rPr lang="en-US" dirty="0"/>
                        <a:t>7</a:t>
                      </a:r>
                    </a:p>
                  </a:txBody>
                  <a:tcPr/>
                </a:tc>
                <a:tc>
                  <a:txBody>
                    <a:bodyPr/>
                    <a:lstStyle/>
                    <a:p>
                      <a:r>
                        <a:rPr lang="en-US" dirty="0"/>
                        <a:t>0.00</a:t>
                      </a:r>
                    </a:p>
                  </a:txBody>
                  <a:tcPr/>
                </a:tc>
                <a:tc>
                  <a:txBody>
                    <a:bodyPr/>
                    <a:lstStyle/>
                    <a:p>
                      <a:r>
                        <a:rPr lang="en-US" dirty="0"/>
                        <a:t>$20.83</a:t>
                      </a:r>
                    </a:p>
                  </a:txBody>
                  <a:tcPr/>
                </a:tc>
                <a:extLst>
                  <a:ext uri="{0D108BD9-81ED-4DB2-BD59-A6C34878D82A}">
                    <a16:rowId xmlns:a16="http://schemas.microsoft.com/office/drawing/2014/main" val="4149720042"/>
                  </a:ext>
                </a:extLst>
              </a:tr>
              <a:tr h="624831">
                <a:tc>
                  <a:txBody>
                    <a:bodyPr/>
                    <a:lstStyle/>
                    <a:p>
                      <a:r>
                        <a:rPr lang="en-US" dirty="0"/>
                        <a:t>1,750</a:t>
                      </a:r>
                    </a:p>
                  </a:txBody>
                  <a:tcPr/>
                </a:tc>
                <a:tc>
                  <a:txBody>
                    <a:bodyPr/>
                    <a:lstStyle/>
                    <a:p>
                      <a:r>
                        <a:rPr lang="en-US" dirty="0"/>
                        <a:t>5</a:t>
                      </a:r>
                    </a:p>
                  </a:txBody>
                  <a:tcPr/>
                </a:tc>
                <a:tc>
                  <a:txBody>
                    <a:bodyPr/>
                    <a:lstStyle/>
                    <a:p>
                      <a:r>
                        <a:rPr lang="en-US" dirty="0"/>
                        <a:t>0.00</a:t>
                      </a:r>
                    </a:p>
                  </a:txBody>
                  <a:tcPr/>
                </a:tc>
                <a:tc>
                  <a:txBody>
                    <a:bodyPr/>
                    <a:lstStyle/>
                    <a:p>
                      <a:r>
                        <a:rPr lang="en-US" dirty="0"/>
                        <a:t>$29.17</a:t>
                      </a:r>
                    </a:p>
                  </a:txBody>
                  <a:tcPr/>
                </a:tc>
                <a:extLst>
                  <a:ext uri="{0D108BD9-81ED-4DB2-BD59-A6C34878D82A}">
                    <a16:rowId xmlns:a16="http://schemas.microsoft.com/office/drawing/2014/main" val="3340099372"/>
                  </a:ext>
                </a:extLst>
              </a:tr>
            </a:tbl>
          </a:graphicData>
        </a:graphic>
      </p:graphicFrame>
      <p:sp>
        <p:nvSpPr>
          <p:cNvPr id="8" name="TextBox 7">
            <a:extLst>
              <a:ext uri="{FF2B5EF4-FFF2-40B4-BE49-F238E27FC236}">
                <a16:creationId xmlns:a16="http://schemas.microsoft.com/office/drawing/2014/main" id="{EC1981F9-BC79-4E6F-8D7A-BA11DC3BEB42}"/>
              </a:ext>
            </a:extLst>
          </p:cNvPr>
          <p:cNvSpPr txBox="1"/>
          <p:nvPr/>
        </p:nvSpPr>
        <p:spPr>
          <a:xfrm>
            <a:off x="2339009" y="5221357"/>
            <a:ext cx="7513982" cy="646331"/>
          </a:xfrm>
          <a:prstGeom prst="rect">
            <a:avLst/>
          </a:prstGeom>
          <a:noFill/>
        </p:spPr>
        <p:txBody>
          <a:bodyPr wrap="square" rtlCol="0">
            <a:spAutoFit/>
          </a:bodyPr>
          <a:lstStyle/>
          <a:p>
            <a:r>
              <a:rPr lang="en-US" dirty="0"/>
              <a:t>The monthly payment amount increased due to the fact  you are making a payment in a shorter time frame.</a:t>
            </a:r>
          </a:p>
        </p:txBody>
      </p:sp>
    </p:spTree>
    <p:extLst>
      <p:ext uri="{BB962C8B-B14F-4D97-AF65-F5344CB8AC3E}">
        <p14:creationId xmlns:p14="http://schemas.microsoft.com/office/powerpoint/2010/main" val="6544745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8C046D-5001-45A2-8580-1A471E17C383}"/>
              </a:ext>
            </a:extLst>
          </p:cNvPr>
          <p:cNvSpPr>
            <a:spLocks noGrp="1"/>
          </p:cNvSpPr>
          <p:nvPr>
            <p:ph type="title"/>
          </p:nvPr>
        </p:nvSpPr>
        <p:spPr/>
        <p:txBody>
          <a:bodyPr/>
          <a:lstStyle/>
          <a:p>
            <a:r>
              <a:rPr lang="en-US" dirty="0"/>
              <a:t>My optimal monthly payment</a:t>
            </a:r>
          </a:p>
        </p:txBody>
      </p:sp>
      <p:sp>
        <p:nvSpPr>
          <p:cNvPr id="3" name="Content Placeholder 2">
            <a:extLst>
              <a:ext uri="{FF2B5EF4-FFF2-40B4-BE49-F238E27FC236}">
                <a16:creationId xmlns:a16="http://schemas.microsoft.com/office/drawing/2014/main" id="{67FE6BE5-6C46-4591-81C4-4A889079010B}"/>
              </a:ext>
            </a:extLst>
          </p:cNvPr>
          <p:cNvSpPr>
            <a:spLocks noGrp="1"/>
          </p:cNvSpPr>
          <p:nvPr>
            <p:ph idx="1"/>
          </p:nvPr>
        </p:nvSpPr>
        <p:spPr/>
        <p:txBody>
          <a:bodyPr vert="horz" lIns="91440" tIns="45720" rIns="91440" bIns="45720" rtlCol="0" anchor="t">
            <a:normAutofit/>
          </a:bodyPr>
          <a:lstStyle/>
          <a:p>
            <a:r>
              <a:rPr lang="en-US" dirty="0"/>
              <a:t>My estimated loan balance is $10,750</a:t>
            </a:r>
          </a:p>
          <a:p>
            <a:r>
              <a:rPr lang="en-US" dirty="0"/>
              <a:t>If I were to pay this off in 10 years or 120 months I would divide $10,750 by 120 which gives me a monthly payment of $89.58</a:t>
            </a:r>
          </a:p>
          <a:p>
            <a:r>
              <a:rPr lang="en-US" dirty="0"/>
              <a:t>Rounding that up to the nearest dollar my optimal payment would be $90</a:t>
            </a:r>
          </a:p>
        </p:txBody>
      </p:sp>
    </p:spTree>
    <p:extLst>
      <p:ext uri="{BB962C8B-B14F-4D97-AF65-F5344CB8AC3E}">
        <p14:creationId xmlns:p14="http://schemas.microsoft.com/office/powerpoint/2010/main" val="1933279455"/>
      </p:ext>
    </p:extLst>
  </p:cSld>
  <p:clrMapOvr>
    <a:masterClrMapping/>
  </p:clrMapOvr>
</p:sld>
</file>

<file path=ppt/theme/theme1.xml><?xml version="1.0" encoding="utf-8"?>
<a:theme xmlns:a="http://schemas.openxmlformats.org/drawingml/2006/main" name="Vapor Trail">
  <a:themeElements>
    <a:clrScheme name="Vapor Trail">
      <a:dk1>
        <a:sysClr val="windowText" lastClr="000000"/>
      </a:dk1>
      <a:lt1>
        <a:sysClr val="window" lastClr="FFFFFF"/>
      </a:lt1>
      <a:dk2>
        <a:srgbClr val="454545"/>
      </a:dk2>
      <a:lt2>
        <a:srgbClr val="DADADA"/>
      </a:lt2>
      <a:accent1>
        <a:srgbClr val="DF2E28"/>
      </a:accent1>
      <a:accent2>
        <a:srgbClr val="FE801A"/>
      </a:accent2>
      <a:accent3>
        <a:srgbClr val="E9BF35"/>
      </a:accent3>
      <a:accent4>
        <a:srgbClr val="81BB42"/>
      </a:accent4>
      <a:accent5>
        <a:srgbClr val="32C7A9"/>
      </a:accent5>
      <a:accent6>
        <a:srgbClr val="4A9BDC"/>
      </a:accent6>
      <a:hlink>
        <a:srgbClr val="F0532B"/>
      </a:hlink>
      <a:folHlink>
        <a:srgbClr val="F38B53"/>
      </a:folHlink>
    </a:clrScheme>
    <a:fontScheme name="Vapor Trail">
      <a:majorFont>
        <a:latin typeface="Century Gothic" panose="020B0502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Vapor Trail">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8F31A783-2159-4870-BC29-2BA7D038EA44}"/>
    </a:ext>
  </a:extLst>
</a:theme>
</file>

<file path=docProps/app.xml><?xml version="1.0" encoding="utf-8"?>
<Properties xmlns="http://schemas.openxmlformats.org/officeDocument/2006/extended-properties" xmlns:vt="http://schemas.openxmlformats.org/officeDocument/2006/docPropsVTypes">
  <Template>TM04033937[[fn=Vapor Trail]]</Template>
  <TotalTime>95</TotalTime>
  <Words>359</Words>
  <Application>Microsoft Office PowerPoint</Application>
  <PresentationFormat>Widescreen</PresentationFormat>
  <Paragraphs>91</Paragraphs>
  <Slides>10</Slides>
  <Notes>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Vapor Trail</vt:lpstr>
      <vt:lpstr>Math 201  portfolio project  Kaitlynn Cross</vt:lpstr>
      <vt:lpstr>Project purpose </vt:lpstr>
      <vt:lpstr>Hypothesis </vt:lpstr>
      <vt:lpstr>Expected salary </vt:lpstr>
      <vt:lpstr>Estimated budget </vt:lpstr>
      <vt:lpstr>Student loan estimate </vt:lpstr>
      <vt:lpstr>Estimated monthly payment</vt:lpstr>
      <vt:lpstr>Future value of my loans </vt:lpstr>
      <vt:lpstr>Repaying a loan in less then 10 years </vt:lpstr>
      <vt:lpstr>My optimal monthly payment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Math 201  portfolio project  Kaitlynn Cross</dc:title>
  <dc:creator>Kaite Cross</dc:creator>
  <cp:lastModifiedBy>Kaite Cross</cp:lastModifiedBy>
  <cp:revision>41</cp:revision>
  <dcterms:created xsi:type="dcterms:W3CDTF">2021-09-26T22:39:29Z</dcterms:created>
  <dcterms:modified xsi:type="dcterms:W3CDTF">2021-10-22T21:40:38Z</dcterms:modified>
</cp:coreProperties>
</file>