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te Cross" userId="a4d43adccae5abdb" providerId="LiveId" clId="{0A3A5D54-CA9E-42E7-8F06-D26D4A9BD9B2}"/>
    <pc:docChg chg="custSel addSld modSld">
      <pc:chgData name="Kaite Cross" userId="a4d43adccae5abdb" providerId="LiveId" clId="{0A3A5D54-CA9E-42E7-8F06-D26D4A9BD9B2}" dt="2021-05-31T13:45:24.982" v="14" actId="27636"/>
      <pc:docMkLst>
        <pc:docMk/>
      </pc:docMkLst>
      <pc:sldChg chg="modSp new mod">
        <pc:chgData name="Kaite Cross" userId="a4d43adccae5abdb" providerId="LiveId" clId="{0A3A5D54-CA9E-42E7-8F06-D26D4A9BD9B2}" dt="2021-05-31T13:45:24.982" v="14" actId="27636"/>
        <pc:sldMkLst>
          <pc:docMk/>
          <pc:sldMk cId="1154578189" sldId="264"/>
        </pc:sldMkLst>
        <pc:spChg chg="mod">
          <ac:chgData name="Kaite Cross" userId="a4d43adccae5abdb" providerId="LiveId" clId="{0A3A5D54-CA9E-42E7-8F06-D26D4A9BD9B2}" dt="2021-05-31T13:44:58.734" v="8" actId="5793"/>
          <ac:spMkLst>
            <pc:docMk/>
            <pc:sldMk cId="1154578189" sldId="264"/>
            <ac:spMk id="2" creationId="{ECFE6931-A63F-4843-ADDD-6FC3F6CDCA5F}"/>
          </ac:spMkLst>
        </pc:spChg>
        <pc:spChg chg="mod">
          <ac:chgData name="Kaite Cross" userId="a4d43adccae5abdb" providerId="LiveId" clId="{0A3A5D54-CA9E-42E7-8F06-D26D4A9BD9B2}" dt="2021-05-31T13:45:24.982" v="14" actId="27636"/>
          <ac:spMkLst>
            <pc:docMk/>
            <pc:sldMk cId="1154578189" sldId="264"/>
            <ac:spMk id="3" creationId="{30E2DEFC-7011-4CB9-92E6-B61851BA53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5/31/2021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5/31/2021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5/31/2021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5/31/2021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5/31/2021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5/31/2021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5/31/2021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5/31/2021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5/31/2021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5/31/2021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5/31/2021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5/31/2021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policefoundation.org/body-cameras-and-privacy-where-do-you-draw-the-line/?gclid=Cj0KCQjwktKFBhCkARIsAJeDT0iwl4566yjDOS0Jn8Xe3qaLtpUI0mCikYSOcuT-MTNKxOuft5UEJpoaAuJ6EALw_wcB" TargetMode="External"/><Relationship Id="rId3" Type="http://schemas.openxmlformats.org/officeDocument/2006/relationships/hyperlink" Target="https://www.rasmussen.edu/degrees/justice-studies/blog/pros-and-cons-of-police-body-cameras/" TargetMode="External"/><Relationship Id="rId7" Type="http://schemas.openxmlformats.org/officeDocument/2006/relationships/hyperlink" Target="https://www.urban.org/research/publication/body-cameras-and-policing" TargetMode="External"/><Relationship Id="rId2" Type="http://schemas.openxmlformats.org/officeDocument/2006/relationships/hyperlink" Target="https://www.policefoundation.org/body-cameras-work-just-not-in-the-way-you-think/" TargetMode="External"/><Relationship Id="rId1" Type="http://schemas.openxmlformats.org/officeDocument/2006/relationships/slideLayout" Target="../slideLayouts/slideLayout2.xml"/><Relationship Id="rId6" Type="http://schemas.openxmlformats.org/officeDocument/2006/relationships/hyperlink" Target="https://philarchive.org/archive/STACCA-12v12" TargetMode="External"/><Relationship Id="rId5" Type="http://schemas.openxmlformats.org/officeDocument/2006/relationships/hyperlink" Target="https://connectusfund.org/18-major-pros-and-cons-of-police-body-cameras" TargetMode="External"/><Relationship Id="rId4" Type="http://schemas.openxmlformats.org/officeDocument/2006/relationships/hyperlink" Target="https://www.procon.org/headlines/police-body-cameras-top-3-pros-and-cons/" TargetMode="External"/><Relationship Id="rId9" Type="http://schemas.openxmlformats.org/officeDocument/2006/relationships/hyperlink" Target="https://www.governor.ny.gov/news/governor-cuomo-signs-legislation-requiring-new-york-state-police-officers-wear-body-cameras-and#:~:text=This%20new%20law%20requires%20all,individuals%20suspected%20of%20criminal%20activity%3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A2CC-191B-4B6A-A1A7-1C6AFA0358A4}"/>
              </a:ext>
            </a:extLst>
          </p:cNvPr>
          <p:cNvSpPr>
            <a:spLocks noGrp="1"/>
          </p:cNvSpPr>
          <p:nvPr>
            <p:ph type="ctrTitle"/>
          </p:nvPr>
        </p:nvSpPr>
        <p:spPr>
          <a:xfrm>
            <a:off x="1600200" y="2286000"/>
            <a:ext cx="8991600" cy="1828800"/>
          </a:xfrm>
          <a:noFill/>
          <a:ln>
            <a:solidFill>
              <a:schemeClr val="tx1"/>
            </a:solidFill>
          </a:ln>
        </p:spPr>
        <p:txBody>
          <a:bodyPr>
            <a:normAutofit/>
          </a:bodyPr>
          <a:lstStyle/>
          <a:p>
            <a:r>
              <a:rPr lang="en-US" sz="3200">
                <a:solidFill>
                  <a:schemeClr val="tx1"/>
                </a:solidFill>
              </a:rPr>
              <a:t>Portfolio project </a:t>
            </a:r>
          </a:p>
        </p:txBody>
      </p:sp>
      <p:sp>
        <p:nvSpPr>
          <p:cNvPr id="3" name="Subtitle 2">
            <a:extLst>
              <a:ext uri="{FF2B5EF4-FFF2-40B4-BE49-F238E27FC236}">
                <a16:creationId xmlns:a16="http://schemas.microsoft.com/office/drawing/2014/main" id="{DA3634C5-3149-42AB-A1D1-A0DDFB4C904B}"/>
              </a:ext>
            </a:extLst>
          </p:cNvPr>
          <p:cNvSpPr>
            <a:spLocks noGrp="1"/>
          </p:cNvSpPr>
          <p:nvPr>
            <p:ph type="subTitle" idx="1"/>
          </p:nvPr>
        </p:nvSpPr>
        <p:spPr>
          <a:xfrm>
            <a:off x="2695194" y="4483290"/>
            <a:ext cx="6801612" cy="1329208"/>
          </a:xfrm>
        </p:spPr>
        <p:txBody>
          <a:bodyPr>
            <a:normAutofit/>
          </a:bodyPr>
          <a:lstStyle/>
          <a:p>
            <a:r>
              <a:rPr lang="en-US"/>
              <a:t>Kaitlynn Cross</a:t>
            </a:r>
            <a:endParaRPr lang="en-US" dirty="0"/>
          </a:p>
        </p:txBody>
      </p:sp>
    </p:spTree>
    <p:extLst>
      <p:ext uri="{BB962C8B-B14F-4D97-AF65-F5344CB8AC3E}">
        <p14:creationId xmlns:p14="http://schemas.microsoft.com/office/powerpoint/2010/main" val="15985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ADC801-234F-47FA-B22C-26C3EC528907}"/>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sz="2700">
                <a:solidFill>
                  <a:schemeClr val="bg1"/>
                </a:solidFill>
              </a:rPr>
              <a:t>Law enforcement </a:t>
            </a:r>
          </a:p>
        </p:txBody>
      </p:sp>
      <p:sp>
        <p:nvSpPr>
          <p:cNvPr id="3" name="Content Placeholder 2">
            <a:extLst>
              <a:ext uri="{FF2B5EF4-FFF2-40B4-BE49-F238E27FC236}">
                <a16:creationId xmlns:a16="http://schemas.microsoft.com/office/drawing/2014/main" id="{2D7A9201-E48C-4EC6-A894-02F6CB27DD8F}"/>
              </a:ext>
            </a:extLst>
          </p:cNvPr>
          <p:cNvSpPr>
            <a:spLocks noGrp="1"/>
          </p:cNvSpPr>
          <p:nvPr>
            <p:ph idx="1"/>
          </p:nvPr>
        </p:nvSpPr>
        <p:spPr>
          <a:xfrm>
            <a:off x="699777" y="4352544"/>
            <a:ext cx="3415288" cy="1239894"/>
          </a:xfrm>
        </p:spPr>
        <p:txBody>
          <a:bodyPr vert="horz" lIns="91440" tIns="45720" rIns="91440" bIns="45720" rtlCol="0">
            <a:normAutofit/>
          </a:bodyPr>
          <a:lstStyle/>
          <a:p>
            <a:pPr marL="0" indent="0" algn="ctr">
              <a:buNone/>
            </a:pPr>
            <a:r>
              <a:rPr lang="en-US" sz="2800" kern="1200" dirty="0">
                <a:solidFill>
                  <a:schemeClr val="bg1"/>
                </a:solidFill>
                <a:latin typeface="+mn-lt"/>
                <a:ea typeface="+mn-ea"/>
                <a:cs typeface="+mn-cs"/>
              </a:rPr>
              <a:t>Body cameras </a:t>
            </a:r>
          </a:p>
        </p:txBody>
      </p:sp>
      <p:pic>
        <p:nvPicPr>
          <p:cNvPr id="1026" name="Picture 2">
            <a:extLst>
              <a:ext uri="{FF2B5EF4-FFF2-40B4-BE49-F238E27FC236}">
                <a16:creationId xmlns:a16="http://schemas.microsoft.com/office/drawing/2014/main" id="{F415796B-A3AC-4AB3-9134-7361E55518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47" r="1" b="1"/>
          <a:stretch/>
        </p:blipFill>
        <p:spPr bwMode="auto">
          <a:xfrm>
            <a:off x="5297763" y="1081688"/>
            <a:ext cx="6250769" cy="453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93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28A658-059A-4272-8037-3E8A0C2A6F4A}"/>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600">
                <a:solidFill>
                  <a:srgbClr val="FFFFFF"/>
                </a:solidFill>
              </a:rPr>
              <a:t>are body cameras necessary?</a:t>
            </a:r>
            <a:br>
              <a:rPr lang="en-US" sz="2600">
                <a:solidFill>
                  <a:srgbClr val="FFFFFF"/>
                </a:solidFill>
              </a:rPr>
            </a:br>
            <a:r>
              <a:rPr lang="en-US" sz="2600">
                <a:solidFill>
                  <a:srgbClr val="FFFFFF"/>
                </a:solidFill>
              </a:rPr>
              <a:t>Is there a need for them? </a:t>
            </a:r>
          </a:p>
        </p:txBody>
      </p:sp>
      <p:sp>
        <p:nvSpPr>
          <p:cNvPr id="3" name="Content Placeholder 2">
            <a:extLst>
              <a:ext uri="{FF2B5EF4-FFF2-40B4-BE49-F238E27FC236}">
                <a16:creationId xmlns:a16="http://schemas.microsoft.com/office/drawing/2014/main" id="{585E5653-BE13-4334-A5E4-F2F29C3C0403}"/>
              </a:ext>
            </a:extLst>
          </p:cNvPr>
          <p:cNvSpPr>
            <a:spLocks noGrp="1"/>
          </p:cNvSpPr>
          <p:nvPr>
            <p:ph idx="1"/>
          </p:nvPr>
        </p:nvSpPr>
        <p:spPr>
          <a:xfrm>
            <a:off x="5591695" y="1402080"/>
            <a:ext cx="5320696" cy="4053840"/>
          </a:xfrm>
        </p:spPr>
        <p:txBody>
          <a:bodyPr anchor="ctr">
            <a:normAutofit/>
          </a:bodyPr>
          <a:lstStyle/>
          <a:p>
            <a:pPr marL="0" indent="0">
              <a:buNone/>
            </a:pPr>
            <a:r>
              <a:rPr lang="en-US" dirty="0"/>
              <a:t>Yes, body cameras should be utilized in all police departments. </a:t>
            </a:r>
          </a:p>
          <a:p>
            <a:pPr marL="0" indent="0">
              <a:buNone/>
            </a:pPr>
            <a:endParaRPr lang="en-US" dirty="0"/>
          </a:p>
          <a:p>
            <a:pPr marL="0" indent="0">
              <a:buNone/>
            </a:pPr>
            <a:r>
              <a:rPr lang="en-US" dirty="0"/>
              <a:t>Body cameras are used as an accountability and transparency tool in law enforcement. Body cameras help law enforcement officers cure the public peoples lack of trust in them by providing proof of necessary force or unnecessary force. It acts as a back up or an electronic partner for officers. </a:t>
            </a:r>
          </a:p>
          <a:p>
            <a:pPr marL="0" indent="0">
              <a:buNone/>
            </a:pPr>
            <a:endParaRPr lang="en-US" dirty="0"/>
          </a:p>
        </p:txBody>
      </p:sp>
    </p:spTree>
    <p:extLst>
      <p:ext uri="{BB962C8B-B14F-4D97-AF65-F5344CB8AC3E}">
        <p14:creationId xmlns:p14="http://schemas.microsoft.com/office/powerpoint/2010/main" val="268196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lice Weigh Benefits of Body Cameras Against Public Perception">
            <a:extLst>
              <a:ext uri="{FF2B5EF4-FFF2-40B4-BE49-F238E27FC236}">
                <a16:creationId xmlns:a16="http://schemas.microsoft.com/office/drawing/2014/main" id="{2137E9B1-52DF-4936-8AFE-35206AF56F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60" r="7340" b="-1"/>
          <a:stretch/>
        </p:blipFill>
        <p:spPr bwMode="auto">
          <a:xfrm>
            <a:off x="4650909" y="10"/>
            <a:ext cx="7541090" cy="6857989"/>
          </a:xfrm>
          <a:prstGeom prst="rect">
            <a:avLst/>
          </a:prstGeom>
          <a:noFill/>
          <a:extLst>
            <a:ext uri="{909E8E84-426E-40DD-AFC4-6F175D3DCCD1}">
              <a14:hiddenFill xmlns:a14="http://schemas.microsoft.com/office/drawing/2010/main">
                <a:solidFill>
                  <a:srgbClr val="FFFFFF"/>
                </a:solidFill>
              </a14:hiddenFill>
            </a:ext>
          </a:extLst>
        </p:spPr>
      </p:pic>
      <p:sp>
        <p:nvSpPr>
          <p:cNvPr id="205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F873DE-706B-49F2-B5DD-79ACE527EDB3}"/>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a:solidFill>
                  <a:schemeClr val="bg1"/>
                </a:solidFill>
              </a:rPr>
              <a:t>Body camera Advantages </a:t>
            </a:r>
          </a:p>
        </p:txBody>
      </p:sp>
      <p:sp>
        <p:nvSpPr>
          <p:cNvPr id="3" name="Content Placeholder 2">
            <a:extLst>
              <a:ext uri="{FF2B5EF4-FFF2-40B4-BE49-F238E27FC236}">
                <a16:creationId xmlns:a16="http://schemas.microsoft.com/office/drawing/2014/main" id="{A5601738-D8EC-4157-AB69-D89D082C1EC8}"/>
              </a:ext>
            </a:extLst>
          </p:cNvPr>
          <p:cNvSpPr>
            <a:spLocks noGrp="1"/>
          </p:cNvSpPr>
          <p:nvPr>
            <p:ph idx="1"/>
          </p:nvPr>
        </p:nvSpPr>
        <p:spPr>
          <a:xfrm>
            <a:off x="643468" y="2638044"/>
            <a:ext cx="3363974" cy="3415622"/>
          </a:xfrm>
        </p:spPr>
        <p:txBody>
          <a:bodyPr>
            <a:normAutofit/>
          </a:bodyPr>
          <a:lstStyle/>
          <a:p>
            <a:pPr marL="0" indent="0">
              <a:lnSpc>
                <a:spcPct val="90000"/>
              </a:lnSpc>
              <a:buNone/>
            </a:pPr>
            <a:r>
              <a:rPr lang="en-US" sz="1500">
                <a:solidFill>
                  <a:schemeClr val="bg1"/>
                </a:solidFill>
              </a:rPr>
              <a:t>. Increase public trust </a:t>
            </a:r>
          </a:p>
          <a:p>
            <a:pPr marL="0" indent="0">
              <a:lnSpc>
                <a:spcPct val="90000"/>
              </a:lnSpc>
              <a:buNone/>
            </a:pPr>
            <a:r>
              <a:rPr lang="en-US" sz="1500">
                <a:solidFill>
                  <a:schemeClr val="bg1"/>
                </a:solidFill>
              </a:rPr>
              <a:t>. Improves officer safety </a:t>
            </a:r>
          </a:p>
          <a:p>
            <a:pPr marL="0" indent="0">
              <a:lnSpc>
                <a:spcPct val="90000"/>
              </a:lnSpc>
              <a:buNone/>
            </a:pPr>
            <a:r>
              <a:rPr lang="en-US" sz="1500">
                <a:solidFill>
                  <a:schemeClr val="bg1"/>
                </a:solidFill>
              </a:rPr>
              <a:t>. Improves police accountability </a:t>
            </a:r>
          </a:p>
          <a:p>
            <a:pPr marL="0" indent="0">
              <a:lnSpc>
                <a:spcPct val="90000"/>
              </a:lnSpc>
              <a:buNone/>
            </a:pPr>
            <a:r>
              <a:rPr lang="en-US" sz="1500">
                <a:solidFill>
                  <a:schemeClr val="bg1"/>
                </a:solidFill>
              </a:rPr>
              <a:t>. Lowers reports of police misconduct </a:t>
            </a:r>
          </a:p>
          <a:p>
            <a:pPr marL="0" indent="0">
              <a:lnSpc>
                <a:spcPct val="90000"/>
              </a:lnSpc>
              <a:buNone/>
            </a:pPr>
            <a:r>
              <a:rPr lang="en-US" sz="1500">
                <a:solidFill>
                  <a:schemeClr val="bg1"/>
                </a:solidFill>
              </a:rPr>
              <a:t>. Promotes transparency and openness </a:t>
            </a:r>
          </a:p>
          <a:p>
            <a:pPr marL="0" indent="0">
              <a:lnSpc>
                <a:spcPct val="90000"/>
              </a:lnSpc>
              <a:buNone/>
            </a:pPr>
            <a:r>
              <a:rPr lang="en-US" sz="1500">
                <a:solidFill>
                  <a:schemeClr val="bg1"/>
                </a:solidFill>
              </a:rPr>
              <a:t>. Used as an impartial eyewitness </a:t>
            </a:r>
          </a:p>
          <a:p>
            <a:pPr marL="0" indent="0">
              <a:lnSpc>
                <a:spcPct val="90000"/>
              </a:lnSpc>
              <a:buNone/>
            </a:pPr>
            <a:r>
              <a:rPr lang="en-US" sz="1500">
                <a:solidFill>
                  <a:schemeClr val="bg1"/>
                </a:solidFill>
              </a:rPr>
              <a:t>. Aides in evidence collection </a:t>
            </a:r>
          </a:p>
          <a:p>
            <a:pPr marL="0" indent="0">
              <a:lnSpc>
                <a:spcPct val="90000"/>
              </a:lnSpc>
              <a:buNone/>
            </a:pPr>
            <a:r>
              <a:rPr lang="en-US" sz="1500">
                <a:solidFill>
                  <a:schemeClr val="bg1"/>
                </a:solidFill>
              </a:rPr>
              <a:t>. Improve officer training and development </a:t>
            </a:r>
          </a:p>
          <a:p>
            <a:pPr marL="0" indent="0">
              <a:lnSpc>
                <a:spcPct val="90000"/>
              </a:lnSpc>
              <a:buNone/>
            </a:pPr>
            <a:r>
              <a:rPr lang="en-US" sz="1500">
                <a:solidFill>
                  <a:schemeClr val="bg1"/>
                </a:solidFill>
              </a:rPr>
              <a:t>. Helps identify and correct problems </a:t>
            </a:r>
          </a:p>
        </p:txBody>
      </p:sp>
    </p:spTree>
    <p:extLst>
      <p:ext uri="{BB962C8B-B14F-4D97-AF65-F5344CB8AC3E}">
        <p14:creationId xmlns:p14="http://schemas.microsoft.com/office/powerpoint/2010/main" val="186937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0E907-CE40-458E-8916-F2B7327E79D8}"/>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sz="2600">
                <a:solidFill>
                  <a:schemeClr val="bg1"/>
                </a:solidFill>
              </a:rPr>
              <a:t>Body camera disadvantages </a:t>
            </a:r>
          </a:p>
        </p:txBody>
      </p:sp>
      <p:sp>
        <p:nvSpPr>
          <p:cNvPr id="3" name="Content Placeholder 2">
            <a:extLst>
              <a:ext uri="{FF2B5EF4-FFF2-40B4-BE49-F238E27FC236}">
                <a16:creationId xmlns:a16="http://schemas.microsoft.com/office/drawing/2014/main" id="{677A6C45-3D98-4593-A65B-918A772912C0}"/>
              </a:ext>
            </a:extLst>
          </p:cNvPr>
          <p:cNvSpPr>
            <a:spLocks noGrp="1"/>
          </p:cNvSpPr>
          <p:nvPr>
            <p:ph idx="1"/>
          </p:nvPr>
        </p:nvSpPr>
        <p:spPr>
          <a:xfrm>
            <a:off x="643468" y="2638044"/>
            <a:ext cx="3363974" cy="3415622"/>
          </a:xfrm>
        </p:spPr>
        <p:txBody>
          <a:bodyPr>
            <a:normAutofit/>
          </a:bodyPr>
          <a:lstStyle/>
          <a:p>
            <a:pPr marL="0" indent="0">
              <a:buNone/>
            </a:pPr>
            <a:r>
              <a:rPr lang="en-US">
                <a:solidFill>
                  <a:schemeClr val="bg1"/>
                </a:solidFill>
              </a:rPr>
              <a:t>. Expensive </a:t>
            </a:r>
          </a:p>
          <a:p>
            <a:pPr marL="0" indent="0">
              <a:buNone/>
            </a:pPr>
            <a:r>
              <a:rPr lang="en-US">
                <a:solidFill>
                  <a:schemeClr val="bg1"/>
                </a:solidFill>
              </a:rPr>
              <a:t>. Invades citizens privacy </a:t>
            </a:r>
          </a:p>
          <a:p>
            <a:pPr marL="0" indent="0">
              <a:buNone/>
            </a:pPr>
            <a:r>
              <a:rPr lang="en-US">
                <a:solidFill>
                  <a:schemeClr val="bg1"/>
                </a:solidFill>
              </a:rPr>
              <a:t>. Invades officers privacy </a:t>
            </a:r>
          </a:p>
          <a:p>
            <a:pPr marL="0" indent="0">
              <a:buNone/>
            </a:pPr>
            <a:r>
              <a:rPr lang="en-US">
                <a:solidFill>
                  <a:schemeClr val="bg1"/>
                </a:solidFill>
              </a:rPr>
              <a:t>. Can cause public misconceptions </a:t>
            </a:r>
          </a:p>
          <a:p>
            <a:pPr marL="0" indent="0">
              <a:buNone/>
            </a:pPr>
            <a:r>
              <a:rPr lang="en-US">
                <a:solidFill>
                  <a:schemeClr val="bg1"/>
                </a:solidFill>
              </a:rPr>
              <a:t>. Only works when officers use it properly </a:t>
            </a:r>
          </a:p>
          <a:p>
            <a:pPr marL="0" indent="0">
              <a:buNone/>
            </a:pPr>
            <a:r>
              <a:rPr lang="en-US">
                <a:solidFill>
                  <a:schemeClr val="bg1"/>
                </a:solidFill>
              </a:rPr>
              <a:t>. Adds a need for additional officer training </a:t>
            </a:r>
          </a:p>
          <a:p>
            <a:pPr marL="0" indent="0">
              <a:buNone/>
            </a:pPr>
            <a:r>
              <a:rPr lang="en-US">
                <a:solidFill>
                  <a:schemeClr val="bg1"/>
                </a:solidFill>
              </a:rPr>
              <a:t>.  Leads to data storage issues </a:t>
            </a:r>
          </a:p>
        </p:txBody>
      </p:sp>
      <p:pic>
        <p:nvPicPr>
          <p:cNvPr id="3074" name="Picture 2" descr="Value of police body cameras limited by lack of transparency">
            <a:extLst>
              <a:ext uri="{FF2B5EF4-FFF2-40B4-BE49-F238E27FC236}">
                <a16:creationId xmlns:a16="http://schemas.microsoft.com/office/drawing/2014/main" id="{076BABE4-6641-4B3C-8E8F-9189F77F4D4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45971" y="1522559"/>
            <a:ext cx="6748463" cy="3812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053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297520-6160-4DD9-89B7-A5AEA2D5155A}"/>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600">
                <a:solidFill>
                  <a:srgbClr val="FFFFFF"/>
                </a:solidFill>
              </a:rPr>
              <a:t>Ethical issues associated with body cameras </a:t>
            </a:r>
          </a:p>
        </p:txBody>
      </p:sp>
      <p:sp>
        <p:nvSpPr>
          <p:cNvPr id="3" name="Content Placeholder 2">
            <a:extLst>
              <a:ext uri="{FF2B5EF4-FFF2-40B4-BE49-F238E27FC236}">
                <a16:creationId xmlns:a16="http://schemas.microsoft.com/office/drawing/2014/main" id="{461729EB-7F9A-4B58-8D1D-E09575A05A0F}"/>
              </a:ext>
            </a:extLst>
          </p:cNvPr>
          <p:cNvSpPr>
            <a:spLocks noGrp="1"/>
          </p:cNvSpPr>
          <p:nvPr>
            <p:ph idx="1"/>
          </p:nvPr>
        </p:nvSpPr>
        <p:spPr>
          <a:xfrm>
            <a:off x="5591695" y="1402080"/>
            <a:ext cx="5320696" cy="4450080"/>
          </a:xfrm>
        </p:spPr>
        <p:txBody>
          <a:bodyPr anchor="ctr">
            <a:noAutofit/>
          </a:bodyPr>
          <a:lstStyle/>
          <a:p>
            <a:pPr marL="0" indent="0">
              <a:buNone/>
            </a:pPr>
            <a:r>
              <a:rPr lang="en-US" sz="2000" dirty="0"/>
              <a:t>Privacy concerns is one of the biggest ethical issues associated with body cameras. </a:t>
            </a:r>
          </a:p>
          <a:p>
            <a:pPr marL="0" indent="0">
              <a:buNone/>
            </a:pPr>
            <a:r>
              <a:rPr lang="en-US" sz="2000" dirty="0"/>
              <a:t>. If the body camera cannot be turned off it can capture private conversations of anyone who is around the camera </a:t>
            </a:r>
          </a:p>
          <a:p>
            <a:pPr marL="0" indent="0">
              <a:buNone/>
            </a:pPr>
            <a:r>
              <a:rPr lang="en-US" sz="2000" dirty="0"/>
              <a:t>. Captures confidential conversations of civilians telling police where criminals are located </a:t>
            </a:r>
          </a:p>
          <a:p>
            <a:pPr marL="0" indent="0">
              <a:buNone/>
            </a:pPr>
            <a:r>
              <a:rPr lang="en-US" sz="2000" dirty="0"/>
              <a:t>. Captures footage of civilians going about their daily lives as officers move about them without them knowing it </a:t>
            </a:r>
          </a:p>
          <a:p>
            <a:pPr marL="0" indent="0">
              <a:buNone/>
            </a:pPr>
            <a:r>
              <a:rPr lang="en-US" sz="2000" dirty="0"/>
              <a:t>. Captures officers using the bathroom, eating lunch, or their private and personal cell phone conversations </a:t>
            </a:r>
          </a:p>
        </p:txBody>
      </p:sp>
    </p:spTree>
    <p:extLst>
      <p:ext uri="{BB962C8B-B14F-4D97-AF65-F5344CB8AC3E}">
        <p14:creationId xmlns:p14="http://schemas.microsoft.com/office/powerpoint/2010/main" val="947702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56D32D-573F-47BC-88D8-96B4175F8843}"/>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sz="2400">
                <a:solidFill>
                  <a:schemeClr val="bg1"/>
                </a:solidFill>
              </a:rPr>
              <a:t>Body camera standards and rules for new York</a:t>
            </a:r>
          </a:p>
        </p:txBody>
      </p:sp>
      <p:sp>
        <p:nvSpPr>
          <p:cNvPr id="3" name="Content Placeholder 2">
            <a:extLst>
              <a:ext uri="{FF2B5EF4-FFF2-40B4-BE49-F238E27FC236}">
                <a16:creationId xmlns:a16="http://schemas.microsoft.com/office/drawing/2014/main" id="{E17F70AA-B430-454C-BB0D-9CFC425022D4}"/>
              </a:ext>
            </a:extLst>
          </p:cNvPr>
          <p:cNvSpPr>
            <a:spLocks noGrp="1"/>
          </p:cNvSpPr>
          <p:nvPr>
            <p:ph idx="1"/>
          </p:nvPr>
        </p:nvSpPr>
        <p:spPr>
          <a:xfrm>
            <a:off x="643468" y="2638044"/>
            <a:ext cx="3363974" cy="3415622"/>
          </a:xfrm>
        </p:spPr>
        <p:txBody>
          <a:bodyPr>
            <a:normAutofit/>
          </a:bodyPr>
          <a:lstStyle/>
          <a:p>
            <a:pPr marL="0" indent="0">
              <a:lnSpc>
                <a:spcPct val="90000"/>
              </a:lnSpc>
              <a:buNone/>
            </a:pPr>
            <a:r>
              <a:rPr lang="en-US" sz="1400">
                <a:solidFill>
                  <a:schemeClr val="bg1"/>
                </a:solidFill>
              </a:rPr>
              <a:t>. Record immediately after exiting a patrol car for any officer to civilian contact </a:t>
            </a:r>
          </a:p>
          <a:p>
            <a:pPr marL="0" indent="0">
              <a:lnSpc>
                <a:spcPct val="90000"/>
              </a:lnSpc>
              <a:buNone/>
            </a:pPr>
            <a:r>
              <a:rPr lang="en-US" sz="1400">
                <a:solidFill>
                  <a:schemeClr val="bg1"/>
                </a:solidFill>
              </a:rPr>
              <a:t>This includes any use of force, all arrests and summonses, and all interactions with individuals suspected of criminal activity as well as all searches of persons and property, any call to a crime in progress, investigative actions involving members of the public, any interactions with an emotionally disturbed person, and any instances where an officer feels any imminent danger or the need to document their time on duty. </a:t>
            </a:r>
          </a:p>
          <a:p>
            <a:pPr marL="0" indent="0">
              <a:lnSpc>
                <a:spcPct val="90000"/>
              </a:lnSpc>
              <a:buNone/>
            </a:pPr>
            <a:r>
              <a:rPr lang="en-US" sz="1400">
                <a:solidFill>
                  <a:schemeClr val="bg1"/>
                </a:solidFill>
              </a:rPr>
              <a:t>. Law enforcement is required to keep video recordings of the above interactions </a:t>
            </a:r>
          </a:p>
          <a:p>
            <a:pPr marL="0" indent="0">
              <a:lnSpc>
                <a:spcPct val="90000"/>
              </a:lnSpc>
              <a:buNone/>
            </a:pPr>
            <a:endParaRPr lang="en-US" sz="1400">
              <a:solidFill>
                <a:schemeClr val="bg1"/>
              </a:solidFill>
            </a:endParaRPr>
          </a:p>
        </p:txBody>
      </p:sp>
      <p:pic>
        <p:nvPicPr>
          <p:cNvPr id="4098" name="Picture 2" descr="New law mandates N.Y. State Police wear body cameras - New York Daily News">
            <a:extLst>
              <a:ext uri="{FF2B5EF4-FFF2-40B4-BE49-F238E27FC236}">
                <a16:creationId xmlns:a16="http://schemas.microsoft.com/office/drawing/2014/main" id="{203EA891-69F7-4116-AC0E-993AF9C433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7763" y="1051409"/>
            <a:ext cx="6250769" cy="4594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136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890FB-69B5-440A-ABAB-3E04ED23EDE0}"/>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a:solidFill>
                  <a:schemeClr val="bg1"/>
                </a:solidFill>
              </a:rPr>
              <a:t>Body camera conclusion </a:t>
            </a:r>
          </a:p>
        </p:txBody>
      </p:sp>
      <p:sp>
        <p:nvSpPr>
          <p:cNvPr id="3" name="Content Placeholder 2">
            <a:extLst>
              <a:ext uri="{FF2B5EF4-FFF2-40B4-BE49-F238E27FC236}">
                <a16:creationId xmlns:a16="http://schemas.microsoft.com/office/drawing/2014/main" id="{480A31E7-6B61-4BFC-8F7E-3195FF8D3121}"/>
              </a:ext>
            </a:extLst>
          </p:cNvPr>
          <p:cNvSpPr>
            <a:spLocks noGrp="1"/>
          </p:cNvSpPr>
          <p:nvPr>
            <p:ph idx="1"/>
          </p:nvPr>
        </p:nvSpPr>
        <p:spPr>
          <a:xfrm>
            <a:off x="643468" y="2638044"/>
            <a:ext cx="3363974" cy="3415622"/>
          </a:xfrm>
        </p:spPr>
        <p:txBody>
          <a:bodyPr>
            <a:normAutofit/>
          </a:bodyPr>
          <a:lstStyle/>
          <a:p>
            <a:pPr marL="0" indent="0">
              <a:buNone/>
            </a:pPr>
            <a:r>
              <a:rPr lang="en-US">
                <a:solidFill>
                  <a:schemeClr val="bg1"/>
                </a:solidFill>
              </a:rPr>
              <a:t>The use of body worn cameras in law enforcement has both its positive and negative affects and will continue to be an important issue facing law enforcement agencies in the United States. There will always be questions about the benefits body worn cameras have and if they weigh out the privacy concerns also associated with body cameras. </a:t>
            </a:r>
          </a:p>
        </p:txBody>
      </p:sp>
      <p:pic>
        <p:nvPicPr>
          <p:cNvPr id="5122" name="Picture 2" descr="New York State Police begin body-worn camera program | StateScoop">
            <a:extLst>
              <a:ext uri="{FF2B5EF4-FFF2-40B4-BE49-F238E27FC236}">
                <a16:creationId xmlns:a16="http://schemas.microsoft.com/office/drawing/2014/main" id="{D91EF48C-CFFB-4CD8-B300-3EF1BFE8BF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7763" y="1262372"/>
            <a:ext cx="6250769" cy="417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18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6931-A63F-4843-ADDD-6FC3F6CDCA5F}"/>
              </a:ext>
            </a:extLst>
          </p:cNvPr>
          <p:cNvSpPr>
            <a:spLocks noGrp="1"/>
          </p:cNvSpPr>
          <p:nvPr>
            <p:ph type="title"/>
          </p:nvPr>
        </p:nvSpPr>
        <p:spPr/>
        <p:txBody>
          <a:bodyPr/>
          <a:lstStyle/>
          <a:p>
            <a:r>
              <a:rPr lang="en-US" dirty="0"/>
              <a:t>Sources </a:t>
            </a:r>
          </a:p>
        </p:txBody>
      </p:sp>
      <p:sp>
        <p:nvSpPr>
          <p:cNvPr id="3" name="Content Placeholder 2">
            <a:extLst>
              <a:ext uri="{FF2B5EF4-FFF2-40B4-BE49-F238E27FC236}">
                <a16:creationId xmlns:a16="http://schemas.microsoft.com/office/drawing/2014/main" id="{30E2DEFC-7011-4CB9-92E6-B61851BA5300}"/>
              </a:ext>
            </a:extLst>
          </p:cNvPr>
          <p:cNvSpPr>
            <a:spLocks noGrp="1"/>
          </p:cNvSpPr>
          <p:nvPr>
            <p:ph idx="1"/>
          </p:nvPr>
        </p:nvSpPr>
        <p:spPr>
          <a:xfrm>
            <a:off x="357809" y="2638044"/>
            <a:ext cx="11635407" cy="4080808"/>
          </a:xfrm>
        </p:spPr>
        <p:txBody>
          <a:bodyPr>
            <a:normAutofit lnSpcReduction="10000"/>
          </a:bodyPr>
          <a:lstStyle/>
          <a:p>
            <a:pPr rtl="0">
              <a:spcBef>
                <a:spcPts val="0"/>
              </a:spcBef>
              <a:spcAft>
                <a:spcPts val="0"/>
              </a:spcAft>
            </a:pPr>
            <a:r>
              <a:rPr lang="en-US" sz="1800" b="0" i="0" u="sng" strike="noStrike" dirty="0">
                <a:solidFill>
                  <a:srgbClr val="1155CC"/>
                </a:solidFill>
                <a:effectLst/>
                <a:latin typeface="Arial" panose="020B0604020202020204" pitchFamily="34" charset="0"/>
                <a:hlinkClick r:id="rId2"/>
              </a:rPr>
              <a:t>https://www.policefoundation.org/body-cameras-work-just-not-in-the-way-you-think/</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3"/>
              </a:rPr>
              <a:t>https://www.rasmussen.edu/degrees/justice-studies/blog/pros-and-cons-of-police-body-cameras/</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4"/>
              </a:rPr>
              <a:t>https://www.procon.org/headlines/police-body-cameras-top-3-pros-and-cons/</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5"/>
              </a:rPr>
              <a:t>https://connectusfund.org/18-major-pros-and-cons-of-police-body-cameras</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6"/>
              </a:rPr>
              <a:t>https://philarchive.org/archive/STACCA-12v12</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7"/>
              </a:rPr>
              <a:t>https://www.urban.org/research/publication/body-cameras-and-policing</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8"/>
              </a:rPr>
              <a:t>https://www.policefoundation.org/body-cameras-and-privacy-where-do-you-draw-the-line/?gclid=Cj0KCQjwktKFBhCkARIsAJeDT0iwl4566yjDOS0Jn8Xe3qaLtpUI0mCikYSOcuT-MTNKxOuft5UEJpoaAuJ6EALw_wcB</a:t>
            </a:r>
            <a:endParaRPr lang="en-US" b="0" dirty="0">
              <a:effectLst/>
            </a:endParaRPr>
          </a:p>
          <a:p>
            <a:pPr rtl="0">
              <a:spcBef>
                <a:spcPts val="0"/>
              </a:spcBef>
              <a:spcAft>
                <a:spcPts val="0"/>
              </a:spcAft>
            </a:pPr>
            <a:r>
              <a:rPr lang="en-US" sz="1800" b="0" i="0" u="sng" strike="noStrike" dirty="0">
                <a:solidFill>
                  <a:srgbClr val="1155CC"/>
                </a:solidFill>
                <a:effectLst/>
                <a:latin typeface="Arial" panose="020B0604020202020204" pitchFamily="34" charset="0"/>
                <a:hlinkClick r:id="rId9"/>
              </a:rPr>
              <a:t>https://www.governor.ny.gov/news/governor-cuomo-signs-legislation-requiring-new-york-state-police-officers-wear-body-cameras-and#:~:text=This%20new%20law%20requires%20all,individuals%20suspected%20of%20criminal%20activity%3B</a:t>
            </a:r>
            <a:endParaRPr lang="en-US" b="0" dirty="0">
              <a:effectLst/>
            </a:endParaRPr>
          </a:p>
          <a:p>
            <a:br>
              <a:rPr lang="en-US" b="0" dirty="0">
                <a:effectLst/>
              </a:rPr>
            </a:br>
            <a:endParaRPr lang="en-US" dirty="0"/>
          </a:p>
        </p:txBody>
      </p:sp>
    </p:spTree>
    <p:extLst>
      <p:ext uri="{BB962C8B-B14F-4D97-AF65-F5344CB8AC3E}">
        <p14:creationId xmlns:p14="http://schemas.microsoft.com/office/powerpoint/2010/main" val="115457818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
  <TotalTime>90</TotalTime>
  <Words>557</Words>
  <Application>Microsoft Office PowerPoint</Application>
  <PresentationFormat>Widescreen</PresentationFormat>
  <Paragraphs>48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Gill Sans MT</vt:lpstr>
      <vt:lpstr>Parcel</vt:lpstr>
      <vt:lpstr>Portfolio project </vt:lpstr>
      <vt:lpstr>Law enforcement </vt:lpstr>
      <vt:lpstr>are body cameras necessary? Is there a need for them? </vt:lpstr>
      <vt:lpstr>Body camera Advantages </vt:lpstr>
      <vt:lpstr>Body camera disadvantages </vt:lpstr>
      <vt:lpstr>Ethical issues associated with body cameras </vt:lpstr>
      <vt:lpstr>Body camera standards and rules for new York</vt:lpstr>
      <vt:lpstr>Body camera conclusion </vt:lpstr>
      <vt:lpstr>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project </dc:title>
  <dc:creator>Kaite Cross</dc:creator>
  <cp:lastModifiedBy>Kaite Cross</cp:lastModifiedBy>
  <cp:revision>10</cp:revision>
  <dcterms:created xsi:type="dcterms:W3CDTF">2021-05-31T12:15:03Z</dcterms:created>
  <dcterms:modified xsi:type="dcterms:W3CDTF">2021-05-31T13:45:46Z</dcterms:modified>
</cp:coreProperties>
</file>