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6" r:id="rId6"/>
    <p:sldId id="299" r:id="rId7"/>
    <p:sldId id="271" r:id="rId8"/>
    <p:sldId id="301" r:id="rId9"/>
    <p:sldId id="303" r:id="rId10"/>
    <p:sldId id="288" r:id="rId11"/>
    <p:sldId id="304" r:id="rId12"/>
    <p:sldId id="29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598" autoAdjust="0"/>
  </p:normalViewPr>
  <p:slideViewPr>
    <p:cSldViewPr snapToGrid="0">
      <p:cViewPr varScale="1">
        <p:scale>
          <a:sx n="72" d="100"/>
          <a:sy n="72" d="100"/>
        </p:scale>
        <p:origin x="666" y="54"/>
      </p:cViewPr>
      <p:guideLst/>
    </p:cSldViewPr>
  </p:slideViewPr>
  <p:outlineViewPr>
    <p:cViewPr>
      <p:scale>
        <a:sx n="33" d="100"/>
        <a:sy n="33" d="100"/>
      </p:scale>
      <p:origin x="0" y="-57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hyperlink" Target="https://www.wallpaperflare.com/sports-images-for-desktop-background-ball-sports-equipment-wallpaper-lmxp" TargetMode="External"/><Relationship Id="rId3" Type="http://schemas.openxmlformats.org/officeDocument/2006/relationships/image" Target="../media/image8.jpeg"/><Relationship Id="rId7" Type="http://schemas.openxmlformats.org/officeDocument/2006/relationships/image" Target="../media/image10.jpg"/><Relationship Id="rId2" Type="http://schemas.openxmlformats.org/officeDocument/2006/relationships/hyperlink" Target="https://abyjcub.blogspot.com/2011/09/ick-n-our.html" TargetMode="External"/><Relationship Id="rId1" Type="http://schemas.openxmlformats.org/officeDocument/2006/relationships/image" Target="../media/image7.jpg"/><Relationship Id="rId6" Type="http://schemas.openxmlformats.org/officeDocument/2006/relationships/hyperlink" Target="https://en.wikipedia.org/wiki/Dog_crossbreed" TargetMode="External"/><Relationship Id="rId5" Type="http://schemas.openxmlformats.org/officeDocument/2006/relationships/image" Target="../media/image9.jpg"/><Relationship Id="rId4" Type="http://schemas.openxmlformats.org/officeDocument/2006/relationships/hyperlink" Target="https://pxhere.com/en/photo/1413529" TargetMode="External"/></Relationships>
</file>

<file path=ppt/diagrams/_rels/drawing1.xml.rels><?xml version="1.0" encoding="UTF-8" standalone="yes"?>
<Relationships xmlns="http://schemas.openxmlformats.org/package/2006/relationships"><Relationship Id="rId8" Type="http://schemas.openxmlformats.org/officeDocument/2006/relationships/hyperlink" Target="https://www.wallpaperflare.com/sports-images-for-desktop-background-ball-sports-equipment-wallpaper-lmxp" TargetMode="External"/><Relationship Id="rId3" Type="http://schemas.openxmlformats.org/officeDocument/2006/relationships/image" Target="../media/image8.jpeg"/><Relationship Id="rId7" Type="http://schemas.openxmlformats.org/officeDocument/2006/relationships/image" Target="../media/image10.jpg"/><Relationship Id="rId2" Type="http://schemas.openxmlformats.org/officeDocument/2006/relationships/hyperlink" Target="https://abyjcub.blogspot.com/2011/09/ick-n-our.html" TargetMode="External"/><Relationship Id="rId1" Type="http://schemas.openxmlformats.org/officeDocument/2006/relationships/image" Target="../media/image7.jpg"/><Relationship Id="rId6" Type="http://schemas.openxmlformats.org/officeDocument/2006/relationships/hyperlink" Target="https://en.wikipedia.org/wiki/Dog_crossbreed" TargetMode="External"/><Relationship Id="rId5" Type="http://schemas.openxmlformats.org/officeDocument/2006/relationships/image" Target="../media/image9.jpg"/><Relationship Id="rId4" Type="http://schemas.openxmlformats.org/officeDocument/2006/relationships/hyperlink" Target="https://pxhere.com/en/photo/1413529"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a:lstStyle/>
        <a:p>
          <a:endParaRPr lang="en-US"/>
        </a:p>
      </dgm:t>
    </dgm:pt>
    <dgm:pt modelId="{23CA95F9-8BCF-40C1-B842-BCFFD43632F6}">
      <dgm:prSet custT="1"/>
      <dgm:spPr/>
      <dgm:t>
        <a:bodyPr/>
        <a:lstStyle/>
        <a:p>
          <a:pPr algn="ctr">
            <a:lnSpc>
              <a:spcPct val="100000"/>
            </a:lnSpc>
            <a:defRPr b="1" spc="20">
              <a:latin typeface="+mj-lt"/>
            </a:defRPr>
          </a:pPr>
          <a:r>
            <a:rPr lang="en-US" sz="1800" b="1" dirty="0">
              <a:solidFill>
                <a:schemeClr val="tx1"/>
              </a:solidFill>
            </a:rPr>
            <a:t>Sickness</a:t>
          </a:r>
          <a:br>
            <a:rPr lang="en-US" sz="1600" dirty="0">
              <a:solidFill>
                <a:schemeClr val="tx1"/>
              </a:solidFill>
            </a:rPr>
          </a:br>
          <a:endParaRPr lang="en-US" sz="1600" b="0" dirty="0">
            <a:solidFill>
              <a:schemeClr val="tx1"/>
            </a:solidFill>
            <a:latin typeface="+mn-lt"/>
          </a:endParaRPr>
        </a:p>
      </dgm:t>
    </dgm:pt>
    <dgm:pt modelId="{FC4F4986-5DCD-4DC2-B7FD-2C5FABEF9979}" type="parTrans" cxnId="{E6EDE7CF-5B3F-4E2C-99EE-D5462F0EC9CE}">
      <dgm:prSet/>
      <dgm:spPr/>
      <dgm:t>
        <a:bodyPr/>
        <a:lstStyle/>
        <a:p>
          <a:endParaRPr lang="en-US"/>
        </a:p>
      </dgm:t>
    </dgm:pt>
    <dgm:pt modelId="{D868EA7F-D868-4231-86D5-66D9B2DF2F62}" type="sibTrans" cxnId="{E6EDE7CF-5B3F-4E2C-99EE-D5462F0EC9CE}">
      <dgm:prSet/>
      <dgm:spPr/>
      <dgm:t>
        <a:bodyPr/>
        <a:lstStyle/>
        <a:p>
          <a:endParaRPr lang="en-US"/>
        </a:p>
      </dgm:t>
    </dgm:pt>
    <dgm:pt modelId="{1E293C9C-50F7-4DF0-A45F-EF6AA41E15B2}">
      <dgm:prSet custT="1"/>
      <dgm:spPr/>
      <dgm:t>
        <a:bodyPr/>
        <a:lstStyle/>
        <a:p>
          <a:pPr algn="ctr">
            <a:lnSpc>
              <a:spcPct val="100000"/>
            </a:lnSpc>
            <a:defRPr b="1" spc="20">
              <a:latin typeface="+mj-lt"/>
            </a:defRPr>
          </a:pPr>
          <a:r>
            <a:rPr lang="en-US" sz="1800" b="1" dirty="0">
              <a:solidFill>
                <a:schemeClr val="tx1"/>
              </a:solidFill>
            </a:rPr>
            <a:t>Death</a:t>
          </a:r>
          <a:br>
            <a:rPr lang="en-US" sz="1600" dirty="0">
              <a:solidFill>
                <a:schemeClr val="tx1"/>
              </a:solidFill>
            </a:rPr>
          </a:br>
          <a:endParaRPr lang="en-US" sz="1600" b="0" dirty="0">
            <a:solidFill>
              <a:schemeClr val="tx1"/>
            </a:solidFill>
            <a:latin typeface="+mn-lt"/>
          </a:endParaRPr>
        </a:p>
      </dgm:t>
    </dgm:pt>
    <dgm:pt modelId="{04936CC5-1B2F-4620-ABDF-F195956C3F4A}" type="parTrans" cxnId="{A7E7000F-0D10-4D88-844F-C9CB2A6A39DA}">
      <dgm:prSet/>
      <dgm:spPr/>
      <dgm:t>
        <a:bodyPr/>
        <a:lstStyle/>
        <a:p>
          <a:endParaRPr lang="en-US"/>
        </a:p>
      </dgm:t>
    </dgm:pt>
    <dgm:pt modelId="{E019F05B-61F4-4915-9D10-5D6F328EA591}" type="sibTrans" cxnId="{A7E7000F-0D10-4D88-844F-C9CB2A6A39DA}">
      <dgm:prSet/>
      <dgm:spPr/>
      <dgm:t>
        <a:bodyPr/>
        <a:lstStyle/>
        <a:p>
          <a:endParaRPr lang="en-US"/>
        </a:p>
      </dgm:t>
    </dgm:pt>
    <dgm:pt modelId="{DA3F2F2F-B5A8-4CFD-ABCE-1BC48CD913AF}">
      <dgm:prSet custT="1"/>
      <dgm:spPr/>
      <dgm:t>
        <a:bodyPr/>
        <a:lstStyle/>
        <a:p>
          <a:pPr algn="ctr">
            <a:lnSpc>
              <a:spcPct val="100000"/>
            </a:lnSpc>
            <a:defRPr b="1" spc="20">
              <a:latin typeface="+mj-lt"/>
            </a:defRPr>
          </a:pPr>
          <a:r>
            <a:rPr lang="en-US" sz="1800" b="1" dirty="0">
              <a:solidFill>
                <a:schemeClr val="tx1"/>
              </a:solidFill>
            </a:rPr>
            <a:t>Pets</a:t>
          </a:r>
          <a:br>
            <a:rPr lang="en-US" sz="1600" dirty="0">
              <a:solidFill>
                <a:schemeClr val="tx1"/>
              </a:solidFill>
            </a:rPr>
          </a:br>
          <a:endParaRPr lang="en-US" sz="1600" b="0" dirty="0">
            <a:solidFill>
              <a:schemeClr val="tx1"/>
            </a:solidFill>
            <a:latin typeface="+mn-lt"/>
          </a:endParaRPr>
        </a:p>
      </dgm:t>
    </dgm:pt>
    <dgm:pt modelId="{D4AFA5E0-6624-49A6-B10B-4FFA7483C001}" type="parTrans" cxnId="{307321D6-32A9-4F29-A35B-8328C6417311}">
      <dgm:prSet/>
      <dgm:spPr/>
      <dgm:t>
        <a:bodyPr/>
        <a:lstStyle/>
        <a:p>
          <a:endParaRPr lang="en-US"/>
        </a:p>
      </dgm:t>
    </dgm:pt>
    <dgm:pt modelId="{038FE749-6004-418E-86C7-7C1B1D7930F4}" type="sibTrans" cxnId="{307321D6-32A9-4F29-A35B-8328C6417311}">
      <dgm:prSet/>
      <dgm:spPr/>
      <dgm:t>
        <a:bodyPr/>
        <a:lstStyle/>
        <a:p>
          <a:endParaRPr lang="en-US"/>
        </a:p>
      </dgm:t>
    </dgm:pt>
    <dgm:pt modelId="{B2F9B3BC-1849-4A4A-BBE4-752B9B492C76}">
      <dgm:prSet custT="1"/>
      <dgm:spPr/>
      <dgm:t>
        <a:bodyPr/>
        <a:lstStyle/>
        <a:p>
          <a:pPr algn="ctr">
            <a:lnSpc>
              <a:spcPct val="100000"/>
            </a:lnSpc>
            <a:defRPr b="1" spc="20">
              <a:latin typeface="+mj-lt"/>
            </a:defRPr>
          </a:pPr>
          <a:r>
            <a:rPr lang="en-US" sz="1800" b="1" dirty="0">
              <a:solidFill>
                <a:schemeClr val="tx1"/>
              </a:solidFill>
            </a:rPr>
            <a:t>Sports</a:t>
          </a:r>
          <a:br>
            <a:rPr lang="en-US" sz="1600" dirty="0">
              <a:solidFill>
                <a:schemeClr val="tx1"/>
              </a:solidFill>
            </a:rPr>
          </a:br>
          <a:endParaRPr lang="en-US" sz="1600" b="0" dirty="0">
            <a:solidFill>
              <a:schemeClr val="tx1"/>
            </a:solidFill>
            <a:latin typeface="+mn-lt"/>
          </a:endParaRPr>
        </a:p>
      </dgm:t>
    </dgm:pt>
    <dgm:pt modelId="{48FD486C-824F-4590-8CFC-BC1053E533DD}" type="parTrans" cxnId="{BB48F2B9-3F80-43D5-9223-76526A774C2D}">
      <dgm:prSet/>
      <dgm:spPr/>
      <dgm:t>
        <a:bodyPr/>
        <a:lstStyle/>
        <a:p>
          <a:endParaRPr lang="en-US"/>
        </a:p>
      </dgm:t>
    </dgm:pt>
    <dgm:pt modelId="{2946CE56-B018-4C0E-918D-0B36D170024F}" type="sibTrans" cxnId="{BB48F2B9-3F80-43D5-9223-76526A774C2D}">
      <dgm:prSet/>
      <dgm:spPr/>
      <dgm:t>
        <a:bodyPr/>
        <a:lstStyle/>
        <a:p>
          <a:endParaRPr lang="en-US"/>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4" custScaleX="123193" custScaleY="123193"/>
      <dgm:spPr>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 r="-2000"/>
          </a:stretch>
        </a:blipFill>
        <a:ln>
          <a:noFill/>
        </a:ln>
      </dgm:spPr>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8"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8">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4" custScaleX="123193" custScaleY="123193"/>
      <dgm:spPr>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a:noFill/>
        </a:ln>
      </dgm:spPr>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8" custLinFactNeighborY="17872">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8">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4" custScaleX="123193" custScaleY="123193"/>
      <dgm:spPr>
        <a:prstGeom prst="rect">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l="-26000" r="-26000"/>
          </a:stretch>
        </a:blipFill>
        <a:ln>
          <a:noFill/>
        </a:ln>
      </dgm:spPr>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8" custLinFactNeighborY="17872">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8"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4" custScaleX="123193" custScaleY="123193"/>
      <dgm:spPr>
        <a:prstGeom prst="rect">
          <a:avLst/>
        </a:prstGeom>
        <a:blipFill>
          <a:blip xmlns:r="http://schemas.openxmlformats.org/officeDocument/2006/relationships"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l="-38000" r="-38000"/>
          </a:stretch>
        </a:blipFill>
        <a:ln>
          <a:noFill/>
        </a:ln>
      </dgm:spPr>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8" custLinFactNeighborY="17872">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8" custLinFactNeighborX="1819" custLinFactNeighborY="-7212">
        <dgm:presLayoutVars/>
      </dgm:prSet>
      <dgm:spPr/>
    </dgm:pt>
    <dgm:pt modelId="{F9799C58-A628-4E75-9DAC-6616D2E34649}" type="pres">
      <dgm:prSet presAssocID="{B2F9B3BC-1849-4A4A-BBE4-752B9B492C76}"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338589" y="530458"/>
          <a:ext cx="2030132" cy="203013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000" r="-2000"/>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271492" y="2736121"/>
          <a:ext cx="2164327" cy="43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dirty="0">
              <a:solidFill>
                <a:schemeClr val="tx1"/>
              </a:solidFill>
            </a:rPr>
            <a:t>Sickness</a:t>
          </a:r>
          <a:br>
            <a:rPr lang="en-US" sz="1600" kern="1200" dirty="0">
              <a:solidFill>
                <a:schemeClr val="tx1"/>
              </a:solidFill>
            </a:rPr>
          </a:br>
          <a:endParaRPr lang="en-US" sz="1600" b="0" kern="1200" dirty="0">
            <a:solidFill>
              <a:schemeClr val="tx1"/>
            </a:solidFill>
            <a:latin typeface="+mn-lt"/>
          </a:endParaRPr>
        </a:p>
      </dsp:txBody>
      <dsp:txXfrm>
        <a:off x="271492" y="2736121"/>
        <a:ext cx="2164327" cy="432164"/>
      </dsp:txXfrm>
    </dsp:sp>
    <dsp:sp modelId="{7D166BBB-55AF-452C-B9A0-94A1EE55FF4F}">
      <dsp:nvSpPr>
        <dsp:cNvPr id="0" name=""/>
        <dsp:cNvSpPr/>
      </dsp:nvSpPr>
      <dsp:spPr>
        <a:xfrm>
          <a:off x="271492" y="3148928"/>
          <a:ext cx="2164327" cy="535382"/>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2881674" y="530458"/>
          <a:ext cx="2030132" cy="2030132"/>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814576" y="2736121"/>
          <a:ext cx="2164327" cy="43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dirty="0">
              <a:solidFill>
                <a:schemeClr val="tx1"/>
              </a:solidFill>
            </a:rPr>
            <a:t>Death</a:t>
          </a:r>
          <a:br>
            <a:rPr lang="en-US" sz="1600" kern="1200" dirty="0">
              <a:solidFill>
                <a:schemeClr val="tx1"/>
              </a:solidFill>
            </a:rPr>
          </a:br>
          <a:endParaRPr lang="en-US" sz="1600" b="0" kern="1200" dirty="0">
            <a:solidFill>
              <a:schemeClr val="tx1"/>
            </a:solidFill>
            <a:latin typeface="+mn-lt"/>
          </a:endParaRPr>
        </a:p>
      </dsp:txBody>
      <dsp:txXfrm>
        <a:off x="2814576" y="2736121"/>
        <a:ext cx="2164327" cy="432164"/>
      </dsp:txXfrm>
    </dsp:sp>
    <dsp:sp modelId="{1223E777-77CB-4A9A-BF21-12B513842696}">
      <dsp:nvSpPr>
        <dsp:cNvPr id="0" name=""/>
        <dsp:cNvSpPr/>
      </dsp:nvSpPr>
      <dsp:spPr>
        <a:xfrm>
          <a:off x="2814576" y="3148928"/>
          <a:ext cx="2164327" cy="535382"/>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5424758" y="530458"/>
          <a:ext cx="2030132" cy="2030132"/>
        </a:xfrm>
        <a:prstGeom prst="rect">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l="-26000" r="-26000"/>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5357661" y="2736121"/>
          <a:ext cx="2164327" cy="43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dirty="0">
              <a:solidFill>
                <a:schemeClr val="tx1"/>
              </a:solidFill>
            </a:rPr>
            <a:t>Pets</a:t>
          </a:r>
          <a:br>
            <a:rPr lang="en-US" sz="1600" kern="1200" dirty="0">
              <a:solidFill>
                <a:schemeClr val="tx1"/>
              </a:solidFill>
            </a:rPr>
          </a:br>
          <a:endParaRPr lang="en-US" sz="1600" b="0" kern="1200" dirty="0">
            <a:solidFill>
              <a:schemeClr val="tx1"/>
            </a:solidFill>
            <a:latin typeface="+mn-lt"/>
          </a:endParaRPr>
        </a:p>
      </dsp:txBody>
      <dsp:txXfrm>
        <a:off x="5357661" y="2736121"/>
        <a:ext cx="2164327" cy="432164"/>
      </dsp:txXfrm>
    </dsp:sp>
    <dsp:sp modelId="{EE420F84-477D-4635-BEF8-66426E9A259D}">
      <dsp:nvSpPr>
        <dsp:cNvPr id="0" name=""/>
        <dsp:cNvSpPr/>
      </dsp:nvSpPr>
      <dsp:spPr>
        <a:xfrm>
          <a:off x="5662853" y="2371205"/>
          <a:ext cx="2164327" cy="535382"/>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a:off x="7967843" y="530458"/>
          <a:ext cx="2030132" cy="2030132"/>
        </a:xfrm>
        <a:prstGeom prst="rect">
          <a:avLst/>
        </a:prstGeom>
        <a:blipFill>
          <a:blip xmlns:r="http://schemas.openxmlformats.org/officeDocument/2006/relationships"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l="-38000" r="-38000"/>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7900746" y="2736121"/>
          <a:ext cx="2164327" cy="43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dirty="0">
              <a:solidFill>
                <a:schemeClr val="tx1"/>
              </a:solidFill>
            </a:rPr>
            <a:t>Sports</a:t>
          </a:r>
          <a:br>
            <a:rPr lang="en-US" sz="1600" kern="1200" dirty="0">
              <a:solidFill>
                <a:schemeClr val="tx1"/>
              </a:solidFill>
            </a:rPr>
          </a:br>
          <a:endParaRPr lang="en-US" sz="1600" b="0" kern="1200" dirty="0">
            <a:solidFill>
              <a:schemeClr val="tx1"/>
            </a:solidFill>
            <a:latin typeface="+mn-lt"/>
          </a:endParaRPr>
        </a:p>
      </dsp:txBody>
      <dsp:txXfrm>
        <a:off x="7900746" y="2736121"/>
        <a:ext cx="2164327" cy="432164"/>
      </dsp:txXfrm>
    </dsp:sp>
    <dsp:sp modelId="{5A7600AF-A34B-4D03-B3D6-B3C760AE8E06}">
      <dsp:nvSpPr>
        <dsp:cNvPr id="0" name=""/>
        <dsp:cNvSpPr/>
      </dsp:nvSpPr>
      <dsp:spPr>
        <a:xfrm>
          <a:off x="7940115" y="3110316"/>
          <a:ext cx="2164327" cy="53538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7/30/2022</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7/30/2022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a:t>
            </a:fld>
            <a:endParaRPr lang="en-US" dirty="0"/>
          </a:p>
        </p:txBody>
      </p:sp>
    </p:spTree>
    <p:extLst>
      <p:ext uri="{BB962C8B-B14F-4D97-AF65-F5344CB8AC3E}">
        <p14:creationId xmlns:p14="http://schemas.microsoft.com/office/powerpoint/2010/main" val="1727451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a:t>
            </a:fld>
            <a:endParaRPr lang="en-US" dirty="0"/>
          </a:p>
        </p:txBody>
      </p:sp>
    </p:spTree>
    <p:extLst>
      <p:ext uri="{BB962C8B-B14F-4D97-AF65-F5344CB8AC3E}">
        <p14:creationId xmlns:p14="http://schemas.microsoft.com/office/powerpoint/2010/main" val="230406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4</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5</a:t>
            </a:fld>
            <a:endParaRPr lang="en-US" dirty="0"/>
          </a:p>
        </p:txBody>
      </p:sp>
    </p:spTree>
    <p:extLst>
      <p:ext uri="{BB962C8B-B14F-4D97-AF65-F5344CB8AC3E}">
        <p14:creationId xmlns:p14="http://schemas.microsoft.com/office/powerpoint/2010/main" val="166688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6</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7</a:t>
            </a:fld>
            <a:endParaRPr lang="en-US" dirty="0"/>
          </a:p>
        </p:txBody>
      </p:sp>
    </p:spTree>
    <p:extLst>
      <p:ext uri="{BB962C8B-B14F-4D97-AF65-F5344CB8AC3E}">
        <p14:creationId xmlns:p14="http://schemas.microsoft.com/office/powerpoint/2010/main" val="230406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9</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1" y="825689"/>
            <a:ext cx="6795928"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628168" y="1057522"/>
            <a:ext cx="5003540" cy="2173433"/>
          </a:xfrm>
        </p:spPr>
        <p:txBody>
          <a:bodyPr>
            <a:noAutofit/>
          </a:bodyPr>
          <a:lstStyle>
            <a:lvl1pPr>
              <a:lnSpc>
                <a:spcPct val="100000"/>
              </a:lnSpc>
              <a:defRPr sz="4400" cap="all" baseline="0">
                <a:solidFill>
                  <a:schemeClr val="bg1"/>
                </a:solidFill>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1646643" y="3751119"/>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070775" cy="2466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236512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1635103" y="6309360"/>
            <a:ext cx="4797504" cy="457200"/>
          </a:xfrm>
        </p:spPr>
        <p:txBody>
          <a:bodyPr/>
          <a:lstStyle/>
          <a:p>
            <a:pPr algn="l"/>
            <a:r>
              <a:rPr lang="en-US" dirty="0"/>
              <a:t>Presentation Title</a:t>
            </a:r>
          </a:p>
        </p:txBody>
      </p:sp>
      <p:sp>
        <p:nvSpPr>
          <p:cNvPr id="59" name="Rectangle 58">
            <a:extLst>
              <a:ext uri="{FF2B5EF4-FFF2-40B4-BE49-F238E27FC236}">
                <a16:creationId xmlns:a16="http://schemas.microsoft.com/office/drawing/2014/main" id="{EA124D3C-01E3-4B96-BDF0-54851D1739D0}"/>
              </a:ext>
            </a:extLst>
          </p:cNvPr>
          <p:cNvSpPr/>
          <p:nvPr userDrawn="1"/>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r>
              <a:rPr lang="en-US">
                <a:solidFill>
                  <a:srgbClr val="FFFFFF"/>
                </a:solidFill>
                <a:effectLst>
                  <a:outerShdw blurRad="50800" dist="38100" dir="2700000" algn="tl" rotWithShape="0">
                    <a:prstClr val="black">
                      <a:alpha val="43000"/>
                    </a:prstClr>
                  </a:outerShdw>
                </a:effectLst>
              </a:rPr>
              <a:t>2/1/20XX</a:t>
            </a:r>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65" name="Picture Placeholder 64">
            <a:extLst>
              <a:ext uri="{FF2B5EF4-FFF2-40B4-BE49-F238E27FC236}">
                <a16:creationId xmlns:a16="http://schemas.microsoft.com/office/drawing/2014/main" id="{D60E3C33-714C-4528-93A6-4470C3E89AE4}"/>
              </a:ext>
            </a:extLst>
          </p:cNvPr>
          <p:cNvSpPr>
            <a:spLocks noGrp="1"/>
          </p:cNvSpPr>
          <p:nvPr>
            <p:ph type="pic" sz="quarter" idx="13" hasCustomPrompt="1"/>
          </p:nvPr>
        </p:nvSpPr>
        <p:spPr>
          <a:xfrm>
            <a:off x="6859936" y="-2"/>
            <a:ext cx="5332064" cy="6858002"/>
          </a:xfrm>
          <a:custGeom>
            <a:avLst/>
            <a:gdLst>
              <a:gd name="connsiteX0" fmla="*/ 0 w 5332064"/>
              <a:gd name="connsiteY0" fmla="*/ 0 h 6858002"/>
              <a:gd name="connsiteX1" fmla="*/ 5332064 w 5332064"/>
              <a:gd name="connsiteY1" fmla="*/ 0 h 6858002"/>
              <a:gd name="connsiteX2" fmla="*/ 5332064 w 5332064"/>
              <a:gd name="connsiteY2" fmla="*/ 6858002 h 6858002"/>
              <a:gd name="connsiteX3" fmla="*/ 0 w 5332064"/>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332064" h="6858002">
                <a:moveTo>
                  <a:pt x="0" y="0"/>
                </a:moveTo>
                <a:lnTo>
                  <a:pt x="5332064" y="0"/>
                </a:lnTo>
                <a:lnTo>
                  <a:pt x="5332064" y="6858002"/>
                </a:lnTo>
                <a:lnTo>
                  <a:pt x="0" y="6858002"/>
                </a:lnTo>
                <a:close/>
              </a:path>
            </a:pathLst>
          </a:custGeom>
        </p:spPr>
        <p:txBody>
          <a:bodyPr wrap="square" anchor="t">
            <a:noAutofit/>
          </a:bodyPr>
          <a:lstStyle>
            <a:lvl1pPr algn="ctr">
              <a:defRPr/>
            </a:lvl1pPr>
          </a:lstStyle>
          <a:p>
            <a:r>
              <a:rPr lang="en-US" dirty="0"/>
              <a:t>Click to add photo</a:t>
            </a:r>
          </a:p>
        </p:txBody>
      </p:sp>
    </p:spTree>
    <p:extLst>
      <p:ext uri="{BB962C8B-B14F-4D97-AF65-F5344CB8AC3E}">
        <p14:creationId xmlns:p14="http://schemas.microsoft.com/office/powerpoint/2010/main" val="425825264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23" name="Picture Placeholder 22">
            <a:extLst>
              <a:ext uri="{FF2B5EF4-FFF2-40B4-BE49-F238E27FC236}">
                <a16:creationId xmlns:a16="http://schemas.microsoft.com/office/drawing/2014/main" id="{E4B41004-DE9E-4B19-B7DE-91782B37C841}"/>
              </a:ext>
            </a:extLst>
          </p:cNvPr>
          <p:cNvSpPr>
            <a:spLocks noGrp="1"/>
          </p:cNvSpPr>
          <p:nvPr>
            <p:ph type="pic" sz="quarter" idx="13" hasCustomPrompt="1"/>
          </p:nvPr>
        </p:nvSpPr>
        <p:spPr>
          <a:xfrm>
            <a:off x="8194348" y="1085431"/>
            <a:ext cx="3997652" cy="5037857"/>
          </a:xfrm>
          <a:custGeom>
            <a:avLst/>
            <a:gdLst>
              <a:gd name="connsiteX0" fmla="*/ 0 w 3997652"/>
              <a:gd name="connsiteY0" fmla="*/ 0 h 5037857"/>
              <a:gd name="connsiteX1" fmla="*/ 3997652 w 3997652"/>
              <a:gd name="connsiteY1" fmla="*/ 0 h 5037857"/>
              <a:gd name="connsiteX2" fmla="*/ 3997652 w 3997652"/>
              <a:gd name="connsiteY2" fmla="*/ 5037857 h 5037857"/>
              <a:gd name="connsiteX3" fmla="*/ 0 w 3997652"/>
              <a:gd name="connsiteY3" fmla="*/ 5037857 h 5037857"/>
            </a:gdLst>
            <a:ahLst/>
            <a:cxnLst>
              <a:cxn ang="0">
                <a:pos x="connsiteX0" y="connsiteY0"/>
              </a:cxn>
              <a:cxn ang="0">
                <a:pos x="connsiteX1" y="connsiteY1"/>
              </a:cxn>
              <a:cxn ang="0">
                <a:pos x="connsiteX2" y="connsiteY2"/>
              </a:cxn>
              <a:cxn ang="0">
                <a:pos x="connsiteX3" y="connsiteY3"/>
              </a:cxn>
            </a:cxnLst>
            <a:rect l="l" t="t" r="r" b="b"/>
            <a:pathLst>
              <a:path w="3997652" h="5037857">
                <a:moveTo>
                  <a:pt x="0" y="0"/>
                </a:moveTo>
                <a:lnTo>
                  <a:pt x="3997652" y="0"/>
                </a:lnTo>
                <a:lnTo>
                  <a:pt x="3997652" y="5037857"/>
                </a:lnTo>
                <a:lnTo>
                  <a:pt x="0" y="5037857"/>
                </a:lnTo>
                <a:close/>
              </a:path>
            </a:pathLst>
          </a:custGeom>
        </p:spPr>
        <p:txBody>
          <a:bodyPr wrap="square" anchor="t">
            <a:noAutofit/>
          </a:bodyPr>
          <a:lstStyle>
            <a:lvl1pPr algn="ctr">
              <a:defRPr/>
            </a:lvl1pPr>
          </a:lstStyle>
          <a:p>
            <a:r>
              <a:rPr lang="en-US" dirty="0"/>
              <a:t>Click to add photo</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r>
              <a:rPr lang="en-US"/>
              <a:t>2/1/20XX</a:t>
            </a:r>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6DEFA91-CCB3-4B9E-9CFC-AA9D92073BB2}"/>
              </a:ext>
              <a:ext uri="{C183D7F6-B498-43B3-948B-1728B52AA6E4}">
                <adec:decorative xmlns:adec="http://schemas.microsoft.com/office/drawing/2017/decorative" val="1"/>
              </a:ext>
            </a:extLst>
          </p:cNvPr>
          <p:cNvSpPr/>
          <p:nvPr userDrawn="1"/>
        </p:nvSpPr>
        <p:spPr>
          <a:xfrm>
            <a:off x="0" y="3396996"/>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83D2425-8E71-4C9D-8737-018CE44525D0}"/>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0F2EB12-394C-40E4-9186-CBD6635B5DA9}"/>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1">
            <a:extLst>
              <a:ext uri="{FF2B5EF4-FFF2-40B4-BE49-F238E27FC236}">
                <a16:creationId xmlns:a16="http://schemas.microsoft.com/office/drawing/2014/main" id="{53F9468C-8821-4670-9C7C-78E7D75861AD}"/>
              </a:ext>
            </a:extLst>
          </p:cNvPr>
          <p:cNvSpPr>
            <a:spLocks noGrp="1"/>
          </p:cNvSpPr>
          <p:nvPr>
            <p:ph type="title" hasCustomPrompt="1"/>
          </p:nvPr>
        </p:nvSpPr>
        <p:spPr>
          <a:xfrm>
            <a:off x="5205915" y="673308"/>
            <a:ext cx="6457717" cy="1580890"/>
          </a:xfrm>
        </p:spPr>
        <p:txBody>
          <a:bodyPr/>
          <a:lstStyle>
            <a:lvl1pPr>
              <a:defRPr/>
            </a:lvl1pPr>
          </a:lstStyle>
          <a:p>
            <a:r>
              <a:rPr lang="en-US" dirty="0"/>
              <a:t>Click to add title</a:t>
            </a:r>
          </a:p>
        </p:txBody>
      </p:sp>
      <p:sp>
        <p:nvSpPr>
          <p:cNvPr id="35" name="Picture Placeholder 5">
            <a:extLst>
              <a:ext uri="{FF2B5EF4-FFF2-40B4-BE49-F238E27FC236}">
                <a16:creationId xmlns:a16="http://schemas.microsoft.com/office/drawing/2014/main" id="{6198A97B-719D-4F79-A04B-46EE272A1D90}"/>
              </a:ext>
            </a:extLst>
          </p:cNvPr>
          <p:cNvSpPr>
            <a:spLocks noGrp="1"/>
          </p:cNvSpPr>
          <p:nvPr>
            <p:ph type="pic" sz="quarter" idx="14" hasCustomPrompt="1"/>
          </p:nvPr>
        </p:nvSpPr>
        <p:spPr>
          <a:xfrm>
            <a:off x="0" y="3461004"/>
            <a:ext cx="4613547" cy="3396996"/>
          </a:xfrm>
        </p:spPr>
        <p:txBody>
          <a:bodyPr anchor="t"/>
          <a:lstStyle>
            <a:lvl1pPr algn="ctr">
              <a:defRPr/>
            </a:lvl1pPr>
          </a:lstStyle>
          <a:p>
            <a:r>
              <a:rPr lang="en-US" dirty="0"/>
              <a:t>Click to add photo</a:t>
            </a:r>
          </a:p>
        </p:txBody>
      </p:sp>
      <p:sp>
        <p:nvSpPr>
          <p:cNvPr id="34" name="Picture Placeholder 5">
            <a:extLst>
              <a:ext uri="{FF2B5EF4-FFF2-40B4-BE49-F238E27FC236}">
                <a16:creationId xmlns:a16="http://schemas.microsoft.com/office/drawing/2014/main" id="{79E62157-5D84-47E4-9718-5408E1C7E769}"/>
              </a:ext>
            </a:extLst>
          </p:cNvPr>
          <p:cNvSpPr>
            <a:spLocks noGrp="1"/>
          </p:cNvSpPr>
          <p:nvPr>
            <p:ph type="pic" sz="quarter" idx="13" hasCustomPrompt="1"/>
          </p:nvPr>
        </p:nvSpPr>
        <p:spPr>
          <a:xfrm>
            <a:off x="0" y="0"/>
            <a:ext cx="4613548" cy="3396994"/>
          </a:xfrm>
        </p:spPr>
        <p:txBody>
          <a:bodyPr anchor="t"/>
          <a:lstStyle>
            <a:lvl1pPr algn="ctr">
              <a:defRPr/>
            </a:lvl1pPr>
          </a:lstStyle>
          <a:p>
            <a:r>
              <a:rPr lang="en-US" dirty="0"/>
              <a:t>Click to add photo</a:t>
            </a:r>
          </a:p>
        </p:txBody>
      </p:sp>
      <p:sp>
        <p:nvSpPr>
          <p:cNvPr id="29" name="Content Placeholder 2">
            <a:extLst>
              <a:ext uri="{FF2B5EF4-FFF2-40B4-BE49-F238E27FC236}">
                <a16:creationId xmlns:a16="http://schemas.microsoft.com/office/drawing/2014/main" id="{551E6FEF-934C-427E-A65F-F501B04FC71D}"/>
              </a:ext>
            </a:extLst>
          </p:cNvPr>
          <p:cNvSpPr>
            <a:spLocks noGrp="1"/>
          </p:cNvSpPr>
          <p:nvPr>
            <p:ph idx="1" hasCustomPrompt="1"/>
          </p:nvPr>
        </p:nvSpPr>
        <p:spPr>
          <a:xfrm>
            <a:off x="5205918" y="2353586"/>
            <a:ext cx="6457717" cy="3767496"/>
          </a:xfrm>
        </p:spPr>
        <p:txBody>
          <a:bodyPr anchor="t">
            <a:normAutofit/>
          </a:bodyPr>
          <a:lstStyle>
            <a:lvl1pPr>
              <a:defRPr sz="1600" b="0" baseline="0"/>
            </a:lvl1pPr>
          </a:lstStyle>
          <a:p>
            <a:r>
              <a:rPr lang="en-US" dirty="0"/>
              <a:t>Click to add text</a:t>
            </a:r>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0" name="Date Placeholder 3">
            <a:extLst>
              <a:ext uri="{FF2B5EF4-FFF2-40B4-BE49-F238E27FC236}">
                <a16:creationId xmlns:a16="http://schemas.microsoft.com/office/drawing/2014/main" id="{9F682261-0FB4-4600-86B5-DDF27881F743}"/>
              </a:ext>
            </a:extLst>
          </p:cNvPr>
          <p:cNvSpPr>
            <a:spLocks noGrp="1"/>
          </p:cNvSpPr>
          <p:nvPr>
            <p:ph type="dt" sz="half" idx="10"/>
          </p:nvPr>
        </p:nvSpPr>
        <p:spPr>
          <a:xfrm>
            <a:off x="5205303" y="6309360"/>
            <a:ext cx="3411973" cy="457200"/>
          </a:xfrm>
        </p:spPr>
        <p:txBody>
          <a:bodyPr/>
          <a:lstStyle>
            <a:lvl1pPr>
              <a:defRPr>
                <a:effectLst/>
              </a:defRPr>
            </a:lvl1pPr>
          </a:lstStyle>
          <a:p>
            <a:r>
              <a:rPr lang="en-US">
                <a:solidFill>
                  <a:schemeClr val="tx2"/>
                </a:solidFill>
              </a:rPr>
              <a:t>2/1/20XX</a:t>
            </a:r>
            <a:endParaRPr lang="en-US" dirty="0"/>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7547855" y="-4078"/>
            <a:ext cx="4641096"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7585468" y="1095508"/>
            <a:ext cx="46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0" y="6144405"/>
            <a:ext cx="7534656"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Picture Placeholder 38">
            <a:extLst>
              <a:ext uri="{FF2B5EF4-FFF2-40B4-BE49-F238E27FC236}">
                <a16:creationId xmlns:a16="http://schemas.microsoft.com/office/drawing/2014/main" id="{AB2070F4-085F-4F8D-A1E8-A58E5F8F0687}"/>
              </a:ext>
            </a:extLst>
          </p:cNvPr>
          <p:cNvSpPr>
            <a:spLocks noGrp="1"/>
          </p:cNvSpPr>
          <p:nvPr>
            <p:ph type="pic" sz="quarter" idx="13" hasCustomPrompt="1"/>
          </p:nvPr>
        </p:nvSpPr>
        <p:spPr>
          <a:xfrm>
            <a:off x="1" y="1095509"/>
            <a:ext cx="7519932" cy="5016892"/>
          </a:xfrm>
        </p:spPr>
        <p:txBody>
          <a:bodyPr anchor="t"/>
          <a:lstStyle>
            <a:lvl1pPr algn="ctr">
              <a:defRPr/>
            </a:lvl1pPr>
          </a:lstStyle>
          <a:p>
            <a:r>
              <a:rPr lang="en-US" dirty="0"/>
              <a:t>Click to add photo</a:t>
            </a:r>
          </a:p>
        </p:txBody>
      </p:sp>
    </p:spTree>
    <p:extLst>
      <p:ext uri="{BB962C8B-B14F-4D97-AF65-F5344CB8AC3E}">
        <p14:creationId xmlns:p14="http://schemas.microsoft.com/office/powerpoint/2010/main" val="3640490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r>
              <a:rPr lang="en-US"/>
              <a:t>2/1/20XX</a:t>
            </a:r>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r>
              <a:rPr lang="en-US"/>
              <a:t>2/1/20XX</a:t>
            </a:r>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chemeClr val="tx2"/>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chemeClr val="tx2"/>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a:t>2/1/20XX</a:t>
            </a:r>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74793158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r>
              <a:rPr lang="en-US"/>
              <a:t>2/1/20XX</a:t>
            </a:r>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7259975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r>
              <a:rPr lang="en-US"/>
              <a:t>2/1/20XX</a:t>
            </a:r>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r>
              <a:rPr lang="en-US"/>
              <a:t>2/1/20XX</a:t>
            </a:r>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r>
              <a:rPr lang="en-US"/>
              <a:t>2/1/20XX</a:t>
            </a:r>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r>
              <a:rPr lang="en-US"/>
              <a:t>2/1/20XX</a:t>
            </a:r>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r>
              <a:rPr lang="en-US"/>
              <a:t>2/1/20XX</a:t>
            </a:r>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a:t>2/1/20XX</a:t>
            </a:r>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8.xml"/><Relationship Id="rId7" Type="http://schemas.openxmlformats.org/officeDocument/2006/relationships/diagramQuickStyle" Target="../diagrams/quickStyle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4.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13.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hyperlink" Target="https://www.apa.org/topics/stress/body" TargetMode="External"/><Relationship Id="rId4" Type="http://schemas.openxmlformats.org/officeDocument/2006/relationships/hyperlink" Target="https://www.ncbi.nlm.nih.gov/pmc/articles/PMC2092520/"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1628775" y="1057275"/>
            <a:ext cx="5122545" cy="2173288"/>
          </a:xfrm>
        </p:spPr>
        <p:txBody>
          <a:bodyPr vert="horz" lIns="109728" tIns="109728" rIns="109728" bIns="91440" rtlCol="0" anchor="ctr">
            <a:normAutofit/>
          </a:bodyPr>
          <a:lstStyle/>
          <a:p>
            <a:r>
              <a:rPr lang="en-US" sz="3200" dirty="0"/>
              <a:t>PSYC310 Portfolio- Absenteeism due to role conflict</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1646643" y="3751119"/>
            <a:ext cx="4985065" cy="1606163"/>
          </a:xfrm>
        </p:spPr>
        <p:txBody>
          <a:bodyPr vert="horz" lIns="109728" tIns="109728" rIns="109728" bIns="91440" rtlCol="0" anchor="t">
            <a:normAutofit/>
          </a:bodyPr>
          <a:lstStyle/>
          <a:p>
            <a:r>
              <a:rPr lang="en-US" dirty="0"/>
              <a:t>Victoria Peters</a:t>
            </a:r>
          </a:p>
        </p:txBody>
      </p:sp>
      <p:pic>
        <p:nvPicPr>
          <p:cNvPr id="41" name="Picture Placeholder 40" descr="A large room with glass walls&#10;">
            <a:extLst>
              <a:ext uri="{FF2B5EF4-FFF2-40B4-BE49-F238E27FC236}">
                <a16:creationId xmlns:a16="http://schemas.microsoft.com/office/drawing/2014/main" id="{9FB4A3D7-302B-4FAB-B9BD-5F75A796AC7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6859936" y="-2"/>
            <a:ext cx="5332064" cy="6858002"/>
          </a:xfrm>
        </p:spPr>
      </p:pic>
      <p:sp>
        <p:nvSpPr>
          <p:cNvPr id="5" name="Date Placeholder 4">
            <a:extLst>
              <a:ext uri="{FF2B5EF4-FFF2-40B4-BE49-F238E27FC236}">
                <a16:creationId xmlns:a16="http://schemas.microsoft.com/office/drawing/2014/main" id="{63029686-87BE-4E75-8373-8D06DD4412B3}"/>
              </a:ext>
            </a:extLst>
          </p:cNvPr>
          <p:cNvSpPr>
            <a:spLocks noGrp="1"/>
          </p:cNvSpPr>
          <p:nvPr>
            <p:ph type="dt" sz="half" idx="10"/>
          </p:nvPr>
        </p:nvSpPr>
        <p:spPr/>
        <p:txBody>
          <a:bodyPr/>
          <a:lstStyle/>
          <a:p>
            <a:pPr algn="l"/>
            <a:r>
              <a:rPr lang="en-US" dirty="0">
                <a:solidFill>
                  <a:srgbClr val="FFFFFF"/>
                </a:solidFill>
                <a:effectLst>
                  <a:outerShdw blurRad="50800" dist="38100" dir="2700000" algn="tl" rotWithShape="0">
                    <a:prstClr val="black">
                      <a:alpha val="43000"/>
                    </a:prstClr>
                  </a:outerShdw>
                </a:effectLst>
              </a:rPr>
              <a:t>30 July 2022</a:t>
            </a:r>
          </a:p>
        </p:txBody>
      </p:sp>
      <p:sp>
        <p:nvSpPr>
          <p:cNvPr id="6" name="Footer Placeholder 5">
            <a:extLst>
              <a:ext uri="{FF2B5EF4-FFF2-40B4-BE49-F238E27FC236}">
                <a16:creationId xmlns:a16="http://schemas.microsoft.com/office/drawing/2014/main" id="{112A0352-7A16-48F0-9C66-57C647D319F8}"/>
              </a:ext>
            </a:extLst>
          </p:cNvPr>
          <p:cNvSpPr>
            <a:spLocks noGrp="1"/>
          </p:cNvSpPr>
          <p:nvPr>
            <p:ph type="ftr" sz="quarter" idx="11"/>
          </p:nvPr>
        </p:nvSpPr>
        <p:spPr/>
        <p:txBody>
          <a:bodyPr/>
          <a:lstStyle/>
          <a:p>
            <a:pPr algn="l"/>
            <a:r>
              <a:rPr lang="en-US" dirty="0"/>
              <a:t>30 July 2022</a:t>
            </a:r>
          </a:p>
          <a:p>
            <a:pPr algn="l"/>
            <a:r>
              <a:rPr lang="en-US" dirty="0"/>
              <a:t>Instructor Huff</a:t>
            </a:r>
          </a:p>
          <a:p>
            <a:pPr algn="l"/>
            <a:r>
              <a:rPr lang="en-US" dirty="0"/>
              <a:t>Bryant and Stratton College</a:t>
            </a:r>
          </a:p>
          <a:p>
            <a:pPr algn="l"/>
            <a:r>
              <a:rPr lang="en-US" dirty="0"/>
              <a:t>Psyc310-Organizational Psychology</a:t>
            </a:r>
          </a:p>
        </p:txBody>
      </p:sp>
      <p:sp>
        <p:nvSpPr>
          <p:cNvPr id="9" name="Slide Number Placeholder 8">
            <a:extLst>
              <a:ext uri="{FF2B5EF4-FFF2-40B4-BE49-F238E27FC236}">
                <a16:creationId xmlns:a16="http://schemas.microsoft.com/office/drawing/2014/main" id="{8933138F-06C1-46B9-8F23-C4B5783F6C5F}"/>
              </a:ext>
            </a:extLst>
          </p:cNvPr>
          <p:cNvSpPr>
            <a:spLocks noGrp="1"/>
          </p:cNvSpPr>
          <p:nvPr>
            <p:ph type="sldNum" sz="quarter" idx="12"/>
          </p:nvPr>
        </p:nvSpPr>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1</a:t>
            </a:fld>
            <a:endParaRPr lang="en-US" dirty="0">
              <a:solidFill>
                <a:srgbClr val="FFFFFF"/>
              </a:solidFill>
              <a:effectLst>
                <a:outerShdw blurRad="50800" dist="38100" dir="2700000" algn="tl" rotWithShape="0">
                  <a:prstClr val="black">
                    <a:alpha val="43000"/>
                  </a:prstClr>
                </a:outerShdw>
              </a:effectLst>
            </a:endParaRPr>
          </a:p>
        </p:txBody>
      </p:sp>
      <p:pic>
        <p:nvPicPr>
          <p:cNvPr id="3" name="Audio 2">
            <a:hlinkClick r:id="" action="ppaction://media"/>
            <a:extLst>
              <a:ext uri="{FF2B5EF4-FFF2-40B4-BE49-F238E27FC236}">
                <a16:creationId xmlns:a16="http://schemas.microsoft.com/office/drawing/2014/main" id="{34428DB7-1EEF-B703-4117-CD971EDC34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11549375"/>
      </p:ext>
    </p:extLst>
  </p:cSld>
  <p:clrMapOvr>
    <a:masterClrMapping/>
  </p:clrMapOvr>
  <mc:AlternateContent xmlns:mc="http://schemas.openxmlformats.org/markup-compatibility/2006">
    <mc:Choice xmlns:p14="http://schemas.microsoft.com/office/powerpoint/2010/main" Requires="p14">
      <p:transition spd="slow" p14:dur="2000" advTm="9181"/>
    </mc:Choice>
    <mc:Fallback>
      <p:transition spd="slow" advTm="9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DE6B89-9484-4E50-8387-C55E031D8549}"/>
              </a:ext>
            </a:extLst>
          </p:cNvPr>
          <p:cNvSpPr>
            <a:spLocks noGrp="1"/>
          </p:cNvSpPr>
          <p:nvPr>
            <p:ph type="title"/>
          </p:nvPr>
        </p:nvSpPr>
        <p:spPr>
          <a:xfrm>
            <a:off x="787178" y="1475399"/>
            <a:ext cx="6623040" cy="791861"/>
          </a:xfrm>
        </p:spPr>
        <p:txBody>
          <a:bodyPr>
            <a:normAutofit fontScale="90000"/>
          </a:bodyPr>
          <a:lstStyle/>
          <a:p>
            <a:r>
              <a:rPr lang="en-US" dirty="0"/>
              <a:t>Introduction</a:t>
            </a:r>
          </a:p>
        </p:txBody>
      </p:sp>
      <p:sp>
        <p:nvSpPr>
          <p:cNvPr id="5" name="Content Placeholder 4">
            <a:extLst>
              <a:ext uri="{FF2B5EF4-FFF2-40B4-BE49-F238E27FC236}">
                <a16:creationId xmlns:a16="http://schemas.microsoft.com/office/drawing/2014/main" id="{30EB58E2-A9A0-481A-8B5B-381B836CE40B}"/>
              </a:ext>
            </a:extLst>
          </p:cNvPr>
          <p:cNvSpPr>
            <a:spLocks noGrp="1"/>
          </p:cNvSpPr>
          <p:nvPr>
            <p:ph idx="1"/>
          </p:nvPr>
        </p:nvSpPr>
        <p:spPr>
          <a:xfrm>
            <a:off x="0" y="2502047"/>
            <a:ext cx="8194347" cy="3621241"/>
          </a:xfrm>
        </p:spPr>
        <p:txBody>
          <a:bodyPr>
            <a:normAutofit fontScale="92500" lnSpcReduction="10000"/>
          </a:bodyPr>
          <a:lstStyle/>
          <a:p>
            <a:r>
              <a:rPr lang="en-US" sz="1800" dirty="0">
                <a:effectLst/>
                <a:latin typeface="Times New Roman" panose="02020603050405020304" pitchFamily="18" charset="0"/>
                <a:ea typeface="Calibri" panose="020F0502020204030204" pitchFamily="34" charset="0"/>
              </a:rPr>
              <a:t>I chose this topic because I am a multi-tasking wife and mom of 3 kids that is going to college full-time and has a full-time job. Life is a balancing act for me. While I usually have all my ducks in a row something as simple as my child getting sick can throw life off its course. If the kids get sick, I am the parent who must stay home with them and miss work. This makes me look like a bad employee with absenteeism issues. If my kid is sick, and I can find alternate care options for them I feel like a bad mom for going to work while my kid is going thru the thick of it. If work hits an influx of business and I need to work overtime hours I am helping work, but I feel like I am neglecting my family. </a:t>
            </a:r>
            <a:endParaRPr lang="en-US" dirty="0"/>
          </a:p>
        </p:txBody>
      </p:sp>
      <p:pic>
        <p:nvPicPr>
          <p:cNvPr id="29" name="Picture Placeholder 28" descr="Dashboard Digital Finance">
            <a:extLst>
              <a:ext uri="{FF2B5EF4-FFF2-40B4-BE49-F238E27FC236}">
                <a16:creationId xmlns:a16="http://schemas.microsoft.com/office/drawing/2014/main" id="{5924239E-C490-438F-B9C9-111D931D0846}"/>
              </a:ext>
            </a:extLst>
          </p:cNvPr>
          <p:cNvPicPr>
            <a:picLocks noGrp="1" noChangeAspect="1"/>
          </p:cNvPicPr>
          <p:nvPr>
            <p:ph type="pic" sz="quarter" idx="13"/>
          </p:nvPr>
        </p:nvPicPr>
        <p:blipFill rotWithShape="1">
          <a:blip r:embed="rId5">
            <a:extLst>
              <a:ext uri="{28A0092B-C50C-407E-A947-70E740481C1C}">
                <a14:useLocalDpi xmlns:a14="http://schemas.microsoft.com/office/drawing/2010/main" val="0"/>
              </a:ext>
            </a:extLst>
          </a:blip>
          <a:srcRect/>
          <a:stretch/>
        </p:blipFill>
        <p:spPr>
          <a:xfrm>
            <a:off x="8194348" y="1085431"/>
            <a:ext cx="3997652" cy="5037857"/>
          </a:xfrm>
        </p:spPr>
      </p:pic>
      <p:sp>
        <p:nvSpPr>
          <p:cNvPr id="23" name="Footer Placeholder 22">
            <a:extLst>
              <a:ext uri="{FF2B5EF4-FFF2-40B4-BE49-F238E27FC236}">
                <a16:creationId xmlns:a16="http://schemas.microsoft.com/office/drawing/2014/main" id="{C50BB1C4-223C-42B9-AF6A-F40E305B1A0E}"/>
              </a:ext>
            </a:extLst>
          </p:cNvPr>
          <p:cNvSpPr>
            <a:spLocks noGrp="1"/>
          </p:cNvSpPr>
          <p:nvPr>
            <p:ph type="ftr" sz="quarter" idx="11"/>
          </p:nvPr>
        </p:nvSpPr>
        <p:spPr>
          <a:xfrm>
            <a:off x="787178" y="6309360"/>
            <a:ext cx="6623040" cy="457200"/>
          </a:xfrm>
        </p:spPr>
        <p:txBody>
          <a:bodyPr/>
          <a:lstStyle/>
          <a:p>
            <a:r>
              <a:rPr lang="en-US" dirty="0"/>
              <a:t>Absenteeism due to Role Conflict</a:t>
            </a:r>
          </a:p>
        </p:txBody>
      </p:sp>
      <p:sp>
        <p:nvSpPr>
          <p:cNvPr id="21" name="Date Placeholder 20">
            <a:extLst>
              <a:ext uri="{FF2B5EF4-FFF2-40B4-BE49-F238E27FC236}">
                <a16:creationId xmlns:a16="http://schemas.microsoft.com/office/drawing/2014/main" id="{9DE3C7A9-21F2-4569-A617-6303685EAA30}"/>
              </a:ext>
            </a:extLst>
          </p:cNvPr>
          <p:cNvSpPr>
            <a:spLocks noGrp="1"/>
          </p:cNvSpPr>
          <p:nvPr>
            <p:ph type="dt" sz="half" idx="10"/>
          </p:nvPr>
        </p:nvSpPr>
        <p:spPr>
          <a:xfrm>
            <a:off x="8379537" y="6309360"/>
            <a:ext cx="1885598" cy="457200"/>
          </a:xfrm>
        </p:spPr>
        <p:txBody>
          <a:bodyPr/>
          <a:lstStyle/>
          <a:p>
            <a:r>
              <a:rPr lang="en-US" dirty="0"/>
              <a:t>7/30/2022</a:t>
            </a:r>
          </a:p>
        </p:txBody>
      </p:sp>
      <p:sp>
        <p:nvSpPr>
          <p:cNvPr id="24" name="Slide Number Placeholder 23">
            <a:extLst>
              <a:ext uri="{FF2B5EF4-FFF2-40B4-BE49-F238E27FC236}">
                <a16:creationId xmlns:a16="http://schemas.microsoft.com/office/drawing/2014/main" id="{29B547D4-09F9-49AB-B5C7-2EDDB233C78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2</a:t>
            </a:fld>
            <a:endParaRPr lang="en-US" dirty="0"/>
          </a:p>
        </p:txBody>
      </p:sp>
      <p:pic>
        <p:nvPicPr>
          <p:cNvPr id="3" name="Audio 2">
            <a:hlinkClick r:id="" action="ppaction://media"/>
            <a:extLst>
              <a:ext uri="{FF2B5EF4-FFF2-40B4-BE49-F238E27FC236}">
                <a16:creationId xmlns:a16="http://schemas.microsoft.com/office/drawing/2014/main" id="{22916278-3605-33A5-AA0C-9340ED7352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8299500"/>
      </p:ext>
    </p:extLst>
  </p:cSld>
  <p:clrMapOvr>
    <a:masterClrMapping/>
  </p:clrMapOvr>
  <mc:AlternateContent xmlns:mc="http://schemas.openxmlformats.org/markup-compatibility/2006">
    <mc:Choice xmlns:p14="http://schemas.microsoft.com/office/powerpoint/2010/main" Requires="p14">
      <p:transition spd="slow" p14:dur="2000" advTm="46426"/>
    </mc:Choice>
    <mc:Fallback>
      <p:transition spd="slow" advTm="46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DB7E63-0AD5-451A-9802-48AB1D44E6A8}"/>
              </a:ext>
            </a:extLst>
          </p:cNvPr>
          <p:cNvSpPr>
            <a:spLocks noGrp="1"/>
          </p:cNvSpPr>
          <p:nvPr>
            <p:ph type="title"/>
          </p:nvPr>
        </p:nvSpPr>
        <p:spPr>
          <a:xfrm>
            <a:off x="5205915" y="673308"/>
            <a:ext cx="6457717" cy="1580890"/>
          </a:xfrm>
        </p:spPr>
        <p:txBody>
          <a:bodyPr/>
          <a:lstStyle/>
          <a:p>
            <a:r>
              <a:rPr lang="en-US" dirty="0"/>
              <a:t>Topic Overview</a:t>
            </a:r>
          </a:p>
        </p:txBody>
      </p:sp>
      <p:pic>
        <p:nvPicPr>
          <p:cNvPr id="16" name="Picture Placeholder 15" descr="Graph, tables and charts">
            <a:extLst>
              <a:ext uri="{FF2B5EF4-FFF2-40B4-BE49-F238E27FC236}">
                <a16:creationId xmlns:a16="http://schemas.microsoft.com/office/drawing/2014/main" id="{E1DA0A58-7C3B-4F53-80D8-6355E31465F8}"/>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0" y="3461004"/>
            <a:ext cx="4613547" cy="3396996"/>
          </a:xfrm>
        </p:spPr>
      </p:pic>
      <p:pic>
        <p:nvPicPr>
          <p:cNvPr id="26" name="Picture Placeholder 25" descr="People around a desk working ">
            <a:extLst>
              <a:ext uri="{FF2B5EF4-FFF2-40B4-BE49-F238E27FC236}">
                <a16:creationId xmlns:a16="http://schemas.microsoft.com/office/drawing/2014/main" id="{FBFF4B36-5D7D-42A6-A89B-A0A83CB0C2FC}"/>
              </a:ext>
            </a:extLst>
          </p:cNvPr>
          <p:cNvPicPr>
            <a:picLocks noGrp="1" noChangeAspect="1"/>
          </p:cNvPicPr>
          <p:nvPr>
            <p:ph type="pic" sz="quarter" idx="13"/>
          </p:nvPr>
        </p:nvPicPr>
        <p:blipFill rotWithShape="1">
          <a:blip r:embed="rId6">
            <a:extLst>
              <a:ext uri="{28A0092B-C50C-407E-A947-70E740481C1C}">
                <a14:useLocalDpi xmlns:a14="http://schemas.microsoft.com/office/drawing/2010/main" val="0"/>
              </a:ext>
            </a:extLst>
          </a:blip>
          <a:srcRect/>
          <a:stretch/>
        </p:blipFill>
        <p:spPr>
          <a:xfrm>
            <a:off x="0" y="0"/>
            <a:ext cx="4613548" cy="3396994"/>
          </a:xfrm>
        </p:spPr>
      </p:pic>
      <p:sp>
        <p:nvSpPr>
          <p:cNvPr id="9" name="Content Placeholder 8">
            <a:extLst>
              <a:ext uri="{FF2B5EF4-FFF2-40B4-BE49-F238E27FC236}">
                <a16:creationId xmlns:a16="http://schemas.microsoft.com/office/drawing/2014/main" id="{469D770A-D8B9-4D5E-BB61-CD763E29DC55}"/>
              </a:ext>
            </a:extLst>
          </p:cNvPr>
          <p:cNvSpPr>
            <a:spLocks noGrp="1"/>
          </p:cNvSpPr>
          <p:nvPr>
            <p:ph idx="1"/>
          </p:nvPr>
        </p:nvSpPr>
        <p:spPr>
          <a:xfrm>
            <a:off x="5205918" y="2353586"/>
            <a:ext cx="6457717" cy="3767496"/>
          </a:xfrm>
        </p:spPr>
        <p:txBody>
          <a:bodyPr/>
          <a:lstStyle/>
          <a:p>
            <a:r>
              <a:rPr lang="en-US" dirty="0"/>
              <a:t>A company must rely on its staff to have good attendance to be able to run successfully. When an employee misses time it makes the rest of the staff work harder and puts stress on them. It can also lead to missed deadlines and poor outcomes. </a:t>
            </a:r>
          </a:p>
          <a:p>
            <a:r>
              <a:rPr lang="en-US" dirty="0"/>
              <a:t>At what point should an employee get in trouble for missing time though? Should an employee that has a family that is sick get in less trouble than an employee who is single? This is an age-old question that we will dive deeper into.</a:t>
            </a:r>
          </a:p>
        </p:txBody>
      </p:sp>
      <p:sp>
        <p:nvSpPr>
          <p:cNvPr id="22" name="Footer Placeholder 21">
            <a:extLst>
              <a:ext uri="{FF2B5EF4-FFF2-40B4-BE49-F238E27FC236}">
                <a16:creationId xmlns:a16="http://schemas.microsoft.com/office/drawing/2014/main" id="{A0C89215-7880-40F7-A389-2C9A09EE3692}"/>
              </a:ext>
            </a:extLst>
          </p:cNvPr>
          <p:cNvSpPr>
            <a:spLocks noGrp="1"/>
          </p:cNvSpPr>
          <p:nvPr>
            <p:ph type="ftr" sz="quarter" idx="11"/>
          </p:nvPr>
        </p:nvSpPr>
        <p:spPr>
          <a:xfrm>
            <a:off x="261906" y="6309360"/>
            <a:ext cx="4097030" cy="457200"/>
          </a:xfrm>
        </p:spPr>
        <p:txBody>
          <a:bodyPr/>
          <a:lstStyle/>
          <a:p>
            <a:r>
              <a:rPr lang="en-US" dirty="0"/>
              <a:t>Absenteeism due to Role Conflict</a:t>
            </a:r>
          </a:p>
        </p:txBody>
      </p:sp>
      <p:sp>
        <p:nvSpPr>
          <p:cNvPr id="2" name="Date Placeholder 1">
            <a:extLst>
              <a:ext uri="{FF2B5EF4-FFF2-40B4-BE49-F238E27FC236}">
                <a16:creationId xmlns:a16="http://schemas.microsoft.com/office/drawing/2014/main" id="{D3FE66FD-2026-4582-A911-F6DABAE0514E}"/>
              </a:ext>
            </a:extLst>
          </p:cNvPr>
          <p:cNvSpPr>
            <a:spLocks noGrp="1"/>
          </p:cNvSpPr>
          <p:nvPr>
            <p:ph type="dt" sz="half" idx="10"/>
          </p:nvPr>
        </p:nvSpPr>
        <p:spPr>
          <a:xfrm>
            <a:off x="5205303" y="6309360"/>
            <a:ext cx="3411973" cy="457200"/>
          </a:xfrm>
        </p:spPr>
        <p:txBody>
          <a:bodyPr/>
          <a:lstStyle/>
          <a:p>
            <a:r>
              <a:rPr lang="en-US" dirty="0"/>
              <a:t>7/30/2022</a:t>
            </a:r>
          </a:p>
        </p:txBody>
      </p:sp>
      <p:sp>
        <p:nvSpPr>
          <p:cNvPr id="23" name="Slide Number Placeholder 22">
            <a:extLst>
              <a:ext uri="{FF2B5EF4-FFF2-40B4-BE49-F238E27FC236}">
                <a16:creationId xmlns:a16="http://schemas.microsoft.com/office/drawing/2014/main" id="{1CFAACA4-65B8-42F6-BCD5-C3D1E8D95F2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3</a:t>
            </a:fld>
            <a:endParaRPr lang="en-US" dirty="0"/>
          </a:p>
        </p:txBody>
      </p:sp>
      <p:pic>
        <p:nvPicPr>
          <p:cNvPr id="4" name="Audio 3">
            <a:hlinkClick r:id="" action="ppaction://media"/>
            <a:extLst>
              <a:ext uri="{FF2B5EF4-FFF2-40B4-BE49-F238E27FC236}">
                <a16:creationId xmlns:a16="http://schemas.microsoft.com/office/drawing/2014/main" id="{4F364AAD-44C5-CEA7-1746-FFCFCDCDD35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09332271"/>
      </p:ext>
    </p:extLst>
  </p:cSld>
  <p:clrMapOvr>
    <a:masterClrMapping/>
  </p:clrMapOvr>
  <mc:AlternateContent xmlns:mc="http://schemas.openxmlformats.org/markup-compatibility/2006">
    <mc:Choice xmlns:p14="http://schemas.microsoft.com/office/powerpoint/2010/main" Requires="p14">
      <p:transition spd="slow" p14:dur="2000" advTm="37092"/>
    </mc:Choice>
    <mc:Fallback>
      <p:transition spd="slow" advTm="37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ctrTitle"/>
          </p:nvPr>
        </p:nvSpPr>
        <p:spPr>
          <a:xfrm>
            <a:off x="7973503" y="1709531"/>
            <a:ext cx="3754671" cy="910424"/>
          </a:xfrm>
        </p:spPr>
        <p:txBody>
          <a:bodyPr/>
          <a:lstStyle/>
          <a:p>
            <a:r>
              <a:rPr lang="en-US" dirty="0"/>
              <a:t>Summary</a:t>
            </a:r>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7976914" y="4238046"/>
            <a:ext cx="3806919" cy="1741404"/>
          </a:xfrm>
        </p:spPr>
        <p:txBody>
          <a:bodyPr/>
          <a:lstStyle/>
          <a:p>
            <a:r>
              <a:rPr lang="en-US" dirty="0"/>
              <a:t>Absences from work sometimes can’t be avoided. The key is to consider the people it will affect.</a:t>
            </a:r>
          </a:p>
        </p:txBody>
      </p:sp>
      <p:pic>
        <p:nvPicPr>
          <p:cNvPr id="5" name="Picture Placeholder 4" descr="People in the middle of a circular room ">
            <a:extLst>
              <a:ext uri="{FF2B5EF4-FFF2-40B4-BE49-F238E27FC236}">
                <a16:creationId xmlns:a16="http://schemas.microsoft.com/office/drawing/2014/main" id="{0CEB905B-7FDD-4B1A-96BF-B5A081A25FC8}"/>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0" y="1095509"/>
            <a:ext cx="7493619" cy="5016892"/>
          </a:xfrm>
        </p:spPr>
      </p:pic>
      <p:pic>
        <p:nvPicPr>
          <p:cNvPr id="2" name="Audio 1">
            <a:hlinkClick r:id="" action="ppaction://media"/>
            <a:extLst>
              <a:ext uri="{FF2B5EF4-FFF2-40B4-BE49-F238E27FC236}">
                <a16:creationId xmlns:a16="http://schemas.microsoft.com/office/drawing/2014/main" id="{FD90D29C-1334-DDF5-0484-6F4E3D994AE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79792646"/>
      </p:ext>
    </p:extLst>
  </p:cSld>
  <p:clrMapOvr>
    <a:masterClrMapping/>
  </p:clrMapOvr>
  <mc:AlternateContent xmlns:mc="http://schemas.openxmlformats.org/markup-compatibility/2006">
    <mc:Choice xmlns:p14="http://schemas.microsoft.com/office/powerpoint/2010/main" Requires="p14">
      <p:transition spd="slow" p14:dur="2000" advTm="8763"/>
    </mc:Choice>
    <mc:Fallback>
      <p:transition spd="slow" advTm="8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F75F49-C034-480C-BF42-A457B92F91A0}"/>
              </a:ext>
            </a:extLst>
          </p:cNvPr>
          <p:cNvSpPr>
            <a:spLocks noGrp="1"/>
          </p:cNvSpPr>
          <p:nvPr>
            <p:ph type="title"/>
          </p:nvPr>
        </p:nvSpPr>
        <p:spPr>
          <a:xfrm>
            <a:off x="1535372" y="4872251"/>
            <a:ext cx="10013709" cy="1030360"/>
          </a:xfrm>
        </p:spPr>
        <p:txBody>
          <a:bodyPr/>
          <a:lstStyle/>
          <a:p>
            <a:r>
              <a:rPr lang="en-US" dirty="0"/>
              <a:t>Prior Experiences</a:t>
            </a:r>
          </a:p>
        </p:txBody>
      </p:sp>
      <p:sp>
        <p:nvSpPr>
          <p:cNvPr id="4" name="Footer Placeholder 3">
            <a:extLst>
              <a:ext uri="{FF2B5EF4-FFF2-40B4-BE49-F238E27FC236}">
                <a16:creationId xmlns:a16="http://schemas.microsoft.com/office/drawing/2014/main" id="{BDE43692-0C8D-4CD7-B6E4-87299B4930CC}"/>
              </a:ext>
            </a:extLst>
          </p:cNvPr>
          <p:cNvSpPr>
            <a:spLocks noGrp="1"/>
          </p:cNvSpPr>
          <p:nvPr>
            <p:ph type="ftr" sz="quarter" idx="11"/>
          </p:nvPr>
        </p:nvSpPr>
        <p:spPr>
          <a:xfrm>
            <a:off x="1535372" y="6309360"/>
            <a:ext cx="4946592" cy="457200"/>
          </a:xfrm>
        </p:spPr>
        <p:txBody>
          <a:bodyPr/>
          <a:lstStyle/>
          <a:p>
            <a:r>
              <a:rPr lang="en-US" dirty="0"/>
              <a:t>Absenteeism due to Role Conflict</a:t>
            </a:r>
          </a:p>
        </p:txBody>
      </p:sp>
      <p:sp>
        <p:nvSpPr>
          <p:cNvPr id="3" name="Date Placeholder 2">
            <a:extLst>
              <a:ext uri="{FF2B5EF4-FFF2-40B4-BE49-F238E27FC236}">
                <a16:creationId xmlns:a16="http://schemas.microsoft.com/office/drawing/2014/main" id="{A4C1E5CE-E700-4051-9A1B-74392F9F7C23}"/>
              </a:ext>
            </a:extLst>
          </p:cNvPr>
          <p:cNvSpPr>
            <a:spLocks noGrp="1"/>
          </p:cNvSpPr>
          <p:nvPr>
            <p:ph type="dt" sz="half" idx="10"/>
          </p:nvPr>
        </p:nvSpPr>
        <p:spPr>
          <a:xfrm>
            <a:off x="8202168" y="6309360"/>
            <a:ext cx="2148840" cy="457200"/>
          </a:xfrm>
        </p:spPr>
        <p:txBody>
          <a:bodyPr/>
          <a:lstStyle/>
          <a:p>
            <a:r>
              <a:rPr lang="en-US" dirty="0"/>
              <a:t>7/30/2022</a:t>
            </a:r>
          </a:p>
        </p:txBody>
      </p:sp>
      <p:sp>
        <p:nvSpPr>
          <p:cNvPr id="5" name="Slide Number Placeholder 4">
            <a:extLst>
              <a:ext uri="{FF2B5EF4-FFF2-40B4-BE49-F238E27FC236}">
                <a16:creationId xmlns:a16="http://schemas.microsoft.com/office/drawing/2014/main" id="{83284A8D-A9ED-4EB8-B282-A34AB39E8F3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5</a:t>
            </a:fld>
            <a:endParaRPr lang="en-US" dirty="0"/>
          </a:p>
        </p:txBody>
      </p:sp>
      <p:graphicFrame>
        <p:nvGraphicFramePr>
          <p:cNvPr id="2" name="Content Placeholder 2" descr="Team Placeholder Smart Art">
            <a:extLst>
              <a:ext uri="{FF2B5EF4-FFF2-40B4-BE49-F238E27FC236}">
                <a16:creationId xmlns:a16="http://schemas.microsoft.com/office/drawing/2014/main" id="{D944B6B8-A215-4060-BEBF-ED11AE44F980}"/>
              </a:ext>
            </a:extLst>
          </p:cNvPr>
          <p:cNvGraphicFramePr>
            <a:graphicFrameLocks/>
          </p:cNvGraphicFramePr>
          <p:nvPr>
            <p:extLst>
              <p:ext uri="{D42A27DB-BD31-4B8C-83A1-F6EECF244321}">
                <p14:modId xmlns:p14="http://schemas.microsoft.com/office/powerpoint/2010/main" val="122041175"/>
              </p:ext>
            </p:extLst>
          </p:nvPr>
        </p:nvGraphicFramePr>
        <p:xfrm>
          <a:off x="1452678" y="377707"/>
          <a:ext cx="10336566" cy="39428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hlinkClick r:id="" action="ppaction://media"/>
            <a:extLst>
              <a:ext uri="{FF2B5EF4-FFF2-40B4-BE49-F238E27FC236}">
                <a16:creationId xmlns:a16="http://schemas.microsoft.com/office/drawing/2014/main" id="{3934D8ED-86B0-F98B-ACC8-547C6A9E447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69271734"/>
      </p:ext>
    </p:extLst>
  </p:cSld>
  <p:clrMapOvr>
    <a:masterClrMapping/>
  </p:clrMapOvr>
  <mc:AlternateContent xmlns:mc="http://schemas.openxmlformats.org/markup-compatibility/2006">
    <mc:Choice xmlns:p14="http://schemas.microsoft.com/office/powerpoint/2010/main" Requires="p14">
      <p:transition spd="slow" p14:dur="2000" advTm="23810"/>
    </mc:Choice>
    <mc:Fallback>
      <p:transition spd="slow" advTm="23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235702-D252-448C-B19A-B3316C4F88E2}"/>
              </a:ext>
            </a:extLst>
          </p:cNvPr>
          <p:cNvSpPr>
            <a:spLocks noGrp="1"/>
          </p:cNvSpPr>
          <p:nvPr>
            <p:ph type="title"/>
          </p:nvPr>
        </p:nvSpPr>
        <p:spPr>
          <a:xfrm>
            <a:off x="648935" y="180644"/>
            <a:ext cx="10900146" cy="935776"/>
          </a:xfrm>
        </p:spPr>
        <p:txBody>
          <a:bodyPr>
            <a:noAutofit/>
          </a:bodyPr>
          <a:lstStyle/>
          <a:p>
            <a:r>
              <a:rPr lang="en-US" dirty="0"/>
              <a:t>Using what I learned</a:t>
            </a:r>
          </a:p>
        </p:txBody>
      </p:sp>
      <p:sp>
        <p:nvSpPr>
          <p:cNvPr id="8" name="Content Placeholder 7">
            <a:extLst>
              <a:ext uri="{FF2B5EF4-FFF2-40B4-BE49-F238E27FC236}">
                <a16:creationId xmlns:a16="http://schemas.microsoft.com/office/drawing/2014/main" id="{CED188D3-E97C-4E64-AEC5-BA2CE083B7F3}"/>
              </a:ext>
            </a:extLst>
          </p:cNvPr>
          <p:cNvSpPr>
            <a:spLocks noGrp="1"/>
          </p:cNvSpPr>
          <p:nvPr>
            <p:ph idx="14"/>
          </p:nvPr>
        </p:nvSpPr>
        <p:spPr>
          <a:xfrm>
            <a:off x="648934" y="1834005"/>
            <a:ext cx="4727735" cy="465155"/>
          </a:xfrm>
        </p:spPr>
        <p:txBody>
          <a:bodyPr>
            <a:noAutofit/>
          </a:bodyPr>
          <a:lstStyle/>
          <a:p>
            <a:r>
              <a:rPr lang="en-US" dirty="0"/>
              <a:t>Longevity</a:t>
            </a:r>
          </a:p>
        </p:txBody>
      </p:sp>
      <p:sp>
        <p:nvSpPr>
          <p:cNvPr id="5" name="Content Placeholder 4">
            <a:extLst>
              <a:ext uri="{FF2B5EF4-FFF2-40B4-BE49-F238E27FC236}">
                <a16:creationId xmlns:a16="http://schemas.microsoft.com/office/drawing/2014/main" id="{8D8FE1B0-9E5F-4C60-B1BF-E3D551EDCF6C}"/>
              </a:ext>
            </a:extLst>
          </p:cNvPr>
          <p:cNvSpPr>
            <a:spLocks noGrp="1"/>
          </p:cNvSpPr>
          <p:nvPr>
            <p:ph idx="1"/>
          </p:nvPr>
        </p:nvSpPr>
        <p:spPr>
          <a:xfrm>
            <a:off x="648934" y="2422380"/>
            <a:ext cx="4727735" cy="3029446"/>
          </a:xfrm>
        </p:spPr>
        <p:txBody>
          <a:bodyPr>
            <a:noAutofit/>
          </a:bodyPr>
          <a:lstStyle/>
          <a:p>
            <a:r>
              <a:rPr lang="en-US" sz="1800" dirty="0">
                <a:effectLst/>
                <a:latin typeface="Times New Roman" panose="02020603050405020304" pitchFamily="18" charset="0"/>
                <a:ea typeface="Times New Roman" panose="02020603050405020304" pitchFamily="18" charset="0"/>
              </a:rPr>
              <a:t>I am more likely to stay with an employer who was understanding when I had children or had to take time off to care for my children when they were sick. It builds a trust and a respect from the employee towards their employer.</a:t>
            </a:r>
            <a:endParaRPr lang="en-US" dirty="0"/>
          </a:p>
        </p:txBody>
      </p:sp>
      <p:sp>
        <p:nvSpPr>
          <p:cNvPr id="10" name="Content Placeholder 9">
            <a:extLst>
              <a:ext uri="{FF2B5EF4-FFF2-40B4-BE49-F238E27FC236}">
                <a16:creationId xmlns:a16="http://schemas.microsoft.com/office/drawing/2014/main" id="{734818E9-4459-4052-A157-BAEE61330BF3}"/>
              </a:ext>
            </a:extLst>
          </p:cNvPr>
          <p:cNvSpPr>
            <a:spLocks noGrp="1"/>
          </p:cNvSpPr>
          <p:nvPr>
            <p:ph idx="15"/>
          </p:nvPr>
        </p:nvSpPr>
        <p:spPr>
          <a:xfrm>
            <a:off x="6095999" y="1834004"/>
            <a:ext cx="4727735" cy="465155"/>
          </a:xfrm>
        </p:spPr>
        <p:txBody>
          <a:bodyPr>
            <a:noAutofit/>
          </a:bodyPr>
          <a:lstStyle/>
          <a:p>
            <a:r>
              <a:rPr lang="en-US" dirty="0"/>
              <a:t>Pacing Myself</a:t>
            </a:r>
          </a:p>
        </p:txBody>
      </p:sp>
      <p:sp>
        <p:nvSpPr>
          <p:cNvPr id="6" name="Content Placeholder 5">
            <a:extLst>
              <a:ext uri="{FF2B5EF4-FFF2-40B4-BE49-F238E27FC236}">
                <a16:creationId xmlns:a16="http://schemas.microsoft.com/office/drawing/2014/main" id="{D87483D8-EA65-4964-99D7-AF7C1B80C93A}"/>
              </a:ext>
            </a:extLst>
          </p:cNvPr>
          <p:cNvSpPr>
            <a:spLocks noGrp="1"/>
          </p:cNvSpPr>
          <p:nvPr>
            <p:ph idx="13"/>
          </p:nvPr>
        </p:nvSpPr>
        <p:spPr>
          <a:xfrm>
            <a:off x="6095999" y="2422380"/>
            <a:ext cx="4727735" cy="3029446"/>
          </a:xfrm>
        </p:spPr>
        <p:txBody>
          <a:bodyPr>
            <a:noAutofit/>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Being too stressed out from multiple roles can cause you to get sick more frequently and lead to absenteeism.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Footer Placeholder 14">
            <a:extLst>
              <a:ext uri="{FF2B5EF4-FFF2-40B4-BE49-F238E27FC236}">
                <a16:creationId xmlns:a16="http://schemas.microsoft.com/office/drawing/2014/main" id="{4BB4EE3B-13B9-414C-9B6C-C111B789ED0C}"/>
              </a:ext>
            </a:extLst>
          </p:cNvPr>
          <p:cNvSpPr>
            <a:spLocks noGrp="1"/>
          </p:cNvSpPr>
          <p:nvPr>
            <p:ph type="ftr" sz="quarter" idx="11"/>
          </p:nvPr>
        </p:nvSpPr>
        <p:spPr>
          <a:xfrm>
            <a:off x="642917" y="6309360"/>
            <a:ext cx="3423986" cy="457200"/>
          </a:xfrm>
        </p:spPr>
        <p:txBody>
          <a:bodyPr/>
          <a:lstStyle/>
          <a:p>
            <a:r>
              <a:rPr lang="en-US" dirty="0"/>
              <a:t>Absenteeism due to Role Conflict</a:t>
            </a:r>
          </a:p>
        </p:txBody>
      </p:sp>
      <p:sp>
        <p:nvSpPr>
          <p:cNvPr id="14" name="Date Placeholder 13">
            <a:extLst>
              <a:ext uri="{FF2B5EF4-FFF2-40B4-BE49-F238E27FC236}">
                <a16:creationId xmlns:a16="http://schemas.microsoft.com/office/drawing/2014/main" id="{7C52191A-A01A-4BD8-A7AB-CB4BB654D26C}"/>
              </a:ext>
            </a:extLst>
          </p:cNvPr>
          <p:cNvSpPr>
            <a:spLocks noGrp="1"/>
          </p:cNvSpPr>
          <p:nvPr>
            <p:ph type="dt" sz="half" idx="10"/>
          </p:nvPr>
        </p:nvSpPr>
        <p:spPr>
          <a:xfrm>
            <a:off x="5373620" y="6309360"/>
            <a:ext cx="3411973" cy="457200"/>
          </a:xfrm>
        </p:spPr>
        <p:txBody>
          <a:bodyPr/>
          <a:lstStyle/>
          <a:p>
            <a:r>
              <a:rPr lang="en-US" dirty="0"/>
              <a:t>7/30/2022</a:t>
            </a:r>
          </a:p>
        </p:txBody>
      </p:sp>
      <p:sp>
        <p:nvSpPr>
          <p:cNvPr id="16" name="Slide Number Placeholder 15">
            <a:extLst>
              <a:ext uri="{FF2B5EF4-FFF2-40B4-BE49-F238E27FC236}">
                <a16:creationId xmlns:a16="http://schemas.microsoft.com/office/drawing/2014/main" id="{533E7CD9-5271-46B0-BE9D-C03F6CFC6818}"/>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6</a:t>
            </a:fld>
            <a:endParaRPr lang="en-US" dirty="0"/>
          </a:p>
        </p:txBody>
      </p:sp>
      <p:pic>
        <p:nvPicPr>
          <p:cNvPr id="2" name="Audio 1">
            <a:hlinkClick r:id="" action="ppaction://media"/>
            <a:extLst>
              <a:ext uri="{FF2B5EF4-FFF2-40B4-BE49-F238E27FC236}">
                <a16:creationId xmlns:a16="http://schemas.microsoft.com/office/drawing/2014/main" id="{696E0C39-56BB-138D-D1E8-9895B1DC82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60976296"/>
      </p:ext>
    </p:extLst>
  </p:cSld>
  <p:clrMapOvr>
    <a:masterClrMapping/>
  </p:clrMapOvr>
  <mc:AlternateContent xmlns:mc="http://schemas.openxmlformats.org/markup-compatibility/2006">
    <mc:Choice xmlns:p14="http://schemas.microsoft.com/office/powerpoint/2010/main" Requires="p14">
      <p:transition spd="slow" p14:dur="2000" advTm="27223"/>
    </mc:Choice>
    <mc:Fallback>
      <p:transition spd="slow" advTm="27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94278F-BBE1-4D62-8038-1FE9C98B6D37}"/>
              </a:ext>
            </a:extLst>
          </p:cNvPr>
          <p:cNvSpPr>
            <a:spLocks noGrp="1"/>
          </p:cNvSpPr>
          <p:nvPr>
            <p:ph type="title"/>
          </p:nvPr>
        </p:nvSpPr>
        <p:spPr>
          <a:xfrm>
            <a:off x="5376668" y="537381"/>
            <a:ext cx="6172412" cy="1031927"/>
          </a:xfrm>
        </p:spPr>
        <p:txBody>
          <a:bodyPr/>
          <a:lstStyle/>
          <a:p>
            <a:r>
              <a:rPr lang="en-US" dirty="0"/>
              <a:t>Conclusion</a:t>
            </a:r>
          </a:p>
        </p:txBody>
      </p:sp>
      <p:pic>
        <p:nvPicPr>
          <p:cNvPr id="11" name="Picture Placeholder 10" descr="A close - up of a person using a computer">
            <a:extLst>
              <a:ext uri="{FF2B5EF4-FFF2-40B4-BE49-F238E27FC236}">
                <a16:creationId xmlns:a16="http://schemas.microsoft.com/office/drawing/2014/main" id="{2090A0CF-D5B6-46F6-9148-3018C1F68218}"/>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1" y="-3"/>
            <a:ext cx="4613544" cy="2249321"/>
          </a:xfrm>
        </p:spPr>
      </p:pic>
      <p:pic>
        <p:nvPicPr>
          <p:cNvPr id="13" name="Picture Placeholder 12" descr="Digital Graph screen reflection">
            <a:extLst>
              <a:ext uri="{FF2B5EF4-FFF2-40B4-BE49-F238E27FC236}">
                <a16:creationId xmlns:a16="http://schemas.microsoft.com/office/drawing/2014/main" id="{FD008D2D-DCC4-47D7-9308-F53E3DC8BA33}"/>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1" y="2311339"/>
            <a:ext cx="4613544" cy="2241520"/>
          </a:xfrm>
        </p:spPr>
      </p:pic>
      <p:pic>
        <p:nvPicPr>
          <p:cNvPr id="8" name="Picture Placeholder 7" descr="Conference Room">
            <a:extLst>
              <a:ext uri="{FF2B5EF4-FFF2-40B4-BE49-F238E27FC236}">
                <a16:creationId xmlns:a16="http://schemas.microsoft.com/office/drawing/2014/main" id="{13908DB8-E92A-433D-BC79-CFD872B072D7}"/>
              </a:ext>
            </a:extLst>
          </p:cNvPr>
          <p:cNvPicPr>
            <a:picLocks noGrp="1" noChangeAspect="1"/>
          </p:cNvPicPr>
          <p:nvPr>
            <p:ph type="pic" sz="quarter" idx="15"/>
          </p:nvPr>
        </p:nvPicPr>
        <p:blipFill rotWithShape="1">
          <a:blip r:embed="rId7" cstate="screen">
            <a:extLst>
              <a:ext uri="{28A0092B-C50C-407E-A947-70E740481C1C}">
                <a14:useLocalDpi xmlns:a14="http://schemas.microsoft.com/office/drawing/2010/main" val="0"/>
              </a:ext>
            </a:extLst>
          </a:blip>
          <a:srcRect/>
          <a:stretch/>
        </p:blipFill>
        <p:spPr>
          <a:xfrm>
            <a:off x="-1" y="4600809"/>
            <a:ext cx="4613544" cy="2241520"/>
          </a:xfrm>
        </p:spPr>
      </p:pic>
      <p:sp>
        <p:nvSpPr>
          <p:cNvPr id="9" name="Content Placeholder 8">
            <a:extLst>
              <a:ext uri="{FF2B5EF4-FFF2-40B4-BE49-F238E27FC236}">
                <a16:creationId xmlns:a16="http://schemas.microsoft.com/office/drawing/2014/main" id="{957A8109-BBBF-407C-81F8-08088ED99698}"/>
              </a:ext>
            </a:extLst>
          </p:cNvPr>
          <p:cNvSpPr>
            <a:spLocks noGrp="1"/>
          </p:cNvSpPr>
          <p:nvPr>
            <p:ph idx="1"/>
          </p:nvPr>
        </p:nvSpPr>
        <p:spPr>
          <a:xfrm>
            <a:off x="5376671" y="1735745"/>
            <a:ext cx="6172412" cy="3767496"/>
          </a:xfrm>
        </p:spPr>
        <p:txBody>
          <a:bodyPr>
            <a:normAutofit fontScale="92500"/>
          </a:bodyPr>
          <a:lstStyle/>
          <a:p>
            <a:pPr marL="0" marR="0">
              <a:lnSpc>
                <a:spcPct val="200000"/>
              </a:lnSpc>
              <a:spcBef>
                <a:spcPts val="0"/>
              </a:spcBef>
              <a:spcAft>
                <a:spcPts val="0"/>
              </a:spcAft>
            </a:pPr>
            <a:r>
              <a:rPr lang="en-US" sz="1800" spc="-10" dirty="0">
                <a:solidFill>
                  <a:srgbClr val="000000"/>
                </a:solidFill>
                <a:effectLst/>
                <a:latin typeface="Abadi" panose="020B0604020104020204" pitchFamily="34" charset="0"/>
                <a:ea typeface="Times New Roman" panose="02020603050405020304" pitchFamily="18" charset="0"/>
                <a:cs typeface="Times New Roman" panose="02020603050405020304" pitchFamily="18" charset="0"/>
              </a:rPr>
              <a:t>A common misconception among managers is that motivation is merely the desire to </a:t>
            </a:r>
            <a:r>
              <a:rPr lang="en-US" sz="1800" dirty="0">
                <a:solidFill>
                  <a:srgbClr val="000000"/>
                </a:solidFill>
                <a:effectLst/>
                <a:latin typeface="Abadi" panose="020B0604020104020204" pitchFamily="34" charset="0"/>
                <a:ea typeface="Times New Roman" panose="02020603050405020304" pitchFamily="18" charset="0"/>
                <a:cs typeface="Times New Roman" panose="02020603050405020304" pitchFamily="18" charset="0"/>
              </a:rPr>
              <a:t>work hard. Consequently, managers often think that only productive workers possess motivation.</a:t>
            </a:r>
            <a:endParaRPr lang="en-US" sz="1800" dirty="0">
              <a:effectLst/>
              <a:latin typeface="Abadi" panose="020B060402010402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800" dirty="0">
                <a:solidFill>
                  <a:srgbClr val="000000"/>
                </a:solidFill>
                <a:effectLst/>
                <a:latin typeface="Abadi" panose="020B0604020104020204" pitchFamily="34" charset="0"/>
                <a:ea typeface="Times New Roman" panose="02020603050405020304" pitchFamily="18" charset="0"/>
                <a:cs typeface="Times New Roman" panose="02020603050405020304" pitchFamily="18" charset="0"/>
              </a:rPr>
              <a:t>In contrast, sometimes there are extremely motivated employees that are just having a hard time balancing life responsibilities between home and work.</a:t>
            </a:r>
            <a:endParaRPr lang="en-US" sz="1800" dirty="0">
              <a:effectLst/>
              <a:latin typeface="Abadi" panose="020B0604020104020204" pitchFamily="34" charset="0"/>
              <a:ea typeface="Calibri" panose="020F0502020204030204" pitchFamily="34" charset="0"/>
              <a:cs typeface="Times New Roman" panose="02020603050405020304" pitchFamily="18" charset="0"/>
            </a:endParaRPr>
          </a:p>
        </p:txBody>
      </p:sp>
      <p:sp>
        <p:nvSpPr>
          <p:cNvPr id="17" name="Footer Placeholder 16">
            <a:extLst>
              <a:ext uri="{FF2B5EF4-FFF2-40B4-BE49-F238E27FC236}">
                <a16:creationId xmlns:a16="http://schemas.microsoft.com/office/drawing/2014/main" id="{A7A34B0D-1722-4024-BC6E-2A411B0AF724}"/>
              </a:ext>
            </a:extLst>
          </p:cNvPr>
          <p:cNvSpPr>
            <a:spLocks noGrp="1"/>
          </p:cNvSpPr>
          <p:nvPr>
            <p:ph type="ftr" sz="quarter" idx="11"/>
          </p:nvPr>
        </p:nvSpPr>
        <p:spPr>
          <a:xfrm>
            <a:off x="843639" y="6309360"/>
            <a:ext cx="3769904" cy="457200"/>
          </a:xfrm>
        </p:spPr>
        <p:txBody>
          <a:bodyPr/>
          <a:lstStyle/>
          <a:p>
            <a:r>
              <a:rPr lang="en-US" dirty="0"/>
              <a:t>Absenteeism due to Role Conflict</a:t>
            </a:r>
          </a:p>
        </p:txBody>
      </p:sp>
      <p:sp>
        <p:nvSpPr>
          <p:cNvPr id="16" name="Date Placeholder 15">
            <a:extLst>
              <a:ext uri="{FF2B5EF4-FFF2-40B4-BE49-F238E27FC236}">
                <a16:creationId xmlns:a16="http://schemas.microsoft.com/office/drawing/2014/main" id="{C7BA43AD-7653-4B85-883B-8DB0DF3D8CF3}"/>
              </a:ext>
            </a:extLst>
          </p:cNvPr>
          <p:cNvSpPr>
            <a:spLocks noGrp="1"/>
          </p:cNvSpPr>
          <p:nvPr>
            <p:ph type="dt" sz="half" idx="10"/>
          </p:nvPr>
        </p:nvSpPr>
        <p:spPr>
          <a:xfrm>
            <a:off x="5376668" y="6309360"/>
            <a:ext cx="3411973" cy="457200"/>
          </a:xfrm>
        </p:spPr>
        <p:txBody>
          <a:bodyPr/>
          <a:lstStyle/>
          <a:p>
            <a:r>
              <a:rPr lang="en-US" dirty="0"/>
              <a:t>7/30/2022</a:t>
            </a:r>
          </a:p>
        </p:txBody>
      </p:sp>
      <p:sp>
        <p:nvSpPr>
          <p:cNvPr id="18" name="Slide Number Placeholder 17">
            <a:extLst>
              <a:ext uri="{FF2B5EF4-FFF2-40B4-BE49-F238E27FC236}">
                <a16:creationId xmlns:a16="http://schemas.microsoft.com/office/drawing/2014/main" id="{75DB2E64-AD14-44FE-948F-FCBEC637E2C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7</a:t>
            </a:fld>
            <a:endParaRPr lang="en-US" dirty="0"/>
          </a:p>
        </p:txBody>
      </p:sp>
      <p:pic>
        <p:nvPicPr>
          <p:cNvPr id="4" name="Audio 3">
            <a:hlinkClick r:id="" action="ppaction://media"/>
            <a:extLst>
              <a:ext uri="{FF2B5EF4-FFF2-40B4-BE49-F238E27FC236}">
                <a16:creationId xmlns:a16="http://schemas.microsoft.com/office/drawing/2014/main" id="{D3A43A90-399B-03CB-D3F7-94B6839F064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09332271"/>
      </p:ext>
    </p:extLst>
  </p:cSld>
  <p:clrMapOvr>
    <a:masterClrMapping/>
  </p:clrMapOvr>
  <mc:AlternateContent xmlns:mc="http://schemas.openxmlformats.org/markup-compatibility/2006">
    <mc:Choice xmlns:p14="http://schemas.microsoft.com/office/powerpoint/2010/main" Requires="p14">
      <p:transition spd="slow" p14:dur="2000" advTm="23647"/>
    </mc:Choice>
    <mc:Fallback>
      <p:transition spd="slow" advTm="23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0E244B6-AEA1-11D3-C42B-0FA814D0A4C1}"/>
              </a:ext>
            </a:extLst>
          </p:cNvPr>
          <p:cNvSpPr>
            <a:spLocks noGrp="1"/>
          </p:cNvSpPr>
          <p:nvPr>
            <p:ph type="title"/>
          </p:nvPr>
        </p:nvSpPr>
        <p:spPr/>
        <p:txBody>
          <a:bodyPr/>
          <a:lstStyle/>
          <a:p>
            <a:r>
              <a:rPr lang="en-US" dirty="0"/>
              <a:t>References</a:t>
            </a:r>
          </a:p>
        </p:txBody>
      </p:sp>
      <p:sp>
        <p:nvSpPr>
          <p:cNvPr id="6" name="Footer Placeholder 5">
            <a:extLst>
              <a:ext uri="{FF2B5EF4-FFF2-40B4-BE49-F238E27FC236}">
                <a16:creationId xmlns:a16="http://schemas.microsoft.com/office/drawing/2014/main" id="{0E2A7792-214E-C1BC-750E-C86CC6DDA072}"/>
              </a:ext>
            </a:extLst>
          </p:cNvPr>
          <p:cNvSpPr>
            <a:spLocks noGrp="1"/>
          </p:cNvSpPr>
          <p:nvPr>
            <p:ph type="ftr" sz="quarter" idx="11"/>
          </p:nvPr>
        </p:nvSpPr>
        <p:spPr/>
        <p:txBody>
          <a:bodyPr/>
          <a:lstStyle/>
          <a:p>
            <a:r>
              <a:rPr lang="en-US" dirty="0"/>
              <a:t>Absenteeism due to Role Conflict</a:t>
            </a:r>
          </a:p>
        </p:txBody>
      </p:sp>
      <p:sp>
        <p:nvSpPr>
          <p:cNvPr id="7" name="Date Placeholder 6">
            <a:extLst>
              <a:ext uri="{FF2B5EF4-FFF2-40B4-BE49-F238E27FC236}">
                <a16:creationId xmlns:a16="http://schemas.microsoft.com/office/drawing/2014/main" id="{43CED3E8-B508-1F21-F133-F2B2E316E772}"/>
              </a:ext>
            </a:extLst>
          </p:cNvPr>
          <p:cNvSpPr>
            <a:spLocks noGrp="1"/>
          </p:cNvSpPr>
          <p:nvPr>
            <p:ph type="dt" sz="half" idx="10"/>
          </p:nvPr>
        </p:nvSpPr>
        <p:spPr/>
        <p:txBody>
          <a:bodyPr/>
          <a:lstStyle/>
          <a:p>
            <a:r>
              <a:rPr lang="en-US" dirty="0"/>
              <a:t>7/30/2022</a:t>
            </a:r>
          </a:p>
        </p:txBody>
      </p:sp>
      <p:sp>
        <p:nvSpPr>
          <p:cNvPr id="8" name="Slide Number Placeholder 7">
            <a:extLst>
              <a:ext uri="{FF2B5EF4-FFF2-40B4-BE49-F238E27FC236}">
                <a16:creationId xmlns:a16="http://schemas.microsoft.com/office/drawing/2014/main" id="{3B6D9486-B12E-95D4-93BA-DCFF67B89755}"/>
              </a:ext>
            </a:extLst>
          </p:cNvPr>
          <p:cNvSpPr>
            <a:spLocks noGrp="1"/>
          </p:cNvSpPr>
          <p:nvPr>
            <p:ph type="sldNum" sz="quarter" idx="12"/>
          </p:nvPr>
        </p:nvSpPr>
        <p:spPr/>
        <p:txBody>
          <a:bodyPr/>
          <a:lstStyle/>
          <a:p>
            <a:fld id="{FAEF9944-A4F6-4C59-AEBD-678D6480B8EA}" type="slidenum">
              <a:rPr lang="en-US" smtClean="0"/>
              <a:t>8</a:t>
            </a:fld>
            <a:endParaRPr lang="en-US" dirty="0"/>
          </a:p>
        </p:txBody>
      </p:sp>
      <p:sp>
        <p:nvSpPr>
          <p:cNvPr id="10" name="TextBox 9">
            <a:extLst>
              <a:ext uri="{FF2B5EF4-FFF2-40B4-BE49-F238E27FC236}">
                <a16:creationId xmlns:a16="http://schemas.microsoft.com/office/drawing/2014/main" id="{8D834741-1C20-4634-6FBF-443CF3A693C1}"/>
              </a:ext>
            </a:extLst>
          </p:cNvPr>
          <p:cNvSpPr txBox="1"/>
          <p:nvPr/>
        </p:nvSpPr>
        <p:spPr>
          <a:xfrm>
            <a:off x="1535371" y="2698595"/>
            <a:ext cx="10013709" cy="3631763"/>
          </a:xfrm>
          <a:prstGeom prst="rect">
            <a:avLst/>
          </a:prstGeom>
          <a:noFill/>
        </p:spPr>
        <p:txBody>
          <a:bodyPr wrap="square" rtlCol="0">
            <a:spAutoFit/>
          </a:bodyPr>
          <a:lstStyle/>
          <a:p>
            <a:pPr marL="360045" marR="0" indent="-360045">
              <a:lnSpc>
                <a:spcPct val="200000"/>
              </a:lnSpc>
              <a:spcBef>
                <a:spcPts val="0"/>
              </a:spcBef>
              <a:spcAft>
                <a:spcPts val="800"/>
              </a:spcAft>
            </a:pP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Awan, N. F., &amp; </a:t>
            </a:r>
            <a:r>
              <a:rPr lang="en-US" sz="1000" dirty="0" err="1">
                <a:effectLst/>
                <a:latin typeface="Times New Roman" panose="02020603050405020304" pitchFamily="18" charset="0"/>
                <a:ea typeface="Times New Roman" panose="02020603050405020304" pitchFamily="18" charset="0"/>
                <a:cs typeface="Times New Roman" panose="02020603050405020304" pitchFamily="18" charset="0"/>
              </a:rPr>
              <a:t>Bangwar</a:t>
            </a: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 M. H. (2013). </a:t>
            </a:r>
            <a:r>
              <a:rPr lang="en-US" sz="1000" i="1" dirty="0">
                <a:effectLst/>
                <a:latin typeface="Times New Roman" panose="02020603050405020304" pitchFamily="18" charset="0"/>
                <a:ea typeface="Times New Roman" panose="02020603050405020304" pitchFamily="18" charset="0"/>
                <a:cs typeface="Times New Roman" panose="02020603050405020304" pitchFamily="18" charset="0"/>
              </a:rPr>
              <a:t>Absenteeism due to stress and work life balance in public ... - IJSER</a:t>
            </a: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 Retrieved July 16, 2022, from https://www.ijser.org/researchpaper/Absenteeism-due-to-Stress-and-Work-Life-Balance-in-Public-Private-Sector-Organizations-at-Rawalpindi-Islamabad.pdf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60045" marR="0" indent="-360045">
              <a:lnSpc>
                <a:spcPct val="200000"/>
              </a:lnSpc>
              <a:spcBef>
                <a:spcPts val="0"/>
              </a:spcBef>
              <a:spcAft>
                <a:spcPts val="800"/>
              </a:spcAft>
            </a:pP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Huff, R. G. (1982, April 1). </a:t>
            </a:r>
            <a:r>
              <a:rPr lang="en-US" sz="1000" i="1" dirty="0">
                <a:effectLst/>
                <a:latin typeface="Times New Roman" panose="02020603050405020304" pitchFamily="18" charset="0"/>
                <a:ea typeface="Times New Roman" panose="02020603050405020304" pitchFamily="18" charset="0"/>
                <a:cs typeface="Times New Roman" panose="02020603050405020304" pitchFamily="18" charset="0"/>
              </a:rPr>
              <a:t>Role conflict, role ambiguity and job tenure and their relationship to ...</a:t>
            </a: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 Retrieved July 16, 2022, from https://stars.library.ucf.edu/cgi/viewcontent.cgi?httpsredir=1&amp;article=1634&amp;context=rtd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Jansen, N. W. H., Kant, I. J., van </a:t>
            </a:r>
            <a:r>
              <a:rPr lang="en-US" sz="1000" dirty="0" err="1">
                <a:effectLst/>
                <a:latin typeface="Times New Roman" panose="02020603050405020304" pitchFamily="18" charset="0"/>
                <a:ea typeface="Calibri" panose="020F0502020204030204" pitchFamily="34" charset="0"/>
                <a:cs typeface="Times New Roman" panose="02020603050405020304" pitchFamily="18" charset="0"/>
              </a:rPr>
              <a:t>Amelsvoort</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L. G. P. M., Kristensen, T. S., </a:t>
            </a:r>
            <a:r>
              <a:rPr lang="en-US" sz="1000" dirty="0" err="1">
                <a:effectLst/>
                <a:latin typeface="Times New Roman" panose="02020603050405020304" pitchFamily="18" charset="0"/>
                <a:ea typeface="Calibri" panose="020F0502020204030204" pitchFamily="34" charset="0"/>
                <a:cs typeface="Times New Roman" panose="02020603050405020304" pitchFamily="18" charset="0"/>
              </a:rPr>
              <a:t>Swaen</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G. M. H., &amp;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8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Nijhuis, F. J. N. (2006, May 12). </a:t>
            </a:r>
            <a:r>
              <a:rPr lang="en-US" sz="1000" i="1" dirty="0">
                <a:effectLst/>
                <a:latin typeface="Times New Roman" panose="02020603050405020304" pitchFamily="18" charset="0"/>
                <a:ea typeface="Calibri" panose="020F0502020204030204" pitchFamily="34" charset="0"/>
                <a:cs typeface="Times New Roman" panose="02020603050405020304" pitchFamily="18" charset="0"/>
              </a:rPr>
              <a:t>Work-family conflict as a risk factor for sickness absence</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Occupational and environmental medicine. Retrieved July 16, 2022, from </a:t>
            </a:r>
            <a:r>
              <a:rPr lang="en-US" sz="10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https://www.ncbi.nlm.nih.gov/pmc/articles/PMC2092520/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Shaw, W., </a:t>
            </a:r>
            <a:r>
              <a:rPr lang="en-US" sz="1000" dirty="0" err="1">
                <a:effectLst/>
                <a:latin typeface="Times New Roman" panose="02020603050405020304" pitchFamily="18" charset="0"/>
                <a:ea typeface="Calibri" panose="020F0502020204030204" pitchFamily="34" charset="0"/>
                <a:cs typeface="Times New Roman" panose="02020603050405020304" pitchFamily="18" charset="0"/>
              </a:rPr>
              <a:t>Labott</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-Smith, S., Burg, M. M., </a:t>
            </a:r>
            <a:r>
              <a:rPr lang="en-US" sz="1000" dirty="0" err="1">
                <a:effectLst/>
                <a:latin typeface="Times New Roman" panose="02020603050405020304" pitchFamily="18" charset="0"/>
                <a:ea typeface="Calibri" panose="020F0502020204030204" pitchFamily="34" charset="0"/>
                <a:cs typeface="Times New Roman" panose="02020603050405020304" pitchFamily="18" charset="0"/>
              </a:rPr>
              <a:t>Hostinar</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C., Alen, N., van Tilburg, M. A. L., …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8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Spirito, M. (2018). Stress effects on the body. American Psychological Association. Retrieved July 16</a:t>
            </a:r>
            <a:r>
              <a:rPr lang="en-US" sz="10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2022, from </a:t>
            </a:r>
            <a:r>
              <a:rPr lang="en-US" sz="10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https://www.apa.org/topics/stress/body</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000" dirty="0"/>
          </a:p>
        </p:txBody>
      </p:sp>
      <p:pic>
        <p:nvPicPr>
          <p:cNvPr id="11" name="Audio 10">
            <a:hlinkClick r:id="" action="ppaction://media"/>
            <a:extLst>
              <a:ext uri="{FF2B5EF4-FFF2-40B4-BE49-F238E27FC236}">
                <a16:creationId xmlns:a16="http://schemas.microsoft.com/office/drawing/2014/main" id="{3289B7FC-6D96-81CB-5320-E4CEE99ED9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13962617"/>
      </p:ext>
    </p:extLst>
  </p:cSld>
  <p:clrMapOvr>
    <a:masterClrMapping/>
  </p:clrMapOvr>
  <mc:AlternateContent xmlns:mc="http://schemas.openxmlformats.org/markup-compatibility/2006">
    <mc:Choice xmlns:p14="http://schemas.microsoft.com/office/powerpoint/2010/main" Requires="p14">
      <p:transition spd="slow" p14:dur="2000" advTm="6418"/>
    </mc:Choice>
    <mc:Fallback>
      <p:transition spd="slow" advTm="6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1138041"/>
            <a:ext cx="4862811" cy="2019488"/>
          </a:xfrm>
        </p:spPr>
        <p:txBody>
          <a:bodyPr/>
          <a:lstStyle/>
          <a:p>
            <a:r>
              <a:rPr lang="en-US" dirty="0"/>
              <a:t>THANK YOU</a:t>
            </a:r>
          </a:p>
        </p:txBody>
      </p:sp>
      <p:pic>
        <p:nvPicPr>
          <p:cNvPr id="32" name="Picture Placeholder 31" descr="Two people working on a laptop and tablet with graphs and tables ">
            <a:extLst>
              <a:ext uri="{FF2B5EF4-FFF2-40B4-BE49-F238E27FC236}">
                <a16:creationId xmlns:a16="http://schemas.microsoft.com/office/drawing/2014/main" id="{C4A8B214-180D-446B-9616-62B7371F3DDA}"/>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6858023" y="4941"/>
            <a:ext cx="5333977" cy="3392053"/>
          </a:xfrm>
        </p:spPr>
      </p:pic>
      <p:pic>
        <p:nvPicPr>
          <p:cNvPr id="30" name="Picture Placeholder 29" descr="Office Stairs, hanging lights">
            <a:extLst>
              <a:ext uri="{FF2B5EF4-FFF2-40B4-BE49-F238E27FC236}">
                <a16:creationId xmlns:a16="http://schemas.microsoft.com/office/drawing/2014/main" id="{C1CA27C7-F47D-4606-AAE8-32BD4D06983A}"/>
              </a:ext>
            </a:extLst>
          </p:cNvPr>
          <p:cNvPicPr>
            <a:picLocks noGrp="1" noChangeAspect="1"/>
          </p:cNvPicPr>
          <p:nvPr>
            <p:ph type="pic" sz="quarter" idx="13"/>
          </p:nvPr>
        </p:nvPicPr>
        <p:blipFill rotWithShape="1">
          <a:blip r:embed="rId6" cstate="screen">
            <a:extLst>
              <a:ext uri="{28A0092B-C50C-407E-A947-70E740481C1C}">
                <a14:useLocalDpi xmlns:a14="http://schemas.microsoft.com/office/drawing/2010/main" val="0"/>
              </a:ext>
            </a:extLst>
          </a:blip>
          <a:srcRect/>
          <a:stretch/>
        </p:blipFill>
        <p:spPr>
          <a:xfrm>
            <a:off x="1067712" y="3487506"/>
            <a:ext cx="5728215" cy="3396997"/>
          </a:xfrm>
        </p:spPr>
      </p:pic>
      <p:sp>
        <p:nvSpPr>
          <p:cNvPr id="5" name="Content Placeholder 4">
            <a:extLst>
              <a:ext uri="{FF2B5EF4-FFF2-40B4-BE49-F238E27FC236}">
                <a16:creationId xmlns:a16="http://schemas.microsoft.com/office/drawing/2014/main" id="{5755816F-F516-477A-8EF2-D8CA20267590}"/>
              </a:ext>
            </a:extLst>
          </p:cNvPr>
          <p:cNvSpPr>
            <a:spLocks noGrp="1"/>
          </p:cNvSpPr>
          <p:nvPr>
            <p:ph idx="1"/>
          </p:nvPr>
        </p:nvSpPr>
        <p:spPr>
          <a:xfrm>
            <a:off x="7386762" y="4861932"/>
            <a:ext cx="4162319" cy="1351410"/>
          </a:xfrm>
        </p:spPr>
        <p:txBody>
          <a:bodyPr>
            <a:normAutofit/>
          </a:bodyPr>
          <a:lstStyle/>
          <a:p>
            <a:r>
              <a:rPr lang="en-US" dirty="0"/>
              <a:t>Victoria Peters</a:t>
            </a:r>
          </a:p>
        </p:txBody>
      </p:sp>
      <p:sp>
        <p:nvSpPr>
          <p:cNvPr id="34" name="Footer Placeholder 33">
            <a:extLst>
              <a:ext uri="{FF2B5EF4-FFF2-40B4-BE49-F238E27FC236}">
                <a16:creationId xmlns:a16="http://schemas.microsoft.com/office/drawing/2014/main" id="{263FD36A-B869-46D7-A4E1-FAA91F31D1C3}"/>
              </a:ext>
            </a:extLst>
          </p:cNvPr>
          <p:cNvSpPr>
            <a:spLocks noGrp="1"/>
          </p:cNvSpPr>
          <p:nvPr>
            <p:ph type="ftr" sz="quarter" idx="11"/>
          </p:nvPr>
        </p:nvSpPr>
        <p:spPr>
          <a:xfrm>
            <a:off x="1525917" y="6309360"/>
            <a:ext cx="4946592" cy="457200"/>
          </a:xfrm>
        </p:spPr>
        <p:txBody>
          <a:bodyPr/>
          <a:lstStyle/>
          <a:p>
            <a:r>
              <a:rPr lang="en-US" dirty="0"/>
              <a:t>Absenteeism due to Role Conflict</a:t>
            </a:r>
          </a:p>
        </p:txBody>
      </p:sp>
      <p:sp>
        <p:nvSpPr>
          <p:cNvPr id="33" name="Date Placeholder 32">
            <a:extLst>
              <a:ext uri="{FF2B5EF4-FFF2-40B4-BE49-F238E27FC236}">
                <a16:creationId xmlns:a16="http://schemas.microsoft.com/office/drawing/2014/main" id="{0D675628-85B5-4093-90F8-769A1F3405CE}"/>
              </a:ext>
            </a:extLst>
          </p:cNvPr>
          <p:cNvSpPr>
            <a:spLocks noGrp="1"/>
          </p:cNvSpPr>
          <p:nvPr>
            <p:ph type="dt" sz="half" idx="10"/>
          </p:nvPr>
        </p:nvSpPr>
        <p:spPr>
          <a:xfrm>
            <a:off x="7377730" y="6309360"/>
            <a:ext cx="2736329" cy="457200"/>
          </a:xfrm>
        </p:spPr>
        <p:txBody>
          <a:bodyPr/>
          <a:lstStyle/>
          <a:p>
            <a:r>
              <a:rPr lang="en-US" dirty="0"/>
              <a:t>7/30/2022</a:t>
            </a:r>
          </a:p>
        </p:txBody>
      </p:sp>
      <p:sp>
        <p:nvSpPr>
          <p:cNvPr id="35" name="Slide Number Placeholder 34">
            <a:extLst>
              <a:ext uri="{FF2B5EF4-FFF2-40B4-BE49-F238E27FC236}">
                <a16:creationId xmlns:a16="http://schemas.microsoft.com/office/drawing/2014/main" id="{6F05ADB0-C4C0-4EB9-ACD6-D5D69C07C06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pPr/>
              <a:t>9</a:t>
            </a:fld>
            <a:endParaRPr lang="en-US" dirty="0"/>
          </a:p>
        </p:txBody>
      </p:sp>
      <p:pic>
        <p:nvPicPr>
          <p:cNvPr id="2" name="Audio 1">
            <a:hlinkClick r:id="" action="ppaction://media"/>
            <a:extLst>
              <a:ext uri="{FF2B5EF4-FFF2-40B4-BE49-F238E27FC236}">
                <a16:creationId xmlns:a16="http://schemas.microsoft.com/office/drawing/2014/main" id="{767C3603-89C4-FB45-6E01-66723FB910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98203993"/>
      </p:ext>
    </p:extLst>
  </p:cSld>
  <p:clrMapOvr>
    <a:masterClrMapping/>
  </p:clrMapOvr>
  <mc:AlternateContent xmlns:mc="http://schemas.openxmlformats.org/markup-compatibility/2006">
    <mc:Choice xmlns:p14="http://schemas.microsoft.com/office/powerpoint/2010/main" Requires="p14">
      <p:transition spd="slow" p14:dur="2000" advTm="5280"/>
    </mc:Choice>
    <mc:Fallback>
      <p:transition spd="slow" advTm="5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F9B764-6365-43A2-B92A-B9C4DD6E9B2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00F1594-3EA9-4B35-B72A-00D8B89F015B}">
  <ds:schemaRefs>
    <ds:schemaRef ds:uri="http://schemas.microsoft.com/sharepoint/v3/contenttype/forms"/>
  </ds:schemaRefs>
</ds:datastoreItem>
</file>

<file path=customXml/itemProps3.xml><?xml version="1.0" encoding="utf-8"?>
<ds:datastoreItem xmlns:ds="http://schemas.openxmlformats.org/officeDocument/2006/customXml" ds:itemID="{99F8CEDD-DC61-403E-AD0F-EF7523F627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Shoji design</Template>
  <TotalTime>43</TotalTime>
  <Words>770</Words>
  <Application>Microsoft Office PowerPoint</Application>
  <PresentationFormat>Widescreen</PresentationFormat>
  <Paragraphs>65</Paragraphs>
  <Slides>9</Slides>
  <Notes>7</Notes>
  <HiddenSlides>0</HiddenSlides>
  <MMClips>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Meiryo</vt:lpstr>
      <vt:lpstr>Abadi</vt:lpstr>
      <vt:lpstr>Arial</vt:lpstr>
      <vt:lpstr>Calibri</vt:lpstr>
      <vt:lpstr>Corbel</vt:lpstr>
      <vt:lpstr>Times New Roman</vt:lpstr>
      <vt:lpstr>ShojiVTI</vt:lpstr>
      <vt:lpstr>PSYC310 Portfolio- Absenteeism due to role conflict</vt:lpstr>
      <vt:lpstr>Introduction</vt:lpstr>
      <vt:lpstr>Topic Overview</vt:lpstr>
      <vt:lpstr>Summary</vt:lpstr>
      <vt:lpstr>Prior Experiences</vt:lpstr>
      <vt:lpstr>Using what I learned</vt:lpstr>
      <vt:lpstr>Conclusion</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PSYC310 Portfolio</dc:title>
  <dc:creator>Victoria Peters</dc:creator>
  <cp:lastModifiedBy>Victoria Peters</cp:lastModifiedBy>
  <cp:revision>2</cp:revision>
  <dcterms:created xsi:type="dcterms:W3CDTF">2022-07-30T20:44:40Z</dcterms:created>
  <dcterms:modified xsi:type="dcterms:W3CDTF">2022-07-30T21:28:00Z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