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4"/>
  </p:sldMasterIdLst>
  <p:notesMasterIdLst>
    <p:notesMasterId r:id="rId19"/>
  </p:notesMasterIdLst>
  <p:sldIdLst>
    <p:sldId id="278" r:id="rId5"/>
    <p:sldId id="279" r:id="rId6"/>
    <p:sldId id="280" r:id="rId7"/>
    <p:sldId id="281" r:id="rId8"/>
    <p:sldId id="283" r:id="rId9"/>
    <p:sldId id="284" r:id="rId10"/>
    <p:sldId id="285" r:id="rId11"/>
    <p:sldId id="286" r:id="rId12"/>
    <p:sldId id="287" r:id="rId13"/>
    <p:sldId id="288" r:id="rId14"/>
    <p:sldId id="289" r:id="rId15"/>
    <p:sldId id="290" r:id="rId16"/>
    <p:sldId id="291" r:id="rId17"/>
    <p:sldId id="28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3BBC18-D45B-4906-BC14-3F550B12BA9D}" v="2" dt="2022-04-16T19:06:39.1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3petersmommyof3@gmail.com" userId="d824b6208ab9d87c" providerId="LiveId" clId="{AB3BBC18-D45B-4906-BC14-3F550B12BA9D}"/>
    <pc:docChg chg="custSel modSld">
      <pc:chgData name="bu3petersmommyof3@gmail.com" userId="d824b6208ab9d87c" providerId="LiveId" clId="{AB3BBC18-D45B-4906-BC14-3F550B12BA9D}" dt="2022-04-16T19:06:39.101" v="7"/>
      <pc:docMkLst>
        <pc:docMk/>
      </pc:docMkLst>
      <pc:sldChg chg="delSp modSp mod delDesignElem">
        <pc:chgData name="bu3petersmommyof3@gmail.com" userId="d824b6208ab9d87c" providerId="LiveId" clId="{AB3BBC18-D45B-4906-BC14-3F550B12BA9D}" dt="2022-04-16T19:06:33.962" v="3" actId="27636"/>
        <pc:sldMkLst>
          <pc:docMk/>
          <pc:sldMk cId="4167884232" sldId="278"/>
        </pc:sldMkLst>
        <pc:spChg chg="mod">
          <ac:chgData name="bu3petersmommyof3@gmail.com" userId="d824b6208ab9d87c" providerId="LiveId" clId="{AB3BBC18-D45B-4906-BC14-3F550B12BA9D}" dt="2022-04-16T19:06:33.962" v="3" actId="27636"/>
          <ac:spMkLst>
            <pc:docMk/>
            <pc:sldMk cId="4167884232" sldId="278"/>
            <ac:spMk id="3" creationId="{DB93FB3F-A8D4-46D3-A1C6-C79C64563729}"/>
          </ac:spMkLst>
        </pc:spChg>
        <pc:spChg chg="del">
          <ac:chgData name="bu3petersmommyof3@gmail.com" userId="d824b6208ab9d87c" providerId="LiveId" clId="{AB3BBC18-D45B-4906-BC14-3F550B12BA9D}" dt="2022-04-16T19:06:33.118" v="2"/>
          <ac:spMkLst>
            <pc:docMk/>
            <pc:sldMk cId="4167884232" sldId="278"/>
            <ac:spMk id="103" creationId="{FE469E50-3893-4ED6-92BA-2985C32B0CA6}"/>
          </ac:spMkLst>
        </pc:spChg>
      </pc:sldChg>
      <pc:sldChg chg="delSp modSp mod delDesignElem">
        <pc:chgData name="bu3petersmommyof3@gmail.com" userId="d824b6208ab9d87c" providerId="LiveId" clId="{AB3BBC18-D45B-4906-BC14-3F550B12BA9D}" dt="2022-04-16T19:06:34.431" v="4" actId="27636"/>
        <pc:sldMkLst>
          <pc:docMk/>
          <pc:sldMk cId="3220235682" sldId="279"/>
        </pc:sldMkLst>
        <pc:spChg chg="mod">
          <ac:chgData name="bu3petersmommyof3@gmail.com" userId="d824b6208ab9d87c" providerId="LiveId" clId="{AB3BBC18-D45B-4906-BC14-3F550B12BA9D}" dt="2022-04-16T19:06:34.431" v="4" actId="27636"/>
          <ac:spMkLst>
            <pc:docMk/>
            <pc:sldMk cId="3220235682" sldId="279"/>
            <ac:spMk id="24" creationId="{F260476B-CCA6-412B-A9C5-399C34AE6F05}"/>
          </ac:spMkLst>
        </pc:spChg>
        <pc:spChg chg="del">
          <ac:chgData name="bu3petersmommyof3@gmail.com" userId="d824b6208ab9d87c" providerId="LiveId" clId="{AB3BBC18-D45B-4906-BC14-3F550B12BA9D}" dt="2022-04-16T19:06:33.118" v="2"/>
          <ac:spMkLst>
            <pc:docMk/>
            <pc:sldMk cId="3220235682" sldId="279"/>
            <ac:spMk id="55" creationId="{0EF2A0DA-AE81-4A45-972E-646AC2870C2F}"/>
          </ac:spMkLst>
        </pc:spChg>
        <pc:picChg chg="del">
          <ac:chgData name="bu3petersmommyof3@gmail.com" userId="d824b6208ab9d87c" providerId="LiveId" clId="{AB3BBC18-D45B-4906-BC14-3F550B12BA9D}" dt="2022-04-16T19:06:33.118" v="2"/>
          <ac:picMkLst>
            <pc:docMk/>
            <pc:sldMk cId="3220235682" sldId="279"/>
            <ac:picMk id="57" creationId="{B536FA4E-0152-4E27-91DA-0FC22D1846BB}"/>
          </ac:picMkLst>
        </pc:picChg>
      </pc:sldChg>
      <pc:sldChg chg="modSp">
        <pc:chgData name="bu3petersmommyof3@gmail.com" userId="d824b6208ab9d87c" providerId="LiveId" clId="{AB3BBC18-D45B-4906-BC14-3F550B12BA9D}" dt="2022-04-16T19:06:39.101" v="7"/>
        <pc:sldMkLst>
          <pc:docMk/>
          <pc:sldMk cId="1459469711" sldId="280"/>
        </pc:sldMkLst>
        <pc:spChg chg="mod">
          <ac:chgData name="bu3petersmommyof3@gmail.com" userId="d824b6208ab9d87c" providerId="LiveId" clId="{AB3BBC18-D45B-4906-BC14-3F550B12BA9D}" dt="2022-04-16T19:06:39.101" v="7"/>
          <ac:spMkLst>
            <pc:docMk/>
            <pc:sldMk cId="1459469711" sldId="280"/>
            <ac:spMk id="2" creationId="{9CFF8F9B-FD5A-4EBD-8BCA-8F0A7E0D58EB}"/>
          </ac:spMkLst>
        </pc:spChg>
        <pc:spChg chg="mod">
          <ac:chgData name="bu3petersmommyof3@gmail.com" userId="d824b6208ab9d87c" providerId="LiveId" clId="{AB3BBC18-D45B-4906-BC14-3F550B12BA9D}" dt="2022-04-16T19:06:39.101" v="7"/>
          <ac:spMkLst>
            <pc:docMk/>
            <pc:sldMk cId="1459469711" sldId="280"/>
            <ac:spMk id="3" creationId="{4FED94E9-CCE0-4827-A3E0-4E6ABCCBB4D4}"/>
          </ac:spMkLst>
        </pc:spChg>
      </pc:sldChg>
      <pc:sldChg chg="modSp">
        <pc:chgData name="bu3petersmommyof3@gmail.com" userId="d824b6208ab9d87c" providerId="LiveId" clId="{AB3BBC18-D45B-4906-BC14-3F550B12BA9D}" dt="2022-04-16T19:06:39.101" v="7"/>
        <pc:sldMkLst>
          <pc:docMk/>
          <pc:sldMk cId="1627271654" sldId="281"/>
        </pc:sldMkLst>
        <pc:spChg chg="mod">
          <ac:chgData name="bu3petersmommyof3@gmail.com" userId="d824b6208ab9d87c" providerId="LiveId" clId="{AB3BBC18-D45B-4906-BC14-3F550B12BA9D}" dt="2022-04-16T19:06:39.101" v="7"/>
          <ac:spMkLst>
            <pc:docMk/>
            <pc:sldMk cId="1627271654" sldId="281"/>
            <ac:spMk id="2" creationId="{D1A12294-F931-44AB-A0E9-C48D8A0B8C83}"/>
          </ac:spMkLst>
        </pc:spChg>
        <pc:spChg chg="mod">
          <ac:chgData name="bu3petersmommyof3@gmail.com" userId="d824b6208ab9d87c" providerId="LiveId" clId="{AB3BBC18-D45B-4906-BC14-3F550B12BA9D}" dt="2022-04-16T19:06:39.101" v="7"/>
          <ac:spMkLst>
            <pc:docMk/>
            <pc:sldMk cId="1627271654" sldId="281"/>
            <ac:spMk id="3" creationId="{ED84DDDF-999A-4073-8FA3-74CE78720E57}"/>
          </ac:spMkLst>
        </pc:spChg>
      </pc:sldChg>
      <pc:sldChg chg="modSp">
        <pc:chgData name="bu3petersmommyof3@gmail.com" userId="d824b6208ab9d87c" providerId="LiveId" clId="{AB3BBC18-D45B-4906-BC14-3F550B12BA9D}" dt="2022-04-16T19:06:39.101" v="7"/>
        <pc:sldMkLst>
          <pc:docMk/>
          <pc:sldMk cId="1102417217" sldId="282"/>
        </pc:sldMkLst>
        <pc:spChg chg="mod">
          <ac:chgData name="bu3petersmommyof3@gmail.com" userId="d824b6208ab9d87c" providerId="LiveId" clId="{AB3BBC18-D45B-4906-BC14-3F550B12BA9D}" dt="2022-04-16T19:06:39.101" v="7"/>
          <ac:spMkLst>
            <pc:docMk/>
            <pc:sldMk cId="1102417217" sldId="282"/>
            <ac:spMk id="2" creationId="{09A86749-F7D8-44C3-A774-13EC962DC4AE}"/>
          </ac:spMkLst>
        </pc:spChg>
        <pc:spChg chg="mod">
          <ac:chgData name="bu3petersmommyof3@gmail.com" userId="d824b6208ab9d87c" providerId="LiveId" clId="{AB3BBC18-D45B-4906-BC14-3F550B12BA9D}" dt="2022-04-16T19:06:39.101" v="7"/>
          <ac:spMkLst>
            <pc:docMk/>
            <pc:sldMk cId="1102417217" sldId="282"/>
            <ac:spMk id="3" creationId="{BAB63920-140F-4401-8BC8-A9105FE6773A}"/>
          </ac:spMkLst>
        </pc:spChg>
      </pc:sldChg>
      <pc:sldChg chg="modSp mod">
        <pc:chgData name="bu3petersmommyof3@gmail.com" userId="d824b6208ab9d87c" providerId="LiveId" clId="{AB3BBC18-D45B-4906-BC14-3F550B12BA9D}" dt="2022-04-16T19:06:39.101" v="7"/>
        <pc:sldMkLst>
          <pc:docMk/>
          <pc:sldMk cId="2746268713" sldId="283"/>
        </pc:sldMkLst>
        <pc:spChg chg="mod">
          <ac:chgData name="bu3petersmommyof3@gmail.com" userId="d824b6208ab9d87c" providerId="LiveId" clId="{AB3BBC18-D45B-4906-BC14-3F550B12BA9D}" dt="2022-04-16T19:06:39.101" v="7"/>
          <ac:spMkLst>
            <pc:docMk/>
            <pc:sldMk cId="2746268713" sldId="283"/>
            <ac:spMk id="2" creationId="{E287E031-6077-40C8-9727-69A7959BDEAB}"/>
          </ac:spMkLst>
        </pc:spChg>
        <pc:spChg chg="mod">
          <ac:chgData name="bu3petersmommyof3@gmail.com" userId="d824b6208ab9d87c" providerId="LiveId" clId="{AB3BBC18-D45B-4906-BC14-3F550B12BA9D}" dt="2022-04-16T19:06:34.571" v="5" actId="27636"/>
          <ac:spMkLst>
            <pc:docMk/>
            <pc:sldMk cId="2746268713" sldId="283"/>
            <ac:spMk id="3" creationId="{98225A77-73EB-4E4E-A701-7FB7C629E373}"/>
          </ac:spMkLst>
        </pc:spChg>
      </pc:sldChg>
      <pc:sldChg chg="modSp">
        <pc:chgData name="bu3petersmommyof3@gmail.com" userId="d824b6208ab9d87c" providerId="LiveId" clId="{AB3BBC18-D45B-4906-BC14-3F550B12BA9D}" dt="2022-04-16T19:06:39.101" v="7"/>
        <pc:sldMkLst>
          <pc:docMk/>
          <pc:sldMk cId="2879965059" sldId="284"/>
        </pc:sldMkLst>
        <pc:spChg chg="mod">
          <ac:chgData name="bu3petersmommyof3@gmail.com" userId="d824b6208ab9d87c" providerId="LiveId" clId="{AB3BBC18-D45B-4906-BC14-3F550B12BA9D}" dt="2022-04-16T19:06:39.101" v="7"/>
          <ac:spMkLst>
            <pc:docMk/>
            <pc:sldMk cId="2879965059" sldId="284"/>
            <ac:spMk id="2" creationId="{BDD54D01-FE90-4B2B-B17E-76AD42D87356}"/>
          </ac:spMkLst>
        </pc:spChg>
        <pc:spChg chg="mod">
          <ac:chgData name="bu3petersmommyof3@gmail.com" userId="d824b6208ab9d87c" providerId="LiveId" clId="{AB3BBC18-D45B-4906-BC14-3F550B12BA9D}" dt="2022-04-16T19:06:39.101" v="7"/>
          <ac:spMkLst>
            <pc:docMk/>
            <pc:sldMk cId="2879965059" sldId="284"/>
            <ac:spMk id="3" creationId="{5EF80A39-DDF3-431E-9C43-3198F996D703}"/>
          </ac:spMkLst>
        </pc:spChg>
      </pc:sldChg>
      <pc:sldChg chg="modSp">
        <pc:chgData name="bu3petersmommyof3@gmail.com" userId="d824b6208ab9d87c" providerId="LiveId" clId="{AB3BBC18-D45B-4906-BC14-3F550B12BA9D}" dt="2022-04-16T19:06:39.101" v="7"/>
        <pc:sldMkLst>
          <pc:docMk/>
          <pc:sldMk cId="2735800540" sldId="285"/>
        </pc:sldMkLst>
        <pc:spChg chg="mod">
          <ac:chgData name="bu3petersmommyof3@gmail.com" userId="d824b6208ab9d87c" providerId="LiveId" clId="{AB3BBC18-D45B-4906-BC14-3F550B12BA9D}" dt="2022-04-16T19:06:39.101" v="7"/>
          <ac:spMkLst>
            <pc:docMk/>
            <pc:sldMk cId="2735800540" sldId="285"/>
            <ac:spMk id="2" creationId="{977E0075-BAEC-4131-88F6-241A5F1EA5E9}"/>
          </ac:spMkLst>
        </pc:spChg>
        <pc:spChg chg="mod">
          <ac:chgData name="bu3petersmommyof3@gmail.com" userId="d824b6208ab9d87c" providerId="LiveId" clId="{AB3BBC18-D45B-4906-BC14-3F550B12BA9D}" dt="2022-04-16T19:06:39.101" v="7"/>
          <ac:spMkLst>
            <pc:docMk/>
            <pc:sldMk cId="2735800540" sldId="285"/>
            <ac:spMk id="3" creationId="{26E07EC4-14DB-4435-B22A-82CE552B2A49}"/>
          </ac:spMkLst>
        </pc:spChg>
      </pc:sldChg>
      <pc:sldChg chg="modSp">
        <pc:chgData name="bu3petersmommyof3@gmail.com" userId="d824b6208ab9d87c" providerId="LiveId" clId="{AB3BBC18-D45B-4906-BC14-3F550B12BA9D}" dt="2022-04-16T19:06:39.101" v="7"/>
        <pc:sldMkLst>
          <pc:docMk/>
          <pc:sldMk cId="175742930" sldId="286"/>
        </pc:sldMkLst>
        <pc:spChg chg="mod">
          <ac:chgData name="bu3petersmommyof3@gmail.com" userId="d824b6208ab9d87c" providerId="LiveId" clId="{AB3BBC18-D45B-4906-BC14-3F550B12BA9D}" dt="2022-04-16T19:06:39.101" v="7"/>
          <ac:spMkLst>
            <pc:docMk/>
            <pc:sldMk cId="175742930" sldId="286"/>
            <ac:spMk id="2" creationId="{4FA1EB92-CA1C-4669-A9F2-25119CFAE11C}"/>
          </ac:spMkLst>
        </pc:spChg>
        <pc:spChg chg="mod">
          <ac:chgData name="bu3petersmommyof3@gmail.com" userId="d824b6208ab9d87c" providerId="LiveId" clId="{AB3BBC18-D45B-4906-BC14-3F550B12BA9D}" dt="2022-04-16T19:06:39.101" v="7"/>
          <ac:spMkLst>
            <pc:docMk/>
            <pc:sldMk cId="175742930" sldId="286"/>
            <ac:spMk id="3" creationId="{B7BED52A-B87B-4477-8453-58FB0AF8C3C9}"/>
          </ac:spMkLst>
        </pc:spChg>
      </pc:sldChg>
      <pc:sldChg chg="modSp">
        <pc:chgData name="bu3petersmommyof3@gmail.com" userId="d824b6208ab9d87c" providerId="LiveId" clId="{AB3BBC18-D45B-4906-BC14-3F550B12BA9D}" dt="2022-04-16T19:06:39.101" v="7"/>
        <pc:sldMkLst>
          <pc:docMk/>
          <pc:sldMk cId="1079596529" sldId="287"/>
        </pc:sldMkLst>
        <pc:spChg chg="mod">
          <ac:chgData name="bu3petersmommyof3@gmail.com" userId="d824b6208ab9d87c" providerId="LiveId" clId="{AB3BBC18-D45B-4906-BC14-3F550B12BA9D}" dt="2022-04-16T19:06:39.101" v="7"/>
          <ac:spMkLst>
            <pc:docMk/>
            <pc:sldMk cId="1079596529" sldId="287"/>
            <ac:spMk id="2" creationId="{5DF5BA0A-142C-49C1-A913-DFE1E2406461}"/>
          </ac:spMkLst>
        </pc:spChg>
        <pc:spChg chg="mod">
          <ac:chgData name="bu3petersmommyof3@gmail.com" userId="d824b6208ab9d87c" providerId="LiveId" clId="{AB3BBC18-D45B-4906-BC14-3F550B12BA9D}" dt="2022-04-16T19:06:39.101" v="7"/>
          <ac:spMkLst>
            <pc:docMk/>
            <pc:sldMk cId="1079596529" sldId="287"/>
            <ac:spMk id="3" creationId="{339EEB46-9C78-4C54-BD2B-19386A84429A}"/>
          </ac:spMkLst>
        </pc:spChg>
      </pc:sldChg>
      <pc:sldChg chg="modSp">
        <pc:chgData name="bu3petersmommyof3@gmail.com" userId="d824b6208ab9d87c" providerId="LiveId" clId="{AB3BBC18-D45B-4906-BC14-3F550B12BA9D}" dt="2022-04-16T19:06:39.101" v="7"/>
        <pc:sldMkLst>
          <pc:docMk/>
          <pc:sldMk cId="2755750676" sldId="288"/>
        </pc:sldMkLst>
        <pc:spChg chg="mod">
          <ac:chgData name="bu3petersmommyof3@gmail.com" userId="d824b6208ab9d87c" providerId="LiveId" clId="{AB3BBC18-D45B-4906-BC14-3F550B12BA9D}" dt="2022-04-16T19:06:39.101" v="7"/>
          <ac:spMkLst>
            <pc:docMk/>
            <pc:sldMk cId="2755750676" sldId="288"/>
            <ac:spMk id="2" creationId="{08B66F48-1847-4248-B363-922214E08AF9}"/>
          </ac:spMkLst>
        </pc:spChg>
        <pc:spChg chg="mod">
          <ac:chgData name="bu3petersmommyof3@gmail.com" userId="d824b6208ab9d87c" providerId="LiveId" clId="{AB3BBC18-D45B-4906-BC14-3F550B12BA9D}" dt="2022-04-16T19:06:39.101" v="7"/>
          <ac:spMkLst>
            <pc:docMk/>
            <pc:sldMk cId="2755750676" sldId="288"/>
            <ac:spMk id="3" creationId="{50A1C0F5-E378-456D-91A2-3FCE93E65E2D}"/>
          </ac:spMkLst>
        </pc:spChg>
      </pc:sldChg>
      <pc:sldChg chg="modSp mod">
        <pc:chgData name="bu3petersmommyof3@gmail.com" userId="d824b6208ab9d87c" providerId="LiveId" clId="{AB3BBC18-D45B-4906-BC14-3F550B12BA9D}" dt="2022-04-16T19:06:39.101" v="7"/>
        <pc:sldMkLst>
          <pc:docMk/>
          <pc:sldMk cId="4015057995" sldId="289"/>
        </pc:sldMkLst>
        <pc:spChg chg="mod">
          <ac:chgData name="bu3petersmommyof3@gmail.com" userId="d824b6208ab9d87c" providerId="LiveId" clId="{AB3BBC18-D45B-4906-BC14-3F550B12BA9D}" dt="2022-04-16T19:06:39.101" v="7"/>
          <ac:spMkLst>
            <pc:docMk/>
            <pc:sldMk cId="4015057995" sldId="289"/>
            <ac:spMk id="2" creationId="{6BDD6330-C0AF-4092-A4FD-CD5FC0F8013B}"/>
          </ac:spMkLst>
        </pc:spChg>
        <pc:spChg chg="mod">
          <ac:chgData name="bu3petersmommyof3@gmail.com" userId="d824b6208ab9d87c" providerId="LiveId" clId="{AB3BBC18-D45B-4906-BC14-3F550B12BA9D}" dt="2022-04-16T19:06:34.665" v="6" actId="27636"/>
          <ac:spMkLst>
            <pc:docMk/>
            <pc:sldMk cId="4015057995" sldId="289"/>
            <ac:spMk id="3" creationId="{1586CC5E-0195-4017-AE76-525D10D2A8C3}"/>
          </ac:spMkLst>
        </pc:spChg>
      </pc:sldChg>
      <pc:sldChg chg="modSp">
        <pc:chgData name="bu3petersmommyof3@gmail.com" userId="d824b6208ab9d87c" providerId="LiveId" clId="{AB3BBC18-D45B-4906-BC14-3F550B12BA9D}" dt="2022-04-16T19:06:39.101" v="7"/>
        <pc:sldMkLst>
          <pc:docMk/>
          <pc:sldMk cId="3125420017" sldId="290"/>
        </pc:sldMkLst>
        <pc:spChg chg="mod">
          <ac:chgData name="bu3petersmommyof3@gmail.com" userId="d824b6208ab9d87c" providerId="LiveId" clId="{AB3BBC18-D45B-4906-BC14-3F550B12BA9D}" dt="2022-04-16T19:06:39.101" v="7"/>
          <ac:spMkLst>
            <pc:docMk/>
            <pc:sldMk cId="3125420017" sldId="290"/>
            <ac:spMk id="2" creationId="{3126A1FF-87AF-493A-A6FF-272C3C8F6969}"/>
          </ac:spMkLst>
        </pc:spChg>
      </pc:sldChg>
      <pc:sldChg chg="modSp">
        <pc:chgData name="bu3petersmommyof3@gmail.com" userId="d824b6208ab9d87c" providerId="LiveId" clId="{AB3BBC18-D45B-4906-BC14-3F550B12BA9D}" dt="2022-04-16T19:06:39.101" v="7"/>
        <pc:sldMkLst>
          <pc:docMk/>
          <pc:sldMk cId="722166053" sldId="291"/>
        </pc:sldMkLst>
        <pc:spChg chg="mod">
          <ac:chgData name="bu3petersmommyof3@gmail.com" userId="d824b6208ab9d87c" providerId="LiveId" clId="{AB3BBC18-D45B-4906-BC14-3F550B12BA9D}" dt="2022-04-16T19:06:39.101" v="7"/>
          <ac:spMkLst>
            <pc:docMk/>
            <pc:sldMk cId="722166053" sldId="291"/>
            <ac:spMk id="2" creationId="{484F3E99-EB85-4E91-9432-4E145D2997EF}"/>
          </ac:spMkLst>
        </pc:spChg>
        <pc:spChg chg="mod">
          <ac:chgData name="bu3petersmommyof3@gmail.com" userId="d824b6208ab9d87c" providerId="LiveId" clId="{AB3BBC18-D45B-4906-BC14-3F550B12BA9D}" dt="2022-04-16T19:06:39.101" v="7"/>
          <ac:spMkLst>
            <pc:docMk/>
            <pc:sldMk cId="722166053" sldId="291"/>
            <ac:spMk id="3" creationId="{553E27AC-E943-4173-8663-C867E80ACB6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4/16/2022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847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83905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36154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627235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67053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4/16/2022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1168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4/16/2022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94018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4/16/2022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06466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38297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4/16/2022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35847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7474989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5702888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4102624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7056512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61512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1554017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6318959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73ED0CC-082F-4160-86E5-0D6041F12778}" type="datetime1">
              <a:rPr lang="en-US" smtClean="0"/>
              <a:t>4/16/2022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60131981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jpe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0"/>
            <a:ext cx="12192001" cy="6857990"/>
          </a:xfrm>
          <a:prstGeom prst="rect">
            <a:avLst/>
          </a:prstGeom>
        </p:spPr>
      </p:pic>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673524"/>
            <a:ext cx="3485073" cy="1755476"/>
          </a:xfrm>
        </p:spPr>
        <p:txBody>
          <a:bodyPr>
            <a:normAutofit/>
          </a:bodyPr>
          <a:lstStyle/>
          <a:p>
            <a:pPr marL="0" marR="0">
              <a:lnSpc>
                <a:spcPct val="115000"/>
              </a:lnSpc>
              <a:spcBef>
                <a:spcPts val="200"/>
              </a:spcBef>
              <a:spcAft>
                <a:spcPts val="0"/>
              </a:spcAft>
            </a:pPr>
            <a:r>
              <a:rPr lang="en-US" sz="2400" b="1" i="1" dirty="0">
                <a:solidFill>
                  <a:srgbClr val="2F5496"/>
                </a:solidFill>
                <a:effectLst/>
                <a:latin typeface="Book Antiqua" panose="02040602050305030304" pitchFamily="18" charset="0"/>
                <a:ea typeface="Times New Roman" panose="02020603050405020304" pitchFamily="18" charset="0"/>
                <a:cs typeface="Times New Roman" panose="02020603050405020304" pitchFamily="18" charset="0"/>
              </a:rPr>
              <a:t>Competing Hospital Business Set-up and Patient Population</a:t>
            </a:r>
            <a:endParaRPr lang="en-US" sz="24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3551583"/>
            <a:ext cx="3485072" cy="2153355"/>
          </a:xfrm>
        </p:spPr>
        <p:txBody>
          <a:bodyPr>
            <a:normAutofit fontScale="85000" lnSpcReduction="10000"/>
          </a:bodyPr>
          <a:lstStyle/>
          <a:p>
            <a:r>
              <a:rPr lang="en-US" dirty="0"/>
              <a:t>Victoria Peters</a:t>
            </a:r>
          </a:p>
          <a:p>
            <a:r>
              <a:rPr lang="en-US" sz="2300" dirty="0"/>
              <a:t>13 April 2022</a:t>
            </a:r>
          </a:p>
          <a:p>
            <a:r>
              <a:rPr lang="en-US" sz="2300" dirty="0"/>
              <a:t>Bryant and Stratton College</a:t>
            </a:r>
          </a:p>
          <a:p>
            <a:r>
              <a:rPr lang="en-US" dirty="0"/>
              <a:t>HTHS230 Funding Health and Human Services</a:t>
            </a:r>
          </a:p>
          <a:p>
            <a:r>
              <a:rPr lang="en-US" sz="2300" dirty="0"/>
              <a:t>Dr. Frazier</a:t>
            </a:r>
          </a:p>
          <a:p>
            <a:pPr algn="l"/>
            <a:endParaRPr lang="en-US" sz="2300" dirty="0"/>
          </a:p>
        </p:txBody>
      </p:sp>
      <p:pic>
        <p:nvPicPr>
          <p:cNvPr id="4" name="Audio 3">
            <a:hlinkClick r:id="" action="ppaction://media"/>
            <a:extLst>
              <a:ext uri="{FF2B5EF4-FFF2-40B4-BE49-F238E27FC236}">
                <a16:creationId xmlns:a16="http://schemas.microsoft.com/office/drawing/2014/main" id="{754FB5CA-B16D-4AAB-85C8-9AE7C952E9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67884232"/>
      </p:ext>
    </p:extLst>
  </p:cSld>
  <p:clrMapOvr>
    <a:masterClrMapping/>
  </p:clrMapOvr>
  <mc:AlternateContent xmlns:mc="http://schemas.openxmlformats.org/markup-compatibility/2006" xmlns:p14="http://schemas.microsoft.com/office/powerpoint/2010/main">
    <mc:Choice Requires="p14">
      <p:transition spd="slow" p14:dur="2000" advTm="15715"/>
    </mc:Choice>
    <mc:Fallback xmlns="">
      <p:transition spd="slow" advTm="15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b="-1"/>
          <a:stretch/>
        </p:blipFill>
        <p:spPr>
          <a:xfrm>
            <a:off x="-8622" y="10"/>
            <a:ext cx="6096000" cy="685799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6900493" y="609600"/>
            <a:ext cx="4538124" cy="970450"/>
          </a:xfrm>
        </p:spPr>
        <p:txBody>
          <a:bodyPr anchor="b">
            <a:normAutofit/>
          </a:bodyPr>
          <a:lstStyle/>
          <a:p>
            <a:pPr algn="l"/>
            <a:r>
              <a:rPr lang="en-US" sz="4000" dirty="0"/>
              <a:t>Prince George, VA</a:t>
            </a:r>
          </a:p>
        </p:txBody>
      </p:sp>
      <p:sp>
        <p:nvSpPr>
          <p:cNvPr id="24" name="Content Placeholder 2">
            <a:extLst>
              <a:ext uri="{FF2B5EF4-FFF2-40B4-BE49-F238E27FC236}">
                <a16:creationId xmlns:a16="http://schemas.microsoft.com/office/drawing/2014/main" id="{F260476B-CCA6-412B-A9C5-399C34AE6F05}"/>
              </a:ext>
            </a:extLst>
          </p:cNvPr>
          <p:cNvSpPr>
            <a:spLocks noGrp="1"/>
          </p:cNvSpPr>
          <p:nvPr>
            <p:ph idx="1"/>
          </p:nvPr>
        </p:nvSpPr>
        <p:spPr>
          <a:xfrm>
            <a:off x="6900493" y="1732449"/>
            <a:ext cx="4403596" cy="4058751"/>
          </a:xfrm>
        </p:spPr>
        <p:txBody>
          <a:bodyPr anchor="t">
            <a:normAutofit lnSpcReduction="10000"/>
          </a:bodyPr>
          <a:lstStyle/>
          <a:p>
            <a:pPr marL="36900" lvl="0" indent="0">
              <a:buNone/>
            </a:pPr>
            <a:r>
              <a:rPr lang="en-US" sz="2400" dirty="0"/>
              <a:t>This county is truly underserved by hospitals and there is a good opportunity to bring in a competing model.</a:t>
            </a:r>
          </a:p>
          <a:p>
            <a:pPr marL="36900" lvl="0" indent="0">
              <a:buNone/>
            </a:pPr>
            <a:r>
              <a:rPr lang="en-US" sz="2400" dirty="0"/>
              <a:t>Two hospitals we would be competing against are:</a:t>
            </a:r>
          </a:p>
          <a:p>
            <a:pPr lvl="0">
              <a:buFontTx/>
              <a:buChar char="-"/>
            </a:pPr>
            <a:r>
              <a:rPr lang="en-US" sz="2400" dirty="0"/>
              <a:t>Bon Secours Southside Regional in Petersburg, VA.</a:t>
            </a:r>
          </a:p>
          <a:p>
            <a:pPr lvl="0">
              <a:buFontTx/>
              <a:buChar char="-"/>
            </a:pPr>
            <a:r>
              <a:rPr lang="en-US" sz="2400" dirty="0"/>
              <a:t>John Randolph Medical Center in Hopewell, VA.</a:t>
            </a:r>
          </a:p>
          <a:p>
            <a:endParaRPr lang="en-US" sz="2400" dirty="0"/>
          </a:p>
        </p:txBody>
      </p:sp>
      <p:pic>
        <p:nvPicPr>
          <p:cNvPr id="4" name="Audio 3">
            <a:hlinkClick r:id="" action="ppaction://media"/>
            <a:extLst>
              <a:ext uri="{FF2B5EF4-FFF2-40B4-BE49-F238E27FC236}">
                <a16:creationId xmlns:a16="http://schemas.microsoft.com/office/drawing/2014/main" id="{E42FDC52-3827-4DED-ABB3-AC46E121405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20235682"/>
      </p:ext>
    </p:extLst>
  </p:cSld>
  <p:clrMapOvr>
    <a:masterClrMapping/>
  </p:clrMapOvr>
  <mc:AlternateContent xmlns:mc="http://schemas.openxmlformats.org/markup-compatibility/2006" xmlns:p14="http://schemas.microsoft.com/office/powerpoint/2010/main">
    <mc:Choice Requires="p14">
      <p:transition spd="slow" p14:dur="2000" advTm="24692"/>
    </mc:Choice>
    <mc:Fallback xmlns="">
      <p:transition spd="slow" advTm="246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8F9B-FD5A-4EBD-8BCA-8F0A7E0D58EB}"/>
              </a:ext>
            </a:extLst>
          </p:cNvPr>
          <p:cNvSpPr>
            <a:spLocks noGrp="1"/>
          </p:cNvSpPr>
          <p:nvPr>
            <p:ph type="title"/>
          </p:nvPr>
        </p:nvSpPr>
        <p:spPr/>
        <p:txBody>
          <a:bodyPr/>
          <a:lstStyle/>
          <a:p>
            <a:r>
              <a:rPr lang="en-US" dirty="0"/>
              <a:t>Bon Secours Southside Regional</a:t>
            </a:r>
          </a:p>
        </p:txBody>
      </p:sp>
      <p:sp>
        <p:nvSpPr>
          <p:cNvPr id="3" name="Content Placeholder 2">
            <a:extLst>
              <a:ext uri="{FF2B5EF4-FFF2-40B4-BE49-F238E27FC236}">
                <a16:creationId xmlns:a16="http://schemas.microsoft.com/office/drawing/2014/main" id="{4FED94E9-CCE0-4827-A3E0-4E6ABCCBB4D4}"/>
              </a:ext>
            </a:extLst>
          </p:cNvPr>
          <p:cNvSpPr>
            <a:spLocks noGrp="1"/>
          </p:cNvSpPr>
          <p:nvPr>
            <p:ph idx="1"/>
          </p:nvPr>
        </p:nvSpPr>
        <p:spPr/>
        <p:txBody>
          <a:bodyPr>
            <a:normAutofit/>
          </a:bodyPr>
          <a:lstStyle/>
          <a:p>
            <a:r>
              <a:rPr lang="en-US" dirty="0"/>
              <a:t>A 300-bed facility located on  50-acre campus with nearly 400 </a:t>
            </a:r>
            <a:r>
              <a:rPr lang="en-US" dirty="0" err="1"/>
              <a:t>physicins</a:t>
            </a:r>
            <a:r>
              <a:rPr lang="en-US" dirty="0"/>
              <a:t> representing more than 40 specialties</a:t>
            </a:r>
            <a:r>
              <a:rPr lang="en-US" dirty="0">
                <a:solidFill>
                  <a:srgbClr val="333333"/>
                </a:solidFill>
                <a:effectLst/>
                <a:latin typeface="Open Sans" panose="020B0604020202020204" pitchFamily="34" charset="0"/>
              </a:rPr>
              <a:t>.</a:t>
            </a:r>
          </a:p>
          <a:p>
            <a:r>
              <a:rPr lang="en-US" dirty="0"/>
              <a:t>Hospital with Catholic values (which may affect availability of sterilization procedures like tubal ligations and vasectomies) and birth control.</a:t>
            </a:r>
          </a:p>
          <a:p>
            <a:r>
              <a:rPr lang="en-US" dirty="0"/>
              <a:t>Not in network with Cigna Connect which is one of the major plans available thru the healthcare marketplace.</a:t>
            </a:r>
          </a:p>
          <a:p>
            <a:r>
              <a:rPr lang="en-US" dirty="0"/>
              <a:t>Out of 347 reviews on Google, it is rated at 2.8 stars, with most complaints mentioning quality of care, wait time, and bad billing practices.</a:t>
            </a:r>
          </a:p>
        </p:txBody>
      </p:sp>
      <p:pic>
        <p:nvPicPr>
          <p:cNvPr id="4" name="Audio 3">
            <a:hlinkClick r:id="" action="ppaction://media"/>
            <a:extLst>
              <a:ext uri="{FF2B5EF4-FFF2-40B4-BE49-F238E27FC236}">
                <a16:creationId xmlns:a16="http://schemas.microsoft.com/office/drawing/2014/main" id="{DDE2C48C-6A21-4D6A-B231-1F4E5D0A818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59469711"/>
      </p:ext>
    </p:extLst>
  </p:cSld>
  <p:clrMapOvr>
    <a:masterClrMapping/>
  </p:clrMapOvr>
  <mc:AlternateContent xmlns:mc="http://schemas.openxmlformats.org/markup-compatibility/2006" xmlns:p14="http://schemas.microsoft.com/office/powerpoint/2010/main">
    <mc:Choice Requires="p14">
      <p:transition spd="slow" p14:dur="2000" advTm="39251"/>
    </mc:Choice>
    <mc:Fallback xmlns="">
      <p:transition spd="slow" advTm="392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2294-F931-44AB-A0E9-C48D8A0B8C83}"/>
              </a:ext>
            </a:extLst>
          </p:cNvPr>
          <p:cNvSpPr>
            <a:spLocks noGrp="1"/>
          </p:cNvSpPr>
          <p:nvPr>
            <p:ph type="title"/>
          </p:nvPr>
        </p:nvSpPr>
        <p:spPr/>
        <p:txBody>
          <a:bodyPr/>
          <a:lstStyle/>
          <a:p>
            <a:r>
              <a:rPr lang="en-US" dirty="0"/>
              <a:t>John Randolph Medical Center</a:t>
            </a:r>
          </a:p>
        </p:txBody>
      </p:sp>
      <p:sp>
        <p:nvSpPr>
          <p:cNvPr id="3" name="Content Placeholder 2">
            <a:extLst>
              <a:ext uri="{FF2B5EF4-FFF2-40B4-BE49-F238E27FC236}">
                <a16:creationId xmlns:a16="http://schemas.microsoft.com/office/drawing/2014/main" id="{ED84DDDF-999A-4073-8FA3-74CE78720E57}"/>
              </a:ext>
            </a:extLst>
          </p:cNvPr>
          <p:cNvSpPr>
            <a:spLocks noGrp="1"/>
          </p:cNvSpPr>
          <p:nvPr>
            <p:ph idx="1"/>
          </p:nvPr>
        </p:nvSpPr>
        <p:spPr/>
        <p:txBody>
          <a:bodyPr/>
          <a:lstStyle/>
          <a:p>
            <a:r>
              <a:rPr lang="en-US" b="0" i="0" dirty="0">
                <a:solidFill>
                  <a:srgbClr val="FFFFFF"/>
                </a:solidFill>
                <a:effectLst/>
                <a:latin typeface="+mj-lt"/>
              </a:rPr>
              <a:t>John Randolph Medical Center is a 147-bed facility committed and dedicated to serving the entire Tri-Cities Region.</a:t>
            </a:r>
          </a:p>
          <a:p>
            <a:r>
              <a:rPr lang="en-US" dirty="0">
                <a:latin typeface="+mj-lt"/>
              </a:rPr>
              <a:t>Not in network with Cigna Connect which is one of the major plans available thru the healthcare marketplace or Virginia Premier.</a:t>
            </a:r>
          </a:p>
          <a:p>
            <a:r>
              <a:rPr lang="en-US" dirty="0">
                <a:latin typeface="+mj-lt"/>
              </a:rPr>
              <a:t>Out of 994 reviews on Google, it is rated at 4.0 stars, with most complaints mentioning quality of care and compassion levels.</a:t>
            </a:r>
          </a:p>
          <a:p>
            <a:pPr marL="36900" indent="0">
              <a:buNone/>
            </a:pPr>
            <a:endParaRPr lang="en-US" dirty="0"/>
          </a:p>
        </p:txBody>
      </p:sp>
      <p:pic>
        <p:nvPicPr>
          <p:cNvPr id="4" name="Audio 3">
            <a:hlinkClick r:id="" action="ppaction://media"/>
            <a:extLst>
              <a:ext uri="{FF2B5EF4-FFF2-40B4-BE49-F238E27FC236}">
                <a16:creationId xmlns:a16="http://schemas.microsoft.com/office/drawing/2014/main" id="{BC105D8A-4C72-4107-BF1D-405FC3B0D0A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27271654"/>
      </p:ext>
    </p:extLst>
  </p:cSld>
  <p:clrMapOvr>
    <a:masterClrMapping/>
  </p:clrMapOvr>
  <mc:AlternateContent xmlns:mc="http://schemas.openxmlformats.org/markup-compatibility/2006" xmlns:p14="http://schemas.microsoft.com/office/powerpoint/2010/main">
    <mc:Choice Requires="p14">
      <p:transition spd="slow" p14:dur="2000" advTm="27642"/>
    </mc:Choice>
    <mc:Fallback xmlns="">
      <p:transition spd="slow" advTm="27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7E031-6077-40C8-9727-69A7959BDEAB}"/>
              </a:ext>
            </a:extLst>
          </p:cNvPr>
          <p:cNvSpPr>
            <a:spLocks noGrp="1"/>
          </p:cNvSpPr>
          <p:nvPr>
            <p:ph type="title"/>
          </p:nvPr>
        </p:nvSpPr>
        <p:spPr/>
        <p:txBody>
          <a:bodyPr/>
          <a:lstStyle/>
          <a:p>
            <a:r>
              <a:rPr lang="en-US" dirty="0"/>
              <a:t>Reimbursement Models</a:t>
            </a:r>
          </a:p>
        </p:txBody>
      </p:sp>
      <p:sp>
        <p:nvSpPr>
          <p:cNvPr id="3" name="Content Placeholder 2">
            <a:extLst>
              <a:ext uri="{FF2B5EF4-FFF2-40B4-BE49-F238E27FC236}">
                <a16:creationId xmlns:a16="http://schemas.microsoft.com/office/drawing/2014/main" id="{98225A77-73EB-4E4E-A701-7FB7C629E373}"/>
              </a:ext>
            </a:extLst>
          </p:cNvPr>
          <p:cNvSpPr>
            <a:spLocks noGrp="1"/>
          </p:cNvSpPr>
          <p:nvPr>
            <p:ph idx="1"/>
          </p:nvPr>
        </p:nvSpPr>
        <p:spPr>
          <a:xfrm>
            <a:off x="913795" y="2076450"/>
            <a:ext cx="10353762" cy="4781550"/>
          </a:xfrm>
        </p:spPr>
        <p:txBody>
          <a:bodyPr>
            <a:normAutofit/>
          </a:bodyPr>
          <a:lstStyle/>
          <a:p>
            <a:pPr algn="l"/>
            <a:r>
              <a:rPr lang="en-US" dirty="0">
                <a:latin typeface="Abadi" panose="020B0604020202020204" pitchFamily="34" charset="0"/>
              </a:rPr>
              <a:t>Bon Secours uses </a:t>
            </a:r>
            <a:r>
              <a:rPr lang="en-US" b="0" i="0" dirty="0">
                <a:solidFill>
                  <a:schemeClr val="tx1"/>
                </a:solidFill>
                <a:effectLst/>
                <a:latin typeface="Abadi" panose="020B0604020202020204" pitchFamily="34" charset="0"/>
              </a:rPr>
              <a:t>Value-Based Reimbursement</a:t>
            </a:r>
          </a:p>
          <a:p>
            <a:pPr algn="l"/>
            <a:r>
              <a:rPr lang="en-US" b="0" i="0" dirty="0">
                <a:solidFill>
                  <a:schemeClr val="tx1"/>
                </a:solidFill>
                <a:effectLst/>
                <a:latin typeface="Abadi" panose="020B0604020202020204" pitchFamily="34" charset="0"/>
              </a:rPr>
              <a:t>In the newer </a:t>
            </a:r>
            <a:r>
              <a:rPr lang="en-US" b="0" i="0" u="none" strike="noStrike" dirty="0">
                <a:solidFill>
                  <a:schemeClr val="tx1"/>
                </a:solidFill>
                <a:effectLst/>
                <a:latin typeface="Abadi" panose="020B0604020202020204" pitchFamily="34" charset="0"/>
              </a:rPr>
              <a:t>value-based reimbursement model</a:t>
            </a:r>
            <a:r>
              <a:rPr lang="en-US" b="0" i="0" dirty="0">
                <a:solidFill>
                  <a:schemeClr val="tx1"/>
                </a:solidFill>
                <a:effectLst/>
                <a:latin typeface="Abadi" panose="020B0604020202020204" pitchFamily="34" charset="0"/>
              </a:rPr>
              <a:t>, providers are compensated under a fee-for-service model with a quality and efficiency component. By tying the quality benchmark metrics to reimbursement, there are additional incentives to help create positive outcomes, not just the volume of activity.</a:t>
            </a:r>
          </a:p>
          <a:p>
            <a:r>
              <a:rPr lang="en-US" dirty="0">
                <a:latin typeface="Abadi" panose="020B0604020202020204" pitchFamily="34" charset="0"/>
              </a:rPr>
              <a:t>John Randolph uses Fee-for-service.</a:t>
            </a:r>
          </a:p>
          <a:p>
            <a:r>
              <a:rPr lang="en-US" b="0" i="0" dirty="0">
                <a:solidFill>
                  <a:schemeClr val="tx1"/>
                </a:solidFill>
                <a:effectLst/>
                <a:latin typeface="Abadi" panose="020B0604020202020204" pitchFamily="34" charset="0"/>
              </a:rPr>
              <a:t>This model incorporates specific negotiated rates for each procedure and/or service performed, but overtime, additional cost-controls / care-management components have been included. For inpatient services, per-diems and defined or relative weight case-rates are used by the payer to promote shared cost/care management. Providers often negotiate stop-loss provisions, carve-outs for high-cost items as a means of balancing out the risk.</a:t>
            </a:r>
            <a:endParaRPr lang="en-US" dirty="0">
              <a:solidFill>
                <a:schemeClr val="tx1"/>
              </a:solidFill>
              <a:latin typeface="Abadi" panose="020B0604020202020204" pitchFamily="34" charset="0"/>
            </a:endParaRPr>
          </a:p>
        </p:txBody>
      </p:sp>
      <p:pic>
        <p:nvPicPr>
          <p:cNvPr id="4" name="Audio 3">
            <a:hlinkClick r:id="" action="ppaction://media"/>
            <a:extLst>
              <a:ext uri="{FF2B5EF4-FFF2-40B4-BE49-F238E27FC236}">
                <a16:creationId xmlns:a16="http://schemas.microsoft.com/office/drawing/2014/main" id="{DD980C75-4956-428F-9519-7F27200745A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46268713"/>
      </p:ext>
    </p:extLst>
  </p:cSld>
  <p:clrMapOvr>
    <a:masterClrMapping/>
  </p:clrMapOvr>
  <mc:AlternateContent xmlns:mc="http://schemas.openxmlformats.org/markup-compatibility/2006" xmlns:p14="http://schemas.microsoft.com/office/powerpoint/2010/main">
    <mc:Choice Requires="p14">
      <p:transition spd="slow" p14:dur="2000" advTm="31287"/>
    </mc:Choice>
    <mc:Fallback xmlns="">
      <p:transition spd="slow" advTm="312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54D01-FE90-4B2B-B17E-76AD42D87356}"/>
              </a:ext>
            </a:extLst>
          </p:cNvPr>
          <p:cNvSpPr>
            <a:spLocks noGrp="1"/>
          </p:cNvSpPr>
          <p:nvPr>
            <p:ph type="title"/>
          </p:nvPr>
        </p:nvSpPr>
        <p:spPr/>
        <p:txBody>
          <a:bodyPr/>
          <a:lstStyle/>
          <a:p>
            <a:r>
              <a:rPr lang="en-US" dirty="0"/>
              <a:t>Legal Impacts</a:t>
            </a:r>
          </a:p>
        </p:txBody>
      </p:sp>
      <p:sp>
        <p:nvSpPr>
          <p:cNvPr id="3" name="Content Placeholder 2">
            <a:extLst>
              <a:ext uri="{FF2B5EF4-FFF2-40B4-BE49-F238E27FC236}">
                <a16:creationId xmlns:a16="http://schemas.microsoft.com/office/drawing/2014/main" id="{5EF80A39-DDF3-431E-9C43-3198F996D703}"/>
              </a:ext>
            </a:extLst>
          </p:cNvPr>
          <p:cNvSpPr>
            <a:spLocks noGrp="1"/>
          </p:cNvSpPr>
          <p:nvPr>
            <p:ph idx="1"/>
          </p:nvPr>
        </p:nvSpPr>
        <p:spPr/>
        <p:txBody>
          <a:bodyPr/>
          <a:lstStyle/>
          <a:p>
            <a:pPr algn="l"/>
            <a:r>
              <a:rPr lang="en-US" b="0" i="0" dirty="0">
                <a:solidFill>
                  <a:schemeClr val="tx1"/>
                </a:solidFill>
                <a:effectLst/>
                <a:latin typeface="Open Sans" panose="020B0606030504020204" pitchFamily="34" charset="0"/>
              </a:rPr>
              <a:t>EMTALA</a:t>
            </a:r>
          </a:p>
          <a:p>
            <a:pPr algn="l"/>
            <a:r>
              <a:rPr lang="en-US" b="0" i="0" dirty="0">
                <a:solidFill>
                  <a:schemeClr val="tx1"/>
                </a:solidFill>
                <a:effectLst/>
                <a:latin typeface="Open Sans" panose="020B0606030504020204" pitchFamily="34" charset="0"/>
              </a:rPr>
              <a:t>The Emergency Medical Treatment and Labor Act (EMTALA), enacted in 1986, is a federal law that requires hospitals to provide stabilization and treatment for anyone who comes to an emergency department, regardless of their insurance status or ability to pay.</a:t>
            </a:r>
          </a:p>
        </p:txBody>
      </p:sp>
      <p:pic>
        <p:nvPicPr>
          <p:cNvPr id="4" name="Audio 3">
            <a:hlinkClick r:id="" action="ppaction://media"/>
            <a:extLst>
              <a:ext uri="{FF2B5EF4-FFF2-40B4-BE49-F238E27FC236}">
                <a16:creationId xmlns:a16="http://schemas.microsoft.com/office/drawing/2014/main" id="{6FA02B83-EB4F-4ADA-ADCB-9FD4D2689C5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79965059"/>
      </p:ext>
    </p:extLst>
  </p:cSld>
  <p:clrMapOvr>
    <a:masterClrMapping/>
  </p:clrMapOvr>
  <mc:AlternateContent xmlns:mc="http://schemas.openxmlformats.org/markup-compatibility/2006" xmlns:p14="http://schemas.microsoft.com/office/powerpoint/2010/main">
    <mc:Choice Requires="p14">
      <p:transition spd="slow" p14:dur="2000" advTm="24135"/>
    </mc:Choice>
    <mc:Fallback xmlns="">
      <p:transition spd="slow" advTm="241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0075-BAEC-4131-88F6-241A5F1EA5E9}"/>
              </a:ext>
            </a:extLst>
          </p:cNvPr>
          <p:cNvSpPr>
            <a:spLocks noGrp="1"/>
          </p:cNvSpPr>
          <p:nvPr>
            <p:ph type="title"/>
          </p:nvPr>
        </p:nvSpPr>
        <p:spPr/>
        <p:txBody>
          <a:bodyPr/>
          <a:lstStyle/>
          <a:p>
            <a:r>
              <a:rPr lang="en-US" dirty="0"/>
              <a:t>Key Features of the Population</a:t>
            </a:r>
          </a:p>
        </p:txBody>
      </p:sp>
      <p:sp>
        <p:nvSpPr>
          <p:cNvPr id="3" name="Content Placeholder 2">
            <a:extLst>
              <a:ext uri="{FF2B5EF4-FFF2-40B4-BE49-F238E27FC236}">
                <a16:creationId xmlns:a16="http://schemas.microsoft.com/office/drawing/2014/main" id="{26E07EC4-14DB-4435-B22A-82CE552B2A49}"/>
              </a:ext>
            </a:extLst>
          </p:cNvPr>
          <p:cNvSpPr>
            <a:spLocks noGrp="1"/>
          </p:cNvSpPr>
          <p:nvPr>
            <p:ph idx="1"/>
          </p:nvPr>
        </p:nvSpPr>
        <p:spPr/>
        <p:txBody>
          <a:bodyPr/>
          <a:lstStyle/>
          <a:p>
            <a:r>
              <a:rPr lang="en-US" dirty="0"/>
              <a:t>Large Military population</a:t>
            </a:r>
          </a:p>
          <a:p>
            <a:r>
              <a:rPr lang="en-US" dirty="0"/>
              <a:t>Diverse in race, ethnicity, and religion</a:t>
            </a:r>
          </a:p>
          <a:p>
            <a:r>
              <a:rPr lang="en-US" dirty="0"/>
              <a:t>Large population of un-insured and under-insured patients.</a:t>
            </a:r>
          </a:p>
          <a:p>
            <a:r>
              <a:rPr lang="en-US" dirty="0"/>
              <a:t>Large population of Medicaid patients</a:t>
            </a:r>
          </a:p>
          <a:p>
            <a:pPr marL="36900" indent="0">
              <a:buNone/>
            </a:pPr>
            <a:endParaRPr lang="en-US" dirty="0"/>
          </a:p>
        </p:txBody>
      </p:sp>
      <p:pic>
        <p:nvPicPr>
          <p:cNvPr id="4" name="Audio 3">
            <a:hlinkClick r:id="" action="ppaction://media"/>
            <a:extLst>
              <a:ext uri="{FF2B5EF4-FFF2-40B4-BE49-F238E27FC236}">
                <a16:creationId xmlns:a16="http://schemas.microsoft.com/office/drawing/2014/main" id="{8A024DC4-05C2-4356-9389-933B9F856F9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35800540"/>
      </p:ext>
    </p:extLst>
  </p:cSld>
  <p:clrMapOvr>
    <a:masterClrMapping/>
  </p:clrMapOvr>
  <mc:AlternateContent xmlns:mc="http://schemas.openxmlformats.org/markup-compatibility/2006" xmlns:p14="http://schemas.microsoft.com/office/powerpoint/2010/main">
    <mc:Choice Requires="p14">
      <p:transition spd="slow" p14:dur="2000" advTm="20977"/>
    </mc:Choice>
    <mc:Fallback xmlns="">
      <p:transition spd="slow" advTm="20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EB92-CA1C-4669-A9F2-25119CFAE11C}"/>
              </a:ext>
            </a:extLst>
          </p:cNvPr>
          <p:cNvSpPr>
            <a:spLocks noGrp="1"/>
          </p:cNvSpPr>
          <p:nvPr>
            <p:ph type="title"/>
          </p:nvPr>
        </p:nvSpPr>
        <p:spPr/>
        <p:txBody>
          <a:bodyPr/>
          <a:lstStyle/>
          <a:p>
            <a:r>
              <a:rPr lang="en-US" dirty="0"/>
              <a:t>Top 5 Anticipated Services</a:t>
            </a:r>
          </a:p>
        </p:txBody>
      </p:sp>
      <p:sp>
        <p:nvSpPr>
          <p:cNvPr id="3" name="Content Placeholder 2">
            <a:extLst>
              <a:ext uri="{FF2B5EF4-FFF2-40B4-BE49-F238E27FC236}">
                <a16:creationId xmlns:a16="http://schemas.microsoft.com/office/drawing/2014/main" id="{B7BED52A-B87B-4477-8453-58FB0AF8C3C9}"/>
              </a:ext>
            </a:extLst>
          </p:cNvPr>
          <p:cNvSpPr>
            <a:spLocks noGrp="1"/>
          </p:cNvSpPr>
          <p:nvPr>
            <p:ph idx="1"/>
          </p:nvPr>
        </p:nvSpPr>
        <p:spPr/>
        <p:txBody>
          <a:bodyPr/>
          <a:lstStyle/>
          <a:p>
            <a:r>
              <a:rPr lang="en-US" dirty="0"/>
              <a:t>Emergency Room</a:t>
            </a:r>
          </a:p>
          <a:p>
            <a:r>
              <a:rPr lang="en-US" dirty="0"/>
              <a:t>Pediatric Intensive Care</a:t>
            </a:r>
          </a:p>
          <a:p>
            <a:r>
              <a:rPr lang="en-US" dirty="0"/>
              <a:t>Cardiology Services</a:t>
            </a:r>
          </a:p>
          <a:p>
            <a:r>
              <a:rPr lang="en-US" dirty="0"/>
              <a:t>Neurology Services</a:t>
            </a:r>
          </a:p>
          <a:p>
            <a:r>
              <a:rPr lang="en-US" dirty="0"/>
              <a:t>Primary Care Clinics</a:t>
            </a:r>
          </a:p>
          <a:p>
            <a:endParaRPr lang="en-US" dirty="0"/>
          </a:p>
        </p:txBody>
      </p:sp>
      <p:pic>
        <p:nvPicPr>
          <p:cNvPr id="4" name="Audio 3">
            <a:hlinkClick r:id="" action="ppaction://media"/>
            <a:extLst>
              <a:ext uri="{FF2B5EF4-FFF2-40B4-BE49-F238E27FC236}">
                <a16:creationId xmlns:a16="http://schemas.microsoft.com/office/drawing/2014/main" id="{43531E6E-0330-4CD3-9231-EA77E59E7FD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5742930"/>
      </p:ext>
    </p:extLst>
  </p:cSld>
  <p:clrMapOvr>
    <a:masterClrMapping/>
  </p:clrMapOvr>
  <mc:AlternateContent xmlns:mc="http://schemas.openxmlformats.org/markup-compatibility/2006" xmlns:p14="http://schemas.microsoft.com/office/powerpoint/2010/main">
    <mc:Choice Requires="p14">
      <p:transition spd="slow" p14:dur="2000" advTm="23810"/>
    </mc:Choice>
    <mc:Fallback xmlns="">
      <p:transition spd="slow" advTm="23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5BA0A-142C-49C1-A913-DFE1E2406461}"/>
              </a:ext>
            </a:extLst>
          </p:cNvPr>
          <p:cNvSpPr>
            <a:spLocks noGrp="1"/>
          </p:cNvSpPr>
          <p:nvPr>
            <p:ph type="title"/>
          </p:nvPr>
        </p:nvSpPr>
        <p:spPr/>
        <p:txBody>
          <a:bodyPr/>
          <a:lstStyle/>
          <a:p>
            <a:r>
              <a:rPr lang="en-US" dirty="0"/>
              <a:t>What does the organization need?</a:t>
            </a:r>
          </a:p>
        </p:txBody>
      </p:sp>
      <p:sp>
        <p:nvSpPr>
          <p:cNvPr id="3" name="Content Placeholder 2">
            <a:extLst>
              <a:ext uri="{FF2B5EF4-FFF2-40B4-BE49-F238E27FC236}">
                <a16:creationId xmlns:a16="http://schemas.microsoft.com/office/drawing/2014/main" id="{339EEB46-9C78-4C54-BD2B-19386A84429A}"/>
              </a:ext>
            </a:extLst>
          </p:cNvPr>
          <p:cNvSpPr>
            <a:spLocks noGrp="1"/>
          </p:cNvSpPr>
          <p:nvPr>
            <p:ph idx="1"/>
          </p:nvPr>
        </p:nvSpPr>
        <p:spPr/>
        <p:txBody>
          <a:bodyPr/>
          <a:lstStyle/>
          <a:p>
            <a:r>
              <a:rPr lang="en-US" dirty="0"/>
              <a:t>One of the most important needs is credentialing with any and every insurance that can be used in the state. Our patients should not be turned away due to being out-of-network. </a:t>
            </a:r>
          </a:p>
          <a:p>
            <a:r>
              <a:rPr lang="en-US" dirty="0"/>
              <a:t>We need skilled physicians and enough support/auxiliary staff to run without being overwhelmed constantly.</a:t>
            </a:r>
          </a:p>
        </p:txBody>
      </p:sp>
      <p:pic>
        <p:nvPicPr>
          <p:cNvPr id="4" name="Audio 3">
            <a:hlinkClick r:id="" action="ppaction://media"/>
            <a:extLst>
              <a:ext uri="{FF2B5EF4-FFF2-40B4-BE49-F238E27FC236}">
                <a16:creationId xmlns:a16="http://schemas.microsoft.com/office/drawing/2014/main" id="{F856EE62-86FF-41DF-898C-3D3AC4F8293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79596529"/>
      </p:ext>
    </p:extLst>
  </p:cSld>
  <p:clrMapOvr>
    <a:masterClrMapping/>
  </p:clrMapOvr>
  <mc:AlternateContent xmlns:mc="http://schemas.openxmlformats.org/markup-compatibility/2006" xmlns:p14="http://schemas.microsoft.com/office/powerpoint/2010/main">
    <mc:Choice Requires="p14">
      <p:transition spd="slow" p14:dur="2000" advTm="19677"/>
    </mc:Choice>
    <mc:Fallback xmlns="">
      <p:transition spd="slow" advTm="196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66F48-1847-4248-B363-922214E08AF9}"/>
              </a:ext>
            </a:extLst>
          </p:cNvPr>
          <p:cNvSpPr>
            <a:spLocks noGrp="1"/>
          </p:cNvSpPr>
          <p:nvPr>
            <p:ph type="title"/>
          </p:nvPr>
        </p:nvSpPr>
        <p:spPr/>
        <p:txBody>
          <a:bodyPr/>
          <a:lstStyle/>
          <a:p>
            <a:r>
              <a:rPr lang="en-US" dirty="0"/>
              <a:t>Health Access Promotion</a:t>
            </a:r>
          </a:p>
        </p:txBody>
      </p:sp>
      <p:sp>
        <p:nvSpPr>
          <p:cNvPr id="3" name="Content Placeholder 2">
            <a:extLst>
              <a:ext uri="{FF2B5EF4-FFF2-40B4-BE49-F238E27FC236}">
                <a16:creationId xmlns:a16="http://schemas.microsoft.com/office/drawing/2014/main" id="{50A1C0F5-E378-456D-91A2-3FCE93E65E2D}"/>
              </a:ext>
            </a:extLst>
          </p:cNvPr>
          <p:cNvSpPr>
            <a:spLocks noGrp="1"/>
          </p:cNvSpPr>
          <p:nvPr>
            <p:ph idx="1"/>
          </p:nvPr>
        </p:nvSpPr>
        <p:spPr/>
        <p:txBody>
          <a:bodyPr/>
          <a:lstStyle/>
          <a:p>
            <a:r>
              <a:rPr lang="en-US" dirty="0"/>
              <a:t>Frequent health and wellness fairs</a:t>
            </a:r>
          </a:p>
          <a:p>
            <a:r>
              <a:rPr lang="en-US" dirty="0"/>
              <a:t>Blood drives</a:t>
            </a:r>
          </a:p>
          <a:p>
            <a:r>
              <a:rPr lang="en-US" dirty="0"/>
              <a:t>Free skin cancer screenings</a:t>
            </a:r>
          </a:p>
          <a:p>
            <a:r>
              <a:rPr lang="en-US" dirty="0"/>
              <a:t>Free flu shots</a:t>
            </a:r>
          </a:p>
        </p:txBody>
      </p:sp>
      <p:pic>
        <p:nvPicPr>
          <p:cNvPr id="4" name="Audio 3">
            <a:hlinkClick r:id="" action="ppaction://media"/>
            <a:extLst>
              <a:ext uri="{FF2B5EF4-FFF2-40B4-BE49-F238E27FC236}">
                <a16:creationId xmlns:a16="http://schemas.microsoft.com/office/drawing/2014/main" id="{4725194E-6EFB-4535-AC61-11A9EF0FB9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55750676"/>
      </p:ext>
    </p:extLst>
  </p:cSld>
  <p:clrMapOvr>
    <a:masterClrMapping/>
  </p:clrMapOvr>
  <mc:AlternateContent xmlns:mc="http://schemas.openxmlformats.org/markup-compatibility/2006" xmlns:p14="http://schemas.microsoft.com/office/powerpoint/2010/main">
    <mc:Choice Requires="p14">
      <p:transition spd="slow" p14:dur="2000" advTm="16983"/>
    </mc:Choice>
    <mc:Fallback xmlns="">
      <p:transition spd="slow" advTm="169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D6330-C0AF-4092-A4FD-CD5FC0F8013B}"/>
              </a:ext>
            </a:extLst>
          </p:cNvPr>
          <p:cNvSpPr>
            <a:spLocks noGrp="1"/>
          </p:cNvSpPr>
          <p:nvPr>
            <p:ph type="title"/>
          </p:nvPr>
        </p:nvSpPr>
        <p:spPr/>
        <p:txBody>
          <a:bodyPr/>
          <a:lstStyle/>
          <a:p>
            <a:r>
              <a:rPr lang="en-US" dirty="0"/>
              <a:t>Top 2 Opportunities</a:t>
            </a:r>
          </a:p>
        </p:txBody>
      </p:sp>
      <p:sp>
        <p:nvSpPr>
          <p:cNvPr id="3" name="Content Placeholder 2">
            <a:extLst>
              <a:ext uri="{FF2B5EF4-FFF2-40B4-BE49-F238E27FC236}">
                <a16:creationId xmlns:a16="http://schemas.microsoft.com/office/drawing/2014/main" id="{1586CC5E-0195-4017-AE76-525D10D2A8C3}"/>
              </a:ext>
            </a:extLst>
          </p:cNvPr>
          <p:cNvSpPr>
            <a:spLocks noGrp="1"/>
          </p:cNvSpPr>
          <p:nvPr>
            <p:ph idx="1"/>
          </p:nvPr>
        </p:nvSpPr>
        <p:spPr>
          <a:xfrm>
            <a:off x="913795" y="2076450"/>
            <a:ext cx="3711214" cy="4655654"/>
          </a:xfrm>
        </p:spPr>
        <p:txBody>
          <a:bodyPr>
            <a:normAutofit/>
          </a:bodyPr>
          <a:lstStyle/>
          <a:p>
            <a:r>
              <a:rPr lang="en-US" dirty="0"/>
              <a:t>Plastic surgery and cosmetic procedures are a great way to boost revenue.</a:t>
            </a:r>
          </a:p>
          <a:p>
            <a:pPr lvl="1"/>
            <a:r>
              <a:rPr lang="en-US" dirty="0"/>
              <a:t>Botox</a:t>
            </a:r>
          </a:p>
          <a:p>
            <a:pPr lvl="1"/>
            <a:r>
              <a:rPr lang="en-US" dirty="0"/>
              <a:t>Fillers</a:t>
            </a:r>
          </a:p>
          <a:p>
            <a:pPr lvl="1"/>
            <a:r>
              <a:rPr lang="en-US" dirty="0"/>
              <a:t>Tummy-tucks</a:t>
            </a:r>
          </a:p>
          <a:p>
            <a:pPr lvl="1"/>
            <a:r>
              <a:rPr lang="en-US" dirty="0"/>
              <a:t>Laser hair removal</a:t>
            </a:r>
          </a:p>
          <a:p>
            <a:pPr lvl="1"/>
            <a:r>
              <a:rPr lang="en-US" dirty="0"/>
              <a:t>Etc.</a:t>
            </a:r>
          </a:p>
          <a:p>
            <a:r>
              <a:rPr lang="en-US" dirty="0"/>
              <a:t>Family Planning</a:t>
            </a:r>
          </a:p>
          <a:p>
            <a:pPr lvl="1"/>
            <a:r>
              <a:rPr lang="en-US" dirty="0"/>
              <a:t>Birth control</a:t>
            </a:r>
          </a:p>
          <a:p>
            <a:pPr lvl="1"/>
            <a:r>
              <a:rPr lang="en-US" dirty="0"/>
              <a:t>Vasectomies</a:t>
            </a:r>
          </a:p>
          <a:p>
            <a:pPr lvl="1"/>
            <a:r>
              <a:rPr lang="en-US" dirty="0"/>
              <a:t>Tubal Ligations</a:t>
            </a:r>
          </a:p>
        </p:txBody>
      </p:sp>
      <p:sp>
        <p:nvSpPr>
          <p:cNvPr id="4" name="Content Placeholder 2">
            <a:extLst>
              <a:ext uri="{FF2B5EF4-FFF2-40B4-BE49-F238E27FC236}">
                <a16:creationId xmlns:a16="http://schemas.microsoft.com/office/drawing/2014/main" id="{39B4AE7C-5FDC-4262-B8A2-0D7354237069}"/>
              </a:ext>
            </a:extLst>
          </p:cNvPr>
          <p:cNvSpPr txBox="1">
            <a:spLocks/>
          </p:cNvSpPr>
          <p:nvPr/>
        </p:nvSpPr>
        <p:spPr>
          <a:xfrm>
            <a:off x="6090676" y="2076450"/>
            <a:ext cx="3711214" cy="465565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r>
              <a:rPr lang="en-US" dirty="0"/>
              <a:t>These will be great ventures for this business model because they are not offered by our competitors so we can funnel the market towards us. There is also a huge need for these services in this area.</a:t>
            </a:r>
          </a:p>
        </p:txBody>
      </p:sp>
      <p:pic>
        <p:nvPicPr>
          <p:cNvPr id="7" name="Audio 6">
            <a:hlinkClick r:id="" action="ppaction://media"/>
            <a:extLst>
              <a:ext uri="{FF2B5EF4-FFF2-40B4-BE49-F238E27FC236}">
                <a16:creationId xmlns:a16="http://schemas.microsoft.com/office/drawing/2014/main" id="{5D0AE74D-431D-4BE0-A967-2D2ADE9952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15057995"/>
      </p:ext>
    </p:extLst>
  </p:cSld>
  <p:clrMapOvr>
    <a:masterClrMapping/>
  </p:clrMapOvr>
  <mc:AlternateContent xmlns:mc="http://schemas.openxmlformats.org/markup-compatibility/2006" xmlns:p14="http://schemas.microsoft.com/office/powerpoint/2010/main">
    <mc:Choice Requires="p14">
      <p:transition spd="slow" p14:dur="2000" advTm="49630"/>
    </mc:Choice>
    <mc:Fallback xmlns="">
      <p:transition spd="slow" advTm="49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6A1FF-87AF-493A-A6FF-272C3C8F6969}"/>
              </a:ext>
            </a:extLst>
          </p:cNvPr>
          <p:cNvSpPr>
            <a:spLocks noGrp="1"/>
          </p:cNvSpPr>
          <p:nvPr>
            <p:ph type="title"/>
          </p:nvPr>
        </p:nvSpPr>
        <p:spPr/>
        <p:txBody>
          <a:bodyPr/>
          <a:lstStyle/>
          <a:p>
            <a:r>
              <a:rPr lang="en-US" dirty="0"/>
              <a:t>Top 2 Challenges</a:t>
            </a:r>
          </a:p>
        </p:txBody>
      </p:sp>
      <p:sp>
        <p:nvSpPr>
          <p:cNvPr id="3" name="Content Placeholder 2">
            <a:extLst>
              <a:ext uri="{FF2B5EF4-FFF2-40B4-BE49-F238E27FC236}">
                <a16:creationId xmlns:a16="http://schemas.microsoft.com/office/drawing/2014/main" id="{C1A5CECB-8452-4BC4-9FD3-817734873D20}"/>
              </a:ext>
            </a:extLst>
          </p:cNvPr>
          <p:cNvSpPr>
            <a:spLocks noGrp="1"/>
          </p:cNvSpPr>
          <p:nvPr>
            <p:ph idx="1"/>
          </p:nvPr>
        </p:nvSpPr>
        <p:spPr>
          <a:xfrm>
            <a:off x="1090776" y="3049229"/>
            <a:ext cx="10353762" cy="2230079"/>
          </a:xfrm>
        </p:spPr>
        <p:txBody>
          <a:bodyPr/>
          <a:lstStyle/>
          <a:p>
            <a:r>
              <a:rPr lang="en-US" dirty="0"/>
              <a:t>1</a:t>
            </a:r>
            <a:r>
              <a:rPr lang="en-US" baseline="30000" dirty="0"/>
              <a:t>st</a:t>
            </a:r>
            <a:r>
              <a:rPr lang="en-US" dirty="0"/>
              <a:t> challenge: up front cost associated with bringing on the tools needed to offer the new service.</a:t>
            </a:r>
          </a:p>
          <a:p>
            <a:pPr marL="36900" indent="0">
              <a:buNone/>
            </a:pPr>
            <a:endParaRPr lang="en-US" dirty="0"/>
          </a:p>
          <a:p>
            <a:r>
              <a:rPr lang="en-US" dirty="0"/>
              <a:t>2</a:t>
            </a:r>
            <a:r>
              <a:rPr lang="en-US" baseline="30000" dirty="0"/>
              <a:t>nd</a:t>
            </a:r>
            <a:r>
              <a:rPr lang="en-US" dirty="0"/>
              <a:t> challenge: the extensive training that is needed to be able to offer the services</a:t>
            </a:r>
          </a:p>
        </p:txBody>
      </p:sp>
      <p:pic>
        <p:nvPicPr>
          <p:cNvPr id="5" name="Audio 4">
            <a:hlinkClick r:id="" action="ppaction://media"/>
            <a:extLst>
              <a:ext uri="{FF2B5EF4-FFF2-40B4-BE49-F238E27FC236}">
                <a16:creationId xmlns:a16="http://schemas.microsoft.com/office/drawing/2014/main" id="{CB6194CE-EE62-48D0-8428-0C3076C5DC5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25420017"/>
      </p:ext>
    </p:extLst>
  </p:cSld>
  <p:clrMapOvr>
    <a:masterClrMapping/>
  </p:clrMapOvr>
  <mc:AlternateContent xmlns:mc="http://schemas.openxmlformats.org/markup-compatibility/2006" xmlns:p14="http://schemas.microsoft.com/office/powerpoint/2010/main">
    <mc:Choice Requires="p14">
      <p:transition spd="slow" p14:dur="2000" advTm="61844"/>
    </mc:Choice>
    <mc:Fallback xmlns="">
      <p:transition spd="slow" advTm="618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F3E99-EB85-4E91-9432-4E145D2997EF}"/>
              </a:ext>
            </a:extLst>
          </p:cNvPr>
          <p:cNvSpPr>
            <a:spLocks noGrp="1"/>
          </p:cNvSpPr>
          <p:nvPr>
            <p:ph type="title"/>
          </p:nvPr>
        </p:nvSpPr>
        <p:spPr/>
        <p:txBody>
          <a:bodyPr/>
          <a:lstStyle/>
          <a:p>
            <a:r>
              <a:rPr lang="en-US" dirty="0"/>
              <a:t>Formal Recommendation</a:t>
            </a:r>
          </a:p>
        </p:txBody>
      </p:sp>
      <p:sp>
        <p:nvSpPr>
          <p:cNvPr id="3" name="Content Placeholder 2">
            <a:extLst>
              <a:ext uri="{FF2B5EF4-FFF2-40B4-BE49-F238E27FC236}">
                <a16:creationId xmlns:a16="http://schemas.microsoft.com/office/drawing/2014/main" id="{553E27AC-E943-4173-8663-C867E80ACB65}"/>
              </a:ext>
            </a:extLst>
          </p:cNvPr>
          <p:cNvSpPr>
            <a:spLocks noGrp="1"/>
          </p:cNvSpPr>
          <p:nvPr>
            <p:ph idx="1"/>
          </p:nvPr>
        </p:nvSpPr>
        <p:spPr/>
        <p:txBody>
          <a:bodyPr/>
          <a:lstStyle/>
          <a:p>
            <a:r>
              <a:rPr lang="en-US" dirty="0"/>
              <a:t>Based on the research and the need in the community for additional healthcare resources my recommendation would be to proceed with this business venture. </a:t>
            </a:r>
          </a:p>
          <a:p>
            <a:r>
              <a:rPr lang="en-US" dirty="0"/>
              <a:t>The dense population of the area and the constant flow of new patients from Fort Lee Army Base make this a good opportunity. </a:t>
            </a:r>
          </a:p>
          <a:p>
            <a:r>
              <a:rPr lang="en-US" dirty="0"/>
              <a:t>Being fully credentialed and in-network with insurance providers that our competitors are not in network with is going to be key to being successful.</a:t>
            </a:r>
          </a:p>
        </p:txBody>
      </p:sp>
      <p:pic>
        <p:nvPicPr>
          <p:cNvPr id="4" name="Audio 3">
            <a:hlinkClick r:id="" action="ppaction://media"/>
            <a:extLst>
              <a:ext uri="{FF2B5EF4-FFF2-40B4-BE49-F238E27FC236}">
                <a16:creationId xmlns:a16="http://schemas.microsoft.com/office/drawing/2014/main" id="{3E0A5D3E-2AB0-4165-9946-3B3321BF1F0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22166053"/>
      </p:ext>
    </p:extLst>
  </p:cSld>
  <p:clrMapOvr>
    <a:masterClrMapping/>
  </p:clrMapOvr>
  <mc:AlternateContent xmlns:mc="http://schemas.openxmlformats.org/markup-compatibility/2006" xmlns:p14="http://schemas.microsoft.com/office/powerpoint/2010/main">
    <mc:Choice Requires="p14">
      <p:transition spd="slow" p14:dur="2000" advTm="28287"/>
    </mc:Choice>
    <mc:Fallback xmlns="">
      <p:transition spd="slow" advTm="282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86749-F7D8-44C3-A774-13EC962DC4A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AB63920-140F-4401-8BC8-A9105FE6773A}"/>
              </a:ext>
            </a:extLst>
          </p:cNvPr>
          <p:cNvSpPr>
            <a:spLocks noGrp="1"/>
          </p:cNvSpPr>
          <p:nvPr>
            <p:ph idx="1"/>
          </p:nvPr>
        </p:nvSpPr>
        <p:spPr/>
        <p:txBody>
          <a:bodyPr/>
          <a:lstStyle/>
          <a:p>
            <a:r>
              <a:rPr lang="en-US" i="1" dirty="0">
                <a:effectLst/>
              </a:rPr>
              <a:t>Southside Medical Center</a:t>
            </a:r>
            <a:r>
              <a:rPr lang="en-US" dirty="0">
                <a:effectLst/>
              </a:rPr>
              <a:t>. Bon Secours. (n.d.). Retrieved March 19, 2022, from https://www.bonsecours.com/locations/hospitals-medical centers/</a:t>
            </a:r>
            <a:r>
              <a:rPr lang="en-US" dirty="0" err="1">
                <a:effectLst/>
              </a:rPr>
              <a:t>richmond</a:t>
            </a:r>
            <a:r>
              <a:rPr lang="en-US" dirty="0">
                <a:effectLst/>
              </a:rPr>
              <a:t>/southside-regional-medical-center </a:t>
            </a:r>
          </a:p>
          <a:p>
            <a:r>
              <a:rPr lang="en-US" i="1" dirty="0">
                <a:effectLst/>
              </a:rPr>
              <a:t>Insurance</a:t>
            </a:r>
            <a:r>
              <a:rPr lang="en-US" dirty="0">
                <a:effectLst/>
              </a:rPr>
              <a:t>. HCA Virginia. (n.d.). Retrieved March 19, 2022, from https://hcavirginia.com/patients-and-visitors/insurance.dot </a:t>
            </a:r>
          </a:p>
        </p:txBody>
      </p:sp>
      <p:pic>
        <p:nvPicPr>
          <p:cNvPr id="4" name="Audio 3">
            <a:hlinkClick r:id="" action="ppaction://media"/>
            <a:extLst>
              <a:ext uri="{FF2B5EF4-FFF2-40B4-BE49-F238E27FC236}">
                <a16:creationId xmlns:a16="http://schemas.microsoft.com/office/drawing/2014/main" id="{8C2535F6-16A3-49FF-9D0A-1557D572AA9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02417217"/>
      </p:ext>
    </p:extLst>
  </p:cSld>
  <p:clrMapOvr>
    <a:masterClrMapping/>
  </p:clrMapOvr>
  <mc:AlternateContent xmlns:mc="http://schemas.openxmlformats.org/markup-compatibility/2006" xmlns:p14="http://schemas.microsoft.com/office/powerpoint/2010/main">
    <mc:Choice Requires="p14">
      <p:transition spd="slow" p14:dur="2000" advTm="5983"/>
    </mc:Choice>
    <mc:Fallback xmlns="">
      <p:transition spd="slow" advTm="59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3.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101</TotalTime>
  <Words>781</Words>
  <Application>Microsoft Office PowerPoint</Application>
  <PresentationFormat>Widescreen</PresentationFormat>
  <Paragraphs>71</Paragraphs>
  <Slides>14</Slides>
  <Notes>1</Notes>
  <HiddenSlides>0</HiddenSlides>
  <MMClips>14</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Abadi</vt:lpstr>
      <vt:lpstr>Arial</vt:lpstr>
      <vt:lpstr>Book Antiqua</vt:lpstr>
      <vt:lpstr>Calibri</vt:lpstr>
      <vt:lpstr>Calibri Light</vt:lpstr>
      <vt:lpstr>Open Sans</vt:lpstr>
      <vt:lpstr>Trebuchet MS</vt:lpstr>
      <vt:lpstr>Wingdings 2</vt:lpstr>
      <vt:lpstr>Wingdings 3</vt:lpstr>
      <vt:lpstr>Facet</vt:lpstr>
      <vt:lpstr>Competing Hospital Business Set-up and Patient Population</vt:lpstr>
      <vt:lpstr>Prince George, VA</vt:lpstr>
      <vt:lpstr>Bon Secours Southside Regional</vt:lpstr>
      <vt:lpstr>John Randolph Medical Center</vt:lpstr>
      <vt:lpstr>Reimbursement Models</vt:lpstr>
      <vt:lpstr>Legal Impacts</vt:lpstr>
      <vt:lpstr>Key Features of the Population</vt:lpstr>
      <vt:lpstr>Top 5 Anticipated Services</vt:lpstr>
      <vt:lpstr>What does the organization need?</vt:lpstr>
      <vt:lpstr>Health Access Promotion</vt:lpstr>
      <vt:lpstr>Top 2 Opportunities</vt:lpstr>
      <vt:lpstr>Top 2 Challenges</vt:lpstr>
      <vt:lpstr>Formal Recommendation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Competing Hospital Business Set-up and Patient Population</dc:title>
  <dc:creator>bu3petersmommyof3@gmail.com</dc:creator>
  <cp:lastModifiedBy>bu3petersmommyof3@gmail.com</cp:lastModifiedBy>
  <cp:revision>7</cp:revision>
  <dcterms:created xsi:type="dcterms:W3CDTF">2022-03-20T01:43:39Z</dcterms:created>
  <dcterms:modified xsi:type="dcterms:W3CDTF">2022-04-16T19:06:41Z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