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4C3B2-965B-470A-B1C6-CE3472B99A4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C318B-3972-4D44-A8A7-A7B8019FE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4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Quantitative Reasoning Portfolio Project on our Student Loans by Victoria Peters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94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goal of his project is to get us thinking about how we intend to pay our student loan debt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0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hypothesis is that I will be able to pay my loans off quicker than expected by making larger monthly payments.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16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 two different sources to estimate how much my salary will be in my desired field. After averaging the two figures it look like I will have a starting annual salary of $65,000 and a net monthly salary (after taxes) of $4062.50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60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paying all of my bills I have $1325.41 in disposable income each month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69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estimate that I will owe a total of $24,570.78 at 3.95% interest after finishing up my degree.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97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minimum required monthly payment for my loan is $248.18 which is approx. 6 % of my monthly income.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66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I take the full 10 year loan term to pay the amount back I will accrue $5211.27 in interest which will </a:t>
            </a:r>
            <a:r>
              <a:rPr lang="en-US" dirty="0" err="1"/>
              <a:t>mke</a:t>
            </a:r>
            <a:r>
              <a:rPr lang="en-US" dirty="0"/>
              <a:t> my full cost $29,82.05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89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estimated three different terms and what the payments would look like to be able to pay it off in those time frames.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11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goal is to make monthly payments of $400 a month towards my student loans which will allow me to pay the debt off quicker and save on the accrued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2C318B-3972-4D44-A8A7-A7B8019FE5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8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856D-CD14-4C16-9F12-48D3C90759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Book Antiqua" panose="02040602050305030304" pitchFamily="18" charset="0"/>
              </a:rPr>
              <a:t>MATH201 College Mathematics - Quantitative Reasoning Portfolio Project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6949B-2D67-4B09-B942-C54402ADEF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Victoria Peters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DBF7EB7-BFF7-46BC-96E8-2CF868F42A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72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55"/>
    </mc:Choice>
    <mc:Fallback>
      <p:transition spd="slow" advTm="7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A1F2-4600-4BC5-80D8-3E3F1BDA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2379-8BFE-4195-9B41-20B6C6EEB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project is designed to start you thinking about how you will repay your student loans once you have graduated.</a:t>
            </a:r>
          </a:p>
          <a:p>
            <a:pPr marL="0" indent="0">
              <a:buNone/>
            </a:pPr>
            <a:endParaRPr lang="en-US" sz="48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C47A488-4083-42B3-9987-700BD702B7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4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03"/>
    </mc:Choice>
    <mc:Fallback>
      <p:transition spd="slow" advTm="10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63C3-9BC1-4983-B017-7E777A99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B4C88-2D35-4053-9971-B7D987FA1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 will be able to pay back my student loans faster than the standard 10 year repayment plan.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7C3AE28-2DFC-401D-9B19-0904486E34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2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42"/>
    </mc:Choice>
    <mc:Fallback>
      <p:transition spd="slow" advTm="10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DB8A-DA69-4FCF-94F0-B74B96230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Salary after Graduation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48111-5F8E-431B-B966-93BF58D66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4305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Medical Practice Manager in the state of Virginia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54305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Sources used to estimate salary: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Ziprecruiter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GlassDoor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  <a:tab pos="154305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salary 1:  $67,000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  <a:tab pos="154305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salary 2:  $63,000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54305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annual salary (avg of salary1/2):  $65,000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54305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monthly salary: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$5,416.67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543050" algn="l"/>
              </a:tabLst>
            </a:pP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net monthly salary (after taxes): $4,062.50</a:t>
            </a:r>
            <a:endParaRPr lang="en-US" sz="32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E1B825E-5730-4E0B-BB2B-60047C75D2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24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112"/>
    </mc:Choice>
    <mc:Fallback>
      <p:transition spd="slow" advTm="24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A795-E5A7-4FF8-8FA9-360A73E59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Budget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D472DD0-2784-4BC5-ABB1-EAD900B1F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006572"/>
              </p:ext>
            </p:extLst>
          </p:nvPr>
        </p:nvGraphicFramePr>
        <p:xfrm>
          <a:off x="6961851" y="2403057"/>
          <a:ext cx="4726566" cy="3365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283">
                  <a:extLst>
                    <a:ext uri="{9D8B030D-6E8A-4147-A177-3AD203B41FA5}">
                      <a16:colId xmlns:a16="http://schemas.microsoft.com/office/drawing/2014/main" val="553499081"/>
                    </a:ext>
                  </a:extLst>
                </a:gridCol>
                <a:gridCol w="2363283">
                  <a:extLst>
                    <a:ext uri="{9D8B030D-6E8A-4147-A177-3AD203B41FA5}">
                      <a16:colId xmlns:a16="http://schemas.microsoft.com/office/drawing/2014/main" val="1086073091"/>
                    </a:ext>
                  </a:extLst>
                </a:gridCol>
              </a:tblGrid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Monthly 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120113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Mortgage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79890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Car Payment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$279.63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61459"/>
                  </a:ext>
                </a:extLst>
              </a:tr>
              <a:tr h="412292">
                <a:tc>
                  <a:txBody>
                    <a:bodyPr/>
                    <a:lstStyle/>
                    <a:p>
                      <a:r>
                        <a:rPr lang="en-US" dirty="0"/>
                        <a:t>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22199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Electric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65757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Cell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611823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192.46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16715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80879"/>
                  </a:ext>
                </a:extLst>
              </a:tr>
              <a:tr h="369098">
                <a:tc>
                  <a:txBody>
                    <a:bodyPr/>
                    <a:lstStyle/>
                    <a:p>
                      <a:r>
                        <a:rPr lang="en-US" dirty="0"/>
                        <a:t>Internet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012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3EB57EF-8F74-4942-8E57-36C49FCFFC9B}"/>
              </a:ext>
            </a:extLst>
          </p:cNvPr>
          <p:cNvSpPr txBox="1"/>
          <p:nvPr/>
        </p:nvSpPr>
        <p:spPr>
          <a:xfrm>
            <a:off x="503583" y="2372139"/>
            <a:ext cx="60164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net monthly salary (after taxes): $4,062.50</a:t>
            </a:r>
            <a:endParaRPr lang="en-US" sz="18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dirty="0"/>
              <a:t>Total Monthly Expenses: $2737.09</a:t>
            </a:r>
          </a:p>
          <a:p>
            <a:endParaRPr lang="en-US" dirty="0"/>
          </a:p>
          <a:p>
            <a:r>
              <a:rPr lang="en-US" dirty="0"/>
              <a:t>Disposable income: $1325.41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3D5235D-0750-4D97-8223-294011F4E7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3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80"/>
    </mc:Choice>
    <mc:Fallback>
      <p:transition spd="slow" advTm="12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75418-51F1-4D2C-98D3-E45CED275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Amount of student loans at Graduation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8A0FF-4018-460E-9792-977F204FF5A1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600000">
            <a:off x="680320" y="2085082"/>
            <a:ext cx="9613861" cy="3599316"/>
          </a:xfrm>
        </p:spPr>
        <p:txBody>
          <a:bodyPr>
            <a:noAutofit/>
          </a:bodyPr>
          <a:lstStyle/>
          <a:p>
            <a:r>
              <a:rPr lang="en-US" sz="2800" dirty="0">
                <a:latin typeface="+mj-lt"/>
              </a:rPr>
              <a:t>Up until this semester I have not needed student loans as I have been using my Post 9/11 GI BILL. </a:t>
            </a:r>
          </a:p>
          <a:p>
            <a:r>
              <a:rPr lang="en-US" sz="2800" dirty="0">
                <a:latin typeface="+mj-lt"/>
              </a:rPr>
              <a:t>However, as of this Semester I have accumulated $4095.13 in a direct subsidized loan, for which t</a:t>
            </a:r>
            <a:r>
              <a:rPr lang="en-US" sz="2800" b="0" i="0" dirty="0">
                <a:effectLst/>
                <a:latin typeface="+mj-lt"/>
              </a:rPr>
              <a:t>here is no interest charged while an undergraduate student is in school at least half-time.</a:t>
            </a:r>
          </a:p>
          <a:p>
            <a:r>
              <a:rPr lang="en-US" sz="2800" dirty="0">
                <a:latin typeface="+mj-lt"/>
              </a:rPr>
              <a:t>I have 5 semesters left of school for which I estimate my costs will be approximately the same for each semester, at a 3.95 % interest rate</a:t>
            </a:r>
          </a:p>
          <a:p>
            <a:r>
              <a:rPr lang="en-US" sz="2800" dirty="0">
                <a:latin typeface="+mj-lt"/>
              </a:rPr>
              <a:t>Total Amount Due: 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$24,570.78 at 3.95% interest starting at graduation.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F827DA8-D048-48B2-9C40-CE98E46FF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04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960"/>
    </mc:Choice>
    <mc:Fallback>
      <p:transition spd="slow" advTm="16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B7DC3-7D9E-40D6-8443-0D34220C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Payment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061E4-AB45-417A-A883-D329DF194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satisfy the balance of my student loans I will have to pay at least the minimum required monthly payment of $248.18 per month for 10 years.</a:t>
            </a:r>
          </a:p>
          <a:p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net monthly salary (after taxes): $4,062.50</a:t>
            </a:r>
            <a:endParaRPr lang="en-US" dirty="0"/>
          </a:p>
          <a:p>
            <a:r>
              <a:rPr lang="en-US" dirty="0"/>
              <a:t>Total Monthly Expenses with student loan payment: $2985.27</a:t>
            </a:r>
          </a:p>
          <a:p>
            <a:r>
              <a:rPr lang="en-US" dirty="0"/>
              <a:t>Disposable income after student loan payment: $1077.23</a:t>
            </a:r>
          </a:p>
          <a:p>
            <a:r>
              <a:rPr lang="en-US" dirty="0"/>
              <a:t>This monthly payment is approx. 6 % of my estimated monthly income. This seems like it is completely reasonable and should not be an issue in repaying this under these terms.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EBCA295-B79E-4AA2-B145-772129EB35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85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61"/>
    </mc:Choice>
    <mc:Fallback>
      <p:transition spd="slow" advTm="14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CCFBC-2267-4555-976B-90F6CA2C1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the loan will accrue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09DC7-F406-4027-8DFA-82B6BB0D4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600" dirty="0"/>
              <a:t>By making the minimum monthly payments over the entire 10 year period the loan will accrue $5,211.27 in interest. </a:t>
            </a:r>
          </a:p>
          <a:p>
            <a:pPr algn="ctr"/>
            <a:r>
              <a:rPr lang="en-US" sz="3600" dirty="0"/>
              <a:t>In addition to the original balance this will bring the total cost of this loan to $29,782.05.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2FC8DDA-50CD-480C-8514-CECA9925C4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8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52"/>
    </mc:Choice>
    <mc:Fallback>
      <p:transition spd="slow" advTm="20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E0B29-8A70-4868-91A2-E2291F0D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I pay my loan off sooner?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18673EC-32C8-45F9-9861-D2D3CB2CD1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405628"/>
              </p:ext>
            </p:extLst>
          </p:nvPr>
        </p:nvGraphicFramePr>
        <p:xfrm>
          <a:off x="873887" y="2806148"/>
          <a:ext cx="942029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70">
                  <a:extLst>
                    <a:ext uri="{9D8B030D-6E8A-4147-A177-3AD203B41FA5}">
                      <a16:colId xmlns:a16="http://schemas.microsoft.com/office/drawing/2014/main" val="13364362"/>
                    </a:ext>
                  </a:extLst>
                </a:gridCol>
                <a:gridCol w="2403475">
                  <a:extLst>
                    <a:ext uri="{9D8B030D-6E8A-4147-A177-3AD203B41FA5}">
                      <a16:colId xmlns:a16="http://schemas.microsoft.com/office/drawing/2014/main" val="2036698644"/>
                    </a:ext>
                  </a:extLst>
                </a:gridCol>
                <a:gridCol w="2403475">
                  <a:extLst>
                    <a:ext uri="{9D8B030D-6E8A-4147-A177-3AD203B41FA5}">
                      <a16:colId xmlns:a16="http://schemas.microsoft.com/office/drawing/2014/main" val="3413653659"/>
                    </a:ext>
                  </a:extLst>
                </a:gridCol>
                <a:gridCol w="2403475">
                  <a:extLst>
                    <a:ext uri="{9D8B030D-6E8A-4147-A177-3AD203B41FA5}">
                      <a16:colId xmlns:a16="http://schemas.microsoft.com/office/drawing/2014/main" val="2623093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Payment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Future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Interest 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6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$451.95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$27,117.25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$2,546.47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15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$335.29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$28,164.19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$3,593.41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34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$270.71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$29,236.46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$4,665.68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05192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EC44F9E-8ECC-4802-9178-2B982AE40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096" y="4727299"/>
            <a:ext cx="8905875" cy="1962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1A0AF-2B89-4A03-9062-06A4A9FE0BE2}"/>
              </a:ext>
            </a:extLst>
          </p:cNvPr>
          <p:cNvSpPr txBox="1"/>
          <p:nvPr/>
        </p:nvSpPr>
        <p:spPr>
          <a:xfrm>
            <a:off x="1131096" y="2345635"/>
            <a:ext cx="37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Payment Options: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114F02-3CAC-4B59-84A1-52143D3BDFEA}"/>
              </a:ext>
            </a:extLst>
          </p:cNvPr>
          <p:cNvSpPr txBox="1"/>
          <p:nvPr/>
        </p:nvSpPr>
        <p:spPr>
          <a:xfrm>
            <a:off x="1131096" y="4412974"/>
            <a:ext cx="328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my plan looks like: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0328E7D-87DB-4534-B377-FAB6AFF3C0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58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821"/>
    </mc:Choice>
    <mc:Fallback>
      <p:transition spd="slow" advTm="31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3AACC-E5E6-45CB-B47A-94FF7E4D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Monthly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CDED3-B1F9-46C6-B305-005D71B19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Ideally I will be making a $400 a month payment on my student loans. </a:t>
            </a:r>
          </a:p>
          <a:p>
            <a:r>
              <a:rPr lang="en-US" dirty="0"/>
              <a:t>I can afford this in my current budget and it will allow me to pay a lot less interest on the total amount. </a:t>
            </a:r>
          </a:p>
          <a:p>
            <a:r>
              <a:rPr lang="en-US" dirty="0"/>
              <a:t>It will also allow me to pay the loan off sooner than the estimated 10 years which holds true to my hypothesis.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ECD9958-AD51-44D4-BA97-4EBA148DE4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4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42"/>
    </mc:Choice>
    <mc:Fallback>
      <p:transition spd="slow" advTm="19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105</TotalTime>
  <Words>779</Words>
  <Application>Microsoft Office PowerPoint</Application>
  <PresentationFormat>Widescreen</PresentationFormat>
  <Paragraphs>95</Paragraphs>
  <Slides>10</Slides>
  <Notes>10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Book Antiqua</vt:lpstr>
      <vt:lpstr>Calibri</vt:lpstr>
      <vt:lpstr>Times New Roman</vt:lpstr>
      <vt:lpstr>Trebuchet MS</vt:lpstr>
      <vt:lpstr>Berlin</vt:lpstr>
      <vt:lpstr>MATH201 College Mathematics - Quantitative Reasoning Portfolio Project</vt:lpstr>
      <vt:lpstr>Brief Overview</vt:lpstr>
      <vt:lpstr>Hypothesis</vt:lpstr>
      <vt:lpstr>Expected Salary after Graduation</vt:lpstr>
      <vt:lpstr>Monthly Budget</vt:lpstr>
      <vt:lpstr>Total Amount of student loans at Graduation</vt:lpstr>
      <vt:lpstr>Monthly Payment Required</vt:lpstr>
      <vt:lpstr>Interest the loan will accrue</vt:lpstr>
      <vt:lpstr>Should I pay my loan off sooner?</vt:lpstr>
      <vt:lpstr>Optimal Monthly Payment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MATH201 College Mathematics - Quantitative Reasoning Portfolio Project</dc:title>
  <dc:creator>bu3petersmommyof3@gmail.com</dc:creator>
  <cp:lastModifiedBy>bu3petersmommyof3@gmail.com</cp:lastModifiedBy>
  <cp:revision>14</cp:revision>
  <dcterms:created xsi:type="dcterms:W3CDTF">2020-09-26T14:53:25Z</dcterms:created>
  <dcterms:modified xsi:type="dcterms:W3CDTF">2020-10-14T02:24:25Z</dcterms:modified>
</cp:coreProperties>
</file>