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8" r:id="rId4"/>
    <p:sldId id="267" r:id="rId5"/>
    <p:sldId id="258" r:id="rId6"/>
    <p:sldId id="259" r:id="rId7"/>
    <p:sldId id="260" r:id="rId8"/>
    <p:sldId id="270" r:id="rId9"/>
    <p:sldId id="269" r:id="rId10"/>
    <p:sldId id="264" r:id="rId11"/>
    <p:sldId id="261" r:id="rId12"/>
    <p:sldId id="262" r:id="rId13"/>
    <p:sldId id="263" r:id="rId14"/>
    <p:sldId id="266" r:id="rId15"/>
    <p:sldId id="271" r:id="rId16"/>
    <p:sldId id="26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BC64F0-5422-48F6-9F93-8566C51198A3}" v="19" dt="2022-02-26T15:11:26.0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cia Foster" userId="bd285f704be128b1" providerId="LiveId" clId="{52BC64F0-5422-48F6-9F93-8566C51198A3}"/>
    <pc:docChg chg="undo custSel addSld modSld sldOrd">
      <pc:chgData name="Alecia Foster" userId="bd285f704be128b1" providerId="LiveId" clId="{52BC64F0-5422-48F6-9F93-8566C51198A3}" dt="2022-02-26T17:15:53.327" v="405"/>
      <pc:docMkLst>
        <pc:docMk/>
      </pc:docMkLst>
      <pc:sldChg chg="addSp delSp modSp mod chgLayout">
        <pc:chgData name="Alecia Foster" userId="bd285f704be128b1" providerId="LiveId" clId="{52BC64F0-5422-48F6-9F93-8566C51198A3}" dt="2022-02-26T15:16:16.040" v="144" actId="1076"/>
        <pc:sldMkLst>
          <pc:docMk/>
          <pc:sldMk cId="2176688591" sldId="257"/>
        </pc:sldMkLst>
        <pc:spChg chg="del mod">
          <ac:chgData name="Alecia Foster" userId="bd285f704be128b1" providerId="LiveId" clId="{52BC64F0-5422-48F6-9F93-8566C51198A3}" dt="2022-02-26T15:15:25.192" v="39" actId="700"/>
          <ac:spMkLst>
            <pc:docMk/>
            <pc:sldMk cId="2176688591" sldId="257"/>
            <ac:spMk id="2" creationId="{12B64CFC-A597-4CB9-8336-0343FCB68CD2}"/>
          </ac:spMkLst>
        </pc:spChg>
        <pc:spChg chg="del mod">
          <ac:chgData name="Alecia Foster" userId="bd285f704be128b1" providerId="LiveId" clId="{52BC64F0-5422-48F6-9F93-8566C51198A3}" dt="2022-02-26T15:15:25.192" v="39" actId="700"/>
          <ac:spMkLst>
            <pc:docMk/>
            <pc:sldMk cId="2176688591" sldId="257"/>
            <ac:spMk id="3" creationId="{09550A4E-25E1-491A-B528-E6B77033C16E}"/>
          </ac:spMkLst>
        </pc:spChg>
        <pc:spChg chg="add mod ord">
          <ac:chgData name="Alecia Foster" userId="bd285f704be128b1" providerId="LiveId" clId="{52BC64F0-5422-48F6-9F93-8566C51198A3}" dt="2022-02-26T15:16:16.040" v="144" actId="1076"/>
          <ac:spMkLst>
            <pc:docMk/>
            <pc:sldMk cId="2176688591" sldId="257"/>
            <ac:spMk id="5" creationId="{CAF49AB2-D60D-4E6D-8938-2FE40D44C3B2}"/>
          </ac:spMkLst>
        </pc:spChg>
        <pc:spChg chg="add del mod ord">
          <ac:chgData name="Alecia Foster" userId="bd285f704be128b1" providerId="LiveId" clId="{52BC64F0-5422-48F6-9F93-8566C51198A3}" dt="2022-02-26T15:16:12.242" v="143" actId="478"/>
          <ac:spMkLst>
            <pc:docMk/>
            <pc:sldMk cId="2176688591" sldId="257"/>
            <ac:spMk id="6" creationId="{9577219D-4B7C-4B58-86B1-6F9C40374C47}"/>
          </ac:spMkLst>
        </pc:spChg>
      </pc:sldChg>
      <pc:sldChg chg="delSp modSp mod delAnim">
        <pc:chgData name="Alecia Foster" userId="bd285f704be128b1" providerId="LiveId" clId="{52BC64F0-5422-48F6-9F93-8566C51198A3}" dt="2022-02-26T15:32:20.412" v="309" actId="1076"/>
        <pc:sldMkLst>
          <pc:docMk/>
          <pc:sldMk cId="514423380" sldId="258"/>
        </pc:sldMkLst>
        <pc:picChg chg="del">
          <ac:chgData name="Alecia Foster" userId="bd285f704be128b1" providerId="LiveId" clId="{52BC64F0-5422-48F6-9F93-8566C51198A3}" dt="2022-02-26T15:31:55.622" v="308" actId="478"/>
          <ac:picMkLst>
            <pc:docMk/>
            <pc:sldMk cId="514423380" sldId="258"/>
            <ac:picMk id="4" creationId="{AD8ABDCE-2EA2-44BB-892B-FE8D2FB58CF7}"/>
          </ac:picMkLst>
        </pc:picChg>
        <pc:picChg chg="mod">
          <ac:chgData name="Alecia Foster" userId="bd285f704be128b1" providerId="LiveId" clId="{52BC64F0-5422-48F6-9F93-8566C51198A3}" dt="2022-02-26T15:32:20.412" v="309" actId="1076"/>
          <ac:picMkLst>
            <pc:docMk/>
            <pc:sldMk cId="514423380" sldId="258"/>
            <ac:picMk id="5" creationId="{A42F0475-D548-4190-81F5-1EB5835AFC9E}"/>
          </ac:picMkLst>
        </pc:picChg>
      </pc:sldChg>
      <pc:sldChg chg="delSp mod delAnim">
        <pc:chgData name="Alecia Foster" userId="bd285f704be128b1" providerId="LiveId" clId="{52BC64F0-5422-48F6-9F93-8566C51198A3}" dt="2022-02-26T17:12:53.794" v="399" actId="478"/>
        <pc:sldMkLst>
          <pc:docMk/>
          <pc:sldMk cId="1347282449" sldId="265"/>
        </pc:sldMkLst>
        <pc:picChg chg="del">
          <ac:chgData name="Alecia Foster" userId="bd285f704be128b1" providerId="LiveId" clId="{52BC64F0-5422-48F6-9F93-8566C51198A3}" dt="2022-02-26T17:12:53.794" v="399" actId="478"/>
          <ac:picMkLst>
            <pc:docMk/>
            <pc:sldMk cId="1347282449" sldId="265"/>
            <ac:picMk id="4" creationId="{9C8F9FA8-73B9-4D4E-BEC6-B5020CF6BE2F}"/>
          </ac:picMkLst>
        </pc:picChg>
      </pc:sldChg>
      <pc:sldChg chg="addSp delSp modSp add mod ord modTransition addAnim delAnim">
        <pc:chgData name="Alecia Foster" userId="bd285f704be128b1" providerId="LiveId" clId="{52BC64F0-5422-48F6-9F93-8566C51198A3}" dt="2022-02-26T17:15:09.776" v="402"/>
        <pc:sldMkLst>
          <pc:docMk/>
          <pc:sldMk cId="2688530805" sldId="267"/>
        </pc:sldMkLst>
        <pc:spChg chg="mod">
          <ac:chgData name="Alecia Foster" userId="bd285f704be128b1" providerId="LiveId" clId="{52BC64F0-5422-48F6-9F93-8566C51198A3}" dt="2022-02-26T15:16:41.999" v="179" actId="20577"/>
          <ac:spMkLst>
            <pc:docMk/>
            <pc:sldMk cId="2688530805" sldId="267"/>
            <ac:spMk id="2" creationId="{12B64CFC-A597-4CB9-8336-0343FCB68CD2}"/>
          </ac:spMkLst>
        </pc:spChg>
        <pc:spChg chg="mod">
          <ac:chgData name="Alecia Foster" userId="bd285f704be128b1" providerId="LiveId" clId="{52BC64F0-5422-48F6-9F93-8566C51198A3}" dt="2022-02-26T15:14:48.949" v="35" actId="20577"/>
          <ac:spMkLst>
            <pc:docMk/>
            <pc:sldMk cId="2688530805" sldId="267"/>
            <ac:spMk id="3" creationId="{09550A4E-25E1-491A-B528-E6B77033C16E}"/>
          </ac:spMkLst>
        </pc:spChg>
        <pc:picChg chg="add del">
          <ac:chgData name="Alecia Foster" userId="bd285f704be128b1" providerId="LiveId" clId="{52BC64F0-5422-48F6-9F93-8566C51198A3}" dt="2022-02-26T15:16:46.833" v="180" actId="478"/>
          <ac:picMkLst>
            <pc:docMk/>
            <pc:sldMk cId="2688530805" sldId="267"/>
            <ac:picMk id="4" creationId="{09D1A645-4C83-471B-AC73-C465B4EC9348}"/>
          </ac:picMkLst>
        </pc:picChg>
        <pc:picChg chg="mod">
          <ac:chgData name="Alecia Foster" userId="bd285f704be128b1" providerId="LiveId" clId="{52BC64F0-5422-48F6-9F93-8566C51198A3}" dt="2022-02-26T15:31:12.758" v="307" actId="1076"/>
          <ac:picMkLst>
            <pc:docMk/>
            <pc:sldMk cId="2688530805" sldId="267"/>
            <ac:picMk id="5" creationId="{2414F741-2CEB-41EE-9B76-0A38FC72408C}"/>
          </ac:picMkLst>
        </pc:picChg>
      </pc:sldChg>
      <pc:sldChg chg="addSp delSp modSp add mod modTransition modClrScheme delAnim chgLayout">
        <pc:chgData name="Alecia Foster" userId="bd285f704be128b1" providerId="LiveId" clId="{52BC64F0-5422-48F6-9F93-8566C51198A3}" dt="2022-02-26T17:15:01.141" v="401"/>
        <pc:sldMkLst>
          <pc:docMk/>
          <pc:sldMk cId="3577045541" sldId="268"/>
        </pc:sldMkLst>
        <pc:spChg chg="add mod ord">
          <ac:chgData name="Alecia Foster" userId="bd285f704be128b1" providerId="LiveId" clId="{52BC64F0-5422-48F6-9F93-8566C51198A3}" dt="2022-02-26T15:27:57.415" v="303"/>
          <ac:spMkLst>
            <pc:docMk/>
            <pc:sldMk cId="3577045541" sldId="268"/>
            <ac:spMk id="2" creationId="{95D6441B-73DC-4FF2-AB2F-EDB6A552527D}"/>
          </ac:spMkLst>
        </pc:spChg>
        <pc:spChg chg="mod ord">
          <ac:chgData name="Alecia Foster" userId="bd285f704be128b1" providerId="LiveId" clId="{52BC64F0-5422-48F6-9F93-8566C51198A3}" dt="2022-02-26T15:28:01.188" v="304" actId="313"/>
          <ac:spMkLst>
            <pc:docMk/>
            <pc:sldMk cId="3577045541" sldId="268"/>
            <ac:spMk id="5" creationId="{CAF49AB2-D60D-4E6D-8938-2FE40D44C3B2}"/>
          </ac:spMkLst>
        </pc:spChg>
        <pc:picChg chg="mod">
          <ac:chgData name="Alecia Foster" userId="bd285f704be128b1" providerId="LiveId" clId="{52BC64F0-5422-48F6-9F93-8566C51198A3}" dt="2022-02-26T15:30:15.850" v="306" actId="1076"/>
          <ac:picMkLst>
            <pc:docMk/>
            <pc:sldMk cId="3577045541" sldId="268"/>
            <ac:picMk id="3" creationId="{6153C458-F786-437E-AC08-53287262CDD0}"/>
          </ac:picMkLst>
        </pc:picChg>
        <pc:picChg chg="del">
          <ac:chgData name="Alecia Foster" userId="bd285f704be128b1" providerId="LiveId" clId="{52BC64F0-5422-48F6-9F93-8566C51198A3}" dt="2022-02-26T15:28:06.910" v="305" actId="478"/>
          <ac:picMkLst>
            <pc:docMk/>
            <pc:sldMk cId="3577045541" sldId="268"/>
            <ac:picMk id="4" creationId="{09D1A645-4C83-471B-AC73-C465B4EC9348}"/>
          </ac:picMkLst>
        </pc:picChg>
      </pc:sldChg>
      <pc:sldChg chg="delSp modSp add mod ord modTransition delAnim">
        <pc:chgData name="Alecia Foster" userId="bd285f704be128b1" providerId="LiveId" clId="{52BC64F0-5422-48F6-9F93-8566C51198A3}" dt="2022-02-26T17:15:39.151" v="404"/>
        <pc:sldMkLst>
          <pc:docMk/>
          <pc:sldMk cId="4196880312" sldId="269"/>
        </pc:sldMkLst>
        <pc:spChg chg="mod">
          <ac:chgData name="Alecia Foster" userId="bd285f704be128b1" providerId="LiveId" clId="{52BC64F0-5422-48F6-9F93-8566C51198A3}" dt="2022-02-26T15:36:33.664" v="358" actId="27636"/>
          <ac:spMkLst>
            <pc:docMk/>
            <pc:sldMk cId="4196880312" sldId="269"/>
            <ac:spMk id="2" creationId="{95D6441B-73DC-4FF2-AB2F-EDB6A552527D}"/>
          </ac:spMkLst>
        </pc:spChg>
        <pc:spChg chg="mod">
          <ac:chgData name="Alecia Foster" userId="bd285f704be128b1" providerId="LiveId" clId="{52BC64F0-5422-48F6-9F93-8566C51198A3}" dt="2022-02-26T15:37:58.488" v="365" actId="20577"/>
          <ac:spMkLst>
            <pc:docMk/>
            <pc:sldMk cId="4196880312" sldId="269"/>
            <ac:spMk id="5" creationId="{CAF49AB2-D60D-4E6D-8938-2FE40D44C3B2}"/>
          </ac:spMkLst>
        </pc:spChg>
        <pc:picChg chg="del">
          <ac:chgData name="Alecia Foster" userId="bd285f704be128b1" providerId="LiveId" clId="{52BC64F0-5422-48F6-9F93-8566C51198A3}" dt="2022-02-26T15:35:20.910" v="335" actId="478"/>
          <ac:picMkLst>
            <pc:docMk/>
            <pc:sldMk cId="4196880312" sldId="269"/>
            <ac:picMk id="3" creationId="{6153C458-F786-437E-AC08-53287262CDD0}"/>
          </ac:picMkLst>
        </pc:picChg>
        <pc:picChg chg="mod">
          <ac:chgData name="Alecia Foster" userId="bd285f704be128b1" providerId="LiveId" clId="{52BC64F0-5422-48F6-9F93-8566C51198A3}" dt="2022-02-26T16:07:23.746" v="369" actId="1076"/>
          <ac:picMkLst>
            <pc:docMk/>
            <pc:sldMk cId="4196880312" sldId="269"/>
            <ac:picMk id="4" creationId="{3E15BDD9-6CBA-496A-9B78-DFDF0C7A08A2}"/>
          </ac:picMkLst>
        </pc:picChg>
      </pc:sldChg>
      <pc:sldChg chg="delSp modSp add mod ord modTransition delAnim">
        <pc:chgData name="Alecia Foster" userId="bd285f704be128b1" providerId="LiveId" clId="{52BC64F0-5422-48F6-9F93-8566C51198A3}" dt="2022-02-26T17:15:26.342" v="403"/>
        <pc:sldMkLst>
          <pc:docMk/>
          <pc:sldMk cId="2704436466" sldId="270"/>
        </pc:sldMkLst>
        <pc:spChg chg="mod">
          <ac:chgData name="Alecia Foster" userId="bd285f704be128b1" providerId="LiveId" clId="{52BC64F0-5422-48F6-9F93-8566C51198A3}" dt="2022-02-26T15:36:50.917" v="359"/>
          <ac:spMkLst>
            <pc:docMk/>
            <pc:sldMk cId="2704436466" sldId="270"/>
            <ac:spMk id="2" creationId="{95D6441B-73DC-4FF2-AB2F-EDB6A552527D}"/>
          </ac:spMkLst>
        </pc:spChg>
        <pc:spChg chg="mod">
          <ac:chgData name="Alecia Foster" userId="bd285f704be128b1" providerId="LiveId" clId="{52BC64F0-5422-48F6-9F93-8566C51198A3}" dt="2022-02-26T15:37:52.006" v="363" actId="20577"/>
          <ac:spMkLst>
            <pc:docMk/>
            <pc:sldMk cId="2704436466" sldId="270"/>
            <ac:spMk id="5" creationId="{CAF49AB2-D60D-4E6D-8938-2FE40D44C3B2}"/>
          </ac:spMkLst>
        </pc:spChg>
        <pc:picChg chg="del">
          <ac:chgData name="Alecia Foster" userId="bd285f704be128b1" providerId="LiveId" clId="{52BC64F0-5422-48F6-9F93-8566C51198A3}" dt="2022-02-26T15:35:36.324" v="346" actId="478"/>
          <ac:picMkLst>
            <pc:docMk/>
            <pc:sldMk cId="2704436466" sldId="270"/>
            <ac:picMk id="3" creationId="{6153C458-F786-437E-AC08-53287262CDD0}"/>
          </ac:picMkLst>
        </pc:picChg>
        <pc:picChg chg="del mod">
          <ac:chgData name="Alecia Foster" userId="bd285f704be128b1" providerId="LiveId" clId="{52BC64F0-5422-48F6-9F93-8566C51198A3}" dt="2022-02-26T16:03:45.853" v="367" actId="478"/>
          <ac:picMkLst>
            <pc:docMk/>
            <pc:sldMk cId="2704436466" sldId="270"/>
            <ac:picMk id="4" creationId="{7E3859F1-1D82-4AE0-8950-A842B3A79C4B}"/>
          </ac:picMkLst>
        </pc:picChg>
        <pc:picChg chg="mod">
          <ac:chgData name="Alecia Foster" userId="bd285f704be128b1" providerId="LiveId" clId="{52BC64F0-5422-48F6-9F93-8566C51198A3}" dt="2022-02-26T16:06:09.075" v="368" actId="1076"/>
          <ac:picMkLst>
            <pc:docMk/>
            <pc:sldMk cId="2704436466" sldId="270"/>
            <ac:picMk id="6" creationId="{1B5BF997-C82E-4A16-9141-CE0661468C27}"/>
          </ac:picMkLst>
        </pc:picChg>
      </pc:sldChg>
      <pc:sldChg chg="delSp modSp add mod modTransition delAnim">
        <pc:chgData name="Alecia Foster" userId="bd285f704be128b1" providerId="LiveId" clId="{52BC64F0-5422-48F6-9F93-8566C51198A3}" dt="2022-02-26T17:15:53.327" v="405"/>
        <pc:sldMkLst>
          <pc:docMk/>
          <pc:sldMk cId="1160313669" sldId="271"/>
        </pc:sldMkLst>
        <pc:spChg chg="mod">
          <ac:chgData name="Alecia Foster" userId="bd285f704be128b1" providerId="LiveId" clId="{52BC64F0-5422-48F6-9F93-8566C51198A3}" dt="2022-02-26T16:09:23.386" v="398" actId="1076"/>
          <ac:spMkLst>
            <pc:docMk/>
            <pc:sldMk cId="1160313669" sldId="271"/>
            <ac:spMk id="2" creationId="{0B1C3153-DB09-410F-9B30-2876D18FDD20}"/>
          </ac:spMkLst>
        </pc:spChg>
        <pc:spChg chg="del mod">
          <ac:chgData name="Alecia Foster" userId="bd285f704be128b1" providerId="LiveId" clId="{52BC64F0-5422-48F6-9F93-8566C51198A3}" dt="2022-02-26T16:09:19.792" v="397" actId="478"/>
          <ac:spMkLst>
            <pc:docMk/>
            <pc:sldMk cId="1160313669" sldId="271"/>
            <ac:spMk id="3" creationId="{96687D7D-EBC9-4FBD-85B7-8928F3BB41E1}"/>
          </ac:spMkLst>
        </pc:spChg>
        <pc:picChg chg="del">
          <ac:chgData name="Alecia Foster" userId="bd285f704be128b1" providerId="LiveId" clId="{52BC64F0-5422-48F6-9F93-8566C51198A3}" dt="2022-02-26T16:09:17.217" v="396" actId="478"/>
          <ac:picMkLst>
            <pc:docMk/>
            <pc:sldMk cId="1160313669" sldId="271"/>
            <ac:picMk id="4" creationId="{4C2A96A3-1664-469F-971C-2A2C2E418670}"/>
          </ac:picMkLst>
        </pc:picChg>
        <pc:picChg chg="mod">
          <ac:chgData name="Alecia Foster" userId="bd285f704be128b1" providerId="LiveId" clId="{52BC64F0-5422-48F6-9F93-8566C51198A3}" dt="2022-02-26T17:13:53.721" v="400" actId="1076"/>
          <ac:picMkLst>
            <pc:docMk/>
            <pc:sldMk cId="1160313669" sldId="271"/>
            <ac:picMk id="5" creationId="{50102F05-BC36-42AF-8697-A925652A23D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DDE06-1BBB-4428-A14F-6B5D10FC50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generations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55578D-5B90-42B2-AE1A-5B883A1659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Alecia m. foster</a:t>
            </a:r>
          </a:p>
          <a:p>
            <a:r>
              <a:rPr lang="en-US" dirty="0"/>
              <a:t>SOSC 301</a:t>
            </a:r>
          </a:p>
        </p:txBody>
      </p:sp>
    </p:spTree>
    <p:extLst>
      <p:ext uri="{BB962C8B-B14F-4D97-AF65-F5344CB8AC3E}">
        <p14:creationId xmlns:p14="http://schemas.microsoft.com/office/powerpoint/2010/main" val="312762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F49AB2-D60D-4E6D-8938-2FE40D44C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369825"/>
            <a:ext cx="10364451" cy="1596177"/>
          </a:xfrm>
        </p:spPr>
        <p:txBody>
          <a:bodyPr/>
          <a:lstStyle/>
          <a:p>
            <a:r>
              <a:rPr lang="en-US" dirty="0"/>
              <a:t>What is a Traditionalist and how can understanding this generation affect me in the workplace?</a:t>
            </a:r>
          </a:p>
        </p:txBody>
      </p:sp>
      <p:pic>
        <p:nvPicPr>
          <p:cNvPr id="4" name="Voiceover 1">
            <a:hlinkClick r:id="" action="ppaction://media"/>
            <a:extLst>
              <a:ext uri="{FF2B5EF4-FFF2-40B4-BE49-F238E27FC236}">
                <a16:creationId xmlns:a16="http://schemas.microsoft.com/office/drawing/2014/main" id="{09D1A645-4C83-471B-AC73-C465B4EC93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82400" y="62367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68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0">
        <p14:ripple/>
      </p:transition>
    </mc:Choice>
    <mc:Fallback xmlns="">
      <p:transition spd="slow"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7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8485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F49AB2-D60D-4E6D-8938-2FE40D44C3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Primary Source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95D6441B-73DC-4FF2-AB2F-EDB6A55252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/>
              <a:t>https://www.usf.edu/hr-training/documents/lunch-bytes/generationaldifferenceschart.pdf</a:t>
            </a:r>
          </a:p>
          <a:p>
            <a:endParaRPr lang="en-US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153C458-F786-437E-AC08-53287262CD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82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045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20000">
        <p14:ripple/>
      </p:transition>
    </mc:Choice>
    <mc:Fallback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64CFC-A597-4CB9-8336-0343FCB68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Common traits of traditionalists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50A4E-25E1-491A-B528-E6B77033C16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Work ethics</a:t>
            </a:r>
          </a:p>
          <a:p>
            <a:pPr algn="ctr"/>
            <a:r>
              <a:rPr lang="en-US" sz="2800" dirty="0"/>
              <a:t>Core values</a:t>
            </a:r>
          </a:p>
          <a:p>
            <a:pPr algn="ctr"/>
            <a:r>
              <a:rPr lang="en-US" sz="2800" dirty="0"/>
              <a:t>How to effectively work alongside someone of the Traditionalist generation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414F741-2CEB-41EE-9B76-0A38FC7240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82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530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5000">
        <p14:ripple/>
      </p:transition>
    </mc:Choice>
    <mc:Fallback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8485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E6FBE-A147-41F3-B90F-AD1F069CE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Work ethics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B6038-81C9-45A1-8895-3FF2ADE70E8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Compliant</a:t>
            </a:r>
          </a:p>
          <a:p>
            <a:pPr algn="ctr"/>
            <a:r>
              <a:rPr lang="en-US" sz="2800" dirty="0"/>
              <a:t>Dedicated</a:t>
            </a:r>
          </a:p>
          <a:p>
            <a:pPr algn="ctr"/>
            <a:r>
              <a:rPr lang="en-US" sz="2800" dirty="0"/>
              <a:t>Hard working</a:t>
            </a:r>
          </a:p>
          <a:p>
            <a:pPr algn="ctr"/>
            <a:r>
              <a:rPr lang="en-US" sz="2800" dirty="0"/>
              <a:t>Loyal</a:t>
            </a:r>
          </a:p>
          <a:p>
            <a:pPr algn="ctr"/>
            <a:r>
              <a:rPr lang="en-US" sz="2800" dirty="0"/>
              <a:t>Respects authority</a:t>
            </a:r>
          </a:p>
          <a:p>
            <a:pPr algn="ctr"/>
            <a:endParaRPr lang="en-US" sz="2800" dirty="0"/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42F0475-D548-4190-81F5-1EB5835AFC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65058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42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5000">
        <p14:ripple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697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EDEB9-A199-4973-84D4-7A4239EB5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Core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699D7-A2B9-4A70-9E09-35B1CEAB717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Disciplined</a:t>
            </a:r>
          </a:p>
          <a:p>
            <a:pPr algn="ctr"/>
            <a:r>
              <a:rPr lang="en-US" sz="2800" dirty="0"/>
              <a:t>Duty before pleasure</a:t>
            </a:r>
          </a:p>
          <a:p>
            <a:pPr algn="ctr"/>
            <a:r>
              <a:rPr lang="en-US" sz="2800" dirty="0"/>
              <a:t>Trusts in the government</a:t>
            </a:r>
          </a:p>
          <a:p>
            <a:pPr algn="ctr"/>
            <a:r>
              <a:rPr lang="en-US" sz="2800" dirty="0"/>
              <a:t>Patience</a:t>
            </a:r>
          </a:p>
          <a:p>
            <a:pPr algn="ctr"/>
            <a:r>
              <a:rPr lang="en-US" sz="2800" dirty="0"/>
              <a:t>responsibility</a:t>
            </a:r>
          </a:p>
        </p:txBody>
      </p:sp>
      <p:pic>
        <p:nvPicPr>
          <p:cNvPr id="4" name="Core Values">
            <a:hlinkClick r:id="" action="ppaction://media"/>
            <a:extLst>
              <a:ext uri="{FF2B5EF4-FFF2-40B4-BE49-F238E27FC236}">
                <a16:creationId xmlns:a16="http://schemas.microsoft.com/office/drawing/2014/main" id="{DD706A1A-5C96-4032-BAA5-812C05A789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82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03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5000">
        <p14:ripple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F268F-CE96-481E-B35D-BDF9751FC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1098964"/>
            <a:ext cx="10364451" cy="1596177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How to effectively work alongside someone of the Traditionalist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57A18-A5B7-42DA-B11A-93CBA8BDBC9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149" y="2971526"/>
            <a:ext cx="10363826" cy="2964325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Work is not supposed to be fun</a:t>
            </a:r>
          </a:p>
          <a:p>
            <a:pPr algn="ctr"/>
            <a:r>
              <a:rPr lang="en-US" sz="2800" dirty="0"/>
              <a:t>Follows rules well but prefers to know the procedures</a:t>
            </a:r>
          </a:p>
          <a:p>
            <a:pPr algn="ctr"/>
            <a:r>
              <a:rPr lang="en-US" sz="2800" dirty="0"/>
              <a:t>conservative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3D0DA0A-26F0-4F40-8C13-86FD668E2F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82400" y="62212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08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0">
        <p14:ripple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1515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F49AB2-D60D-4E6D-8938-2FE40D44C3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Secondary Source #1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95D6441B-73DC-4FF2-AB2F-EDB6A55252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/>
              <a:t>https://www.indeed.com/career-advice/career-	development/generations-in-the-workplace</a:t>
            </a:r>
            <a:endParaRPr lang="en-US" dirty="0"/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B5BF997-C82E-4A16-9141-CE0661468C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82400" y="62212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436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25000">
        <p14:ripple/>
      </p:transition>
    </mc:Choice>
    <mc:Fallback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F49AB2-D60D-4E6D-8938-2FE40D44C3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secondary Source #2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95D6441B-73DC-4FF2-AB2F-EDB6A55252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sz="2400" dirty="0"/>
          </a:p>
          <a:p>
            <a:r>
              <a:rPr lang="en-US" sz="2400" dirty="0"/>
              <a:t>https://www.dot.state.oh.us/divisions/planning/localprograms/ltap/documents/tradition	alist_-working_with_other_generations.pdf</a:t>
            </a:r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E15BDD9-6CBA-496A-9B78-DFDF0C7A08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15241" y="62367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80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2000">
        <p14:ripple/>
      </p:transition>
    </mc:Choice>
    <mc:Fallback>
      <p:transition spd="slow" advClick="0" advTm="3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D64BA-DED6-4018-8FED-34A6034FD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Uniqueness of Traditionalists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300B22-8359-4856-AF7D-D54E3BDD4F9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History</a:t>
            </a:r>
          </a:p>
          <a:p>
            <a:pPr algn="ctr"/>
            <a:r>
              <a:rPr lang="en-US" sz="2800" dirty="0"/>
              <a:t>Communication styles</a:t>
            </a:r>
          </a:p>
          <a:p>
            <a:pPr algn="ctr"/>
            <a:r>
              <a:rPr lang="en-US" sz="2800" dirty="0"/>
              <a:t>practices</a:t>
            </a:r>
          </a:p>
        </p:txBody>
      </p:sp>
      <p:pic>
        <p:nvPicPr>
          <p:cNvPr id="4" name="Voiceover 2">
            <a:hlinkClick r:id="" action="ppaction://media"/>
            <a:extLst>
              <a:ext uri="{FF2B5EF4-FFF2-40B4-BE49-F238E27FC236}">
                <a16:creationId xmlns:a16="http://schemas.microsoft.com/office/drawing/2014/main" id="{15C5E53A-9C1F-4FD7-982B-D283F89039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10075" y="61308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75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5000">
        <p14:ripple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38804-4FF1-4640-ABB0-81AC5B2BA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History of traditionalists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5BE72-78B5-4EEF-A56A-2D32D6DC668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Born between 1925 and 1945</a:t>
            </a:r>
          </a:p>
          <a:p>
            <a:pPr algn="ctr"/>
            <a:r>
              <a:rPr lang="en-US" sz="2800" dirty="0"/>
              <a:t>Expected to be seen and not heard</a:t>
            </a:r>
          </a:p>
          <a:p>
            <a:pPr algn="ctr"/>
            <a:r>
              <a:rPr lang="en-US" sz="2800" dirty="0"/>
              <a:t>Raised with strict rules and high expectations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D295BA5-48B9-4483-A8EC-8592983483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82400" y="617478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91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5000">
        <p14:ripple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1E6B3-2F1B-48FE-BB7E-B21DEFBA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Communication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98C01-14C9-417E-8446-425B4EB5E4D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Shows respect for age/experiences</a:t>
            </a:r>
          </a:p>
          <a:p>
            <a:pPr algn="ctr"/>
            <a:r>
              <a:rPr lang="en-US" sz="2800" dirty="0"/>
              <a:t>Use of rotary phones</a:t>
            </a:r>
          </a:p>
          <a:p>
            <a:pPr algn="ctr"/>
            <a:r>
              <a:rPr lang="en-US" sz="2800" dirty="0"/>
              <a:t>Memos</a:t>
            </a:r>
          </a:p>
          <a:p>
            <a:pPr algn="ctr"/>
            <a:r>
              <a:rPr lang="en-US" sz="2800" dirty="0"/>
              <a:t>Good grammar and manners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283FC51-29A8-4D30-A358-1028D74FA6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82400" y="61902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58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0">
        <p14:ripple/>
      </p:transition>
    </mc:Choice>
    <mc:Fallback xmlns="">
      <p:transition spd="slow"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EC231-E116-421F-9DF9-5600E07F1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CE406-71C0-41E7-8198-694A844970F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Do not adapt well to change</a:t>
            </a:r>
          </a:p>
          <a:p>
            <a:pPr algn="ctr"/>
            <a:r>
              <a:rPr lang="en-US" sz="2800" dirty="0"/>
              <a:t>Avoids conflict</a:t>
            </a:r>
          </a:p>
          <a:p>
            <a:pPr algn="ctr"/>
            <a:r>
              <a:rPr lang="en-US" sz="2800" dirty="0"/>
              <a:t>Right or wrong </a:t>
            </a:r>
          </a:p>
          <a:p>
            <a:pPr algn="ctr"/>
            <a:r>
              <a:rPr lang="en-US" sz="2800" dirty="0"/>
              <a:t>“waste not, want not” attitudes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49B4F96-8A44-4535-8A5A-EEED64FE4F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82400" y="62367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21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0">
        <p14:ripple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C3153-DB09-410F-9B30-2876D18FD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will an understanding of the traditionalist generation lead to future career and life success?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687D7D-EBC9-4FBD-85B7-8928F3BB41E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It will allow me to understand the mindset of someone from this generation</a:t>
            </a:r>
          </a:p>
          <a:p>
            <a:r>
              <a:rPr lang="en-US" dirty="0"/>
              <a:t>It will teach me how to work alongside them without any complications</a:t>
            </a:r>
          </a:p>
          <a:p>
            <a:r>
              <a:rPr lang="en-US" dirty="0"/>
              <a:t>I will be able to be…</a:t>
            </a:r>
          </a:p>
          <a:p>
            <a:pPr lvl="1"/>
            <a:r>
              <a:rPr lang="en-US" dirty="0"/>
              <a:t>More understanding</a:t>
            </a:r>
          </a:p>
          <a:p>
            <a:pPr lvl="1"/>
            <a:r>
              <a:rPr lang="en-US" dirty="0"/>
              <a:t>More respectful</a:t>
            </a:r>
          </a:p>
          <a:p>
            <a:pPr lvl="1"/>
            <a:r>
              <a:rPr lang="en-US" dirty="0"/>
              <a:t>More disciplined</a:t>
            </a:r>
          </a:p>
          <a:p>
            <a:pPr lvl="1"/>
            <a:r>
              <a:rPr lang="en-US" dirty="0"/>
              <a:t>More patient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C2A96A3-1664-469F-971C-2A2C2E4186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82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79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75000">
        <p14:ripple/>
      </p:transition>
    </mc:Choice>
    <mc:Fallback xmlns="">
      <p:transition spd="slow" advClick="0" advTm="7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1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C3153-DB09-410F-9B30-2876D18FD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447317"/>
            <a:ext cx="10364451" cy="1596177"/>
          </a:xfrm>
        </p:spPr>
        <p:txBody>
          <a:bodyPr/>
          <a:lstStyle/>
          <a:p>
            <a:r>
              <a:rPr lang="en-US" dirty="0"/>
              <a:t>Research synthesis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0102F05-BC36-42AF-8697-A925652A23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82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313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40000">
        <p14:ripple/>
      </p:transition>
    </mc:Choice>
    <mc:Fallback>
      <p:transition spd="slow" advClick="0" advTm="4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5455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3E08-87A5-4A66-905A-36037E280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EE94E-E98C-4853-9241-7171B3DEE2A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Generational differences chart – University of south florida. (n.d.). Retrieved January 20,2022, from 	https://www.usf.edu/hr-training/documents/lunch-bytes/generationaldifferenceschart.pdf</a:t>
            </a:r>
          </a:p>
          <a:p>
            <a:r>
              <a:rPr lang="en-US" sz="1600" dirty="0"/>
              <a:t>Traditionalists – working with other generations. Ohio Ltap – local technical assistance program. 	(2019). Retrieved February 4, 2022, from 	https://www.dot.state.oh.us/divisions/planning/localprograms/ltap/documents/tradition	alist_-working_with_other_generations.pdf</a:t>
            </a:r>
          </a:p>
          <a:p>
            <a:r>
              <a:rPr lang="en-US" sz="1600" dirty="0"/>
              <a:t>5 generations in the workplace: their values and differences. Indeed career guide. (2021,  august 27). 	Retrieved February 4, 2022, from https://www.indeed.com/career-advice/career-	development/generations-in-the-workplace</a:t>
            </a:r>
          </a:p>
        </p:txBody>
      </p:sp>
    </p:spTree>
    <p:extLst>
      <p:ext uri="{BB962C8B-B14F-4D97-AF65-F5344CB8AC3E}">
        <p14:creationId xmlns:p14="http://schemas.microsoft.com/office/powerpoint/2010/main" val="134728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0">
        <p14:ripple/>
      </p:transition>
    </mc:Choice>
    <mc:Fallback xmlns="">
      <p:transition spd="slow" advClick="0" advTm="50000">
        <p:fade/>
      </p:transition>
    </mc:Fallback>
  </mc:AlternateContent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4B4B4B"/>
      </a:dk2>
      <a:lt2>
        <a:srgbClr val="B5B5B5"/>
      </a:lt2>
      <a:accent1>
        <a:srgbClr val="9AC43E"/>
      </a:accent1>
      <a:accent2>
        <a:srgbClr val="44BA98"/>
      </a:accent2>
      <a:accent3>
        <a:srgbClr val="43A9D9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892FADA9-420D-4323-A7A4-C1060166525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264</TotalTime>
  <Words>434</Words>
  <Application>Microsoft Office PowerPoint</Application>
  <PresentationFormat>Widescreen</PresentationFormat>
  <Paragraphs>62</Paragraphs>
  <Slides>16</Slides>
  <Notes>0</Notes>
  <HiddenSlides>0</HiddenSlides>
  <MMClips>14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Tw Cen MT</vt:lpstr>
      <vt:lpstr>Droplet</vt:lpstr>
      <vt:lpstr>generations</vt:lpstr>
      <vt:lpstr>What is a Traditionalist and how can understanding this generation affect me in the workplace?</vt:lpstr>
      <vt:lpstr>Primary Source</vt:lpstr>
      <vt:lpstr>Common traits of traditionalists</vt:lpstr>
      <vt:lpstr>Work ethics</vt:lpstr>
      <vt:lpstr>Core values</vt:lpstr>
      <vt:lpstr>How to effectively work alongside someone of the Traditionalist generation</vt:lpstr>
      <vt:lpstr>Secondary Source #1</vt:lpstr>
      <vt:lpstr>secondary Source #2</vt:lpstr>
      <vt:lpstr>Uniqueness of Traditionalists</vt:lpstr>
      <vt:lpstr>History of traditionalists</vt:lpstr>
      <vt:lpstr>Communication styles</vt:lpstr>
      <vt:lpstr>practices</vt:lpstr>
      <vt:lpstr>How will an understanding of the traditionalist generation lead to future career and life success?</vt:lpstr>
      <vt:lpstr>Research synthesis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generations</dc:title>
  <dc:creator>Alecia Foster</dc:creator>
  <cp:lastModifiedBy>Alecia Foster</cp:lastModifiedBy>
  <cp:revision>7</cp:revision>
  <dcterms:created xsi:type="dcterms:W3CDTF">2022-02-04T21:31:24Z</dcterms:created>
  <dcterms:modified xsi:type="dcterms:W3CDTF">2022-02-26T17:16:00Z</dcterms:modified>
</cp:coreProperties>
</file>