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57" r:id="rId3"/>
    <p:sldId id="258" r:id="rId4"/>
    <p:sldId id="259" r:id="rId5"/>
    <p:sldId id="260" r:id="rId6"/>
    <p:sldId id="261" r:id="rId7"/>
    <p:sldId id="264" r:id="rId8"/>
    <p:sldId id="262" r:id="rId9"/>
    <p:sldId id="263"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63CC65-1907-44FB-981A-0790CC6E2954}" v="13" dt="2021-06-19T23:34:38.1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273" autoAdjust="0"/>
    <p:restoredTop sz="94660"/>
  </p:normalViewPr>
  <p:slideViewPr>
    <p:cSldViewPr snapToGrid="0">
      <p:cViewPr varScale="1">
        <p:scale>
          <a:sx n="80" d="100"/>
          <a:sy n="80" d="100"/>
        </p:scale>
        <p:origin x="126" y="1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31818C-AFE9-485A-93FC-465A973AE28B}"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20D46733-C69D-4AFE-99C2-3451C6771FE1}">
      <dgm:prSet/>
      <dgm:spPr/>
      <dgm:t>
        <a:bodyPr/>
        <a:lstStyle/>
        <a:p>
          <a:r>
            <a:rPr lang="en-US" b="1" dirty="0"/>
            <a:t>Net Monthly Income $ $3,801.00</a:t>
          </a:r>
          <a:endParaRPr lang="en-US" dirty="0"/>
        </a:p>
      </dgm:t>
    </dgm:pt>
    <dgm:pt modelId="{F150883F-586D-4B8A-B97E-A1FCFE6678C1}" type="parTrans" cxnId="{039B5AA7-4E91-4E5F-9668-E5C609800FEC}">
      <dgm:prSet/>
      <dgm:spPr/>
      <dgm:t>
        <a:bodyPr/>
        <a:lstStyle/>
        <a:p>
          <a:endParaRPr lang="en-US"/>
        </a:p>
      </dgm:t>
    </dgm:pt>
    <dgm:pt modelId="{5CE4A0E2-5A56-4CC3-A7E6-9BC620DC35FC}" type="sibTrans" cxnId="{039B5AA7-4E91-4E5F-9668-E5C609800FEC}">
      <dgm:prSet/>
      <dgm:spPr/>
      <dgm:t>
        <a:bodyPr/>
        <a:lstStyle/>
        <a:p>
          <a:endParaRPr lang="en-US"/>
        </a:p>
      </dgm:t>
    </dgm:pt>
    <dgm:pt modelId="{0555EFD2-ADC9-44DF-87A6-EAEE5CC67828}">
      <dgm:prSet/>
      <dgm:spPr/>
      <dgm:t>
        <a:bodyPr/>
        <a:lstStyle/>
        <a:p>
          <a:r>
            <a:rPr lang="en-US" b="1" dirty="0"/>
            <a:t>Mortgage -$427.87</a:t>
          </a:r>
          <a:endParaRPr lang="en-US" dirty="0"/>
        </a:p>
      </dgm:t>
    </dgm:pt>
    <dgm:pt modelId="{D90811C2-E9F5-438A-9799-CA78E3836E43}" type="parTrans" cxnId="{D3BDC368-A3BA-4D85-A163-09F9B15E47F3}">
      <dgm:prSet/>
      <dgm:spPr/>
      <dgm:t>
        <a:bodyPr/>
        <a:lstStyle/>
        <a:p>
          <a:endParaRPr lang="en-US"/>
        </a:p>
      </dgm:t>
    </dgm:pt>
    <dgm:pt modelId="{FD6856E9-CE14-4A0B-892B-BFAE007C0C7B}" type="sibTrans" cxnId="{D3BDC368-A3BA-4D85-A163-09F9B15E47F3}">
      <dgm:prSet/>
      <dgm:spPr/>
      <dgm:t>
        <a:bodyPr/>
        <a:lstStyle/>
        <a:p>
          <a:endParaRPr lang="en-US"/>
        </a:p>
      </dgm:t>
    </dgm:pt>
    <dgm:pt modelId="{75DE427D-1823-4E18-AB98-E94AED24AF0E}">
      <dgm:prSet/>
      <dgm:spPr/>
      <dgm:t>
        <a:bodyPr/>
        <a:lstStyle/>
        <a:p>
          <a:r>
            <a:rPr lang="en-US" b="1" dirty="0"/>
            <a:t>Electric -$150.00</a:t>
          </a:r>
          <a:endParaRPr lang="en-US" dirty="0"/>
        </a:p>
      </dgm:t>
    </dgm:pt>
    <dgm:pt modelId="{F0616E08-9A5C-4A5B-833D-C524CF49BF36}" type="parTrans" cxnId="{5BE51F77-9B4F-4704-8B10-5EA00CAB33EB}">
      <dgm:prSet/>
      <dgm:spPr/>
      <dgm:t>
        <a:bodyPr/>
        <a:lstStyle/>
        <a:p>
          <a:endParaRPr lang="en-US"/>
        </a:p>
      </dgm:t>
    </dgm:pt>
    <dgm:pt modelId="{EE2F18D7-0086-4FA1-ADC0-787DB4023A23}" type="sibTrans" cxnId="{5BE51F77-9B4F-4704-8B10-5EA00CAB33EB}">
      <dgm:prSet/>
      <dgm:spPr/>
      <dgm:t>
        <a:bodyPr/>
        <a:lstStyle/>
        <a:p>
          <a:endParaRPr lang="en-US"/>
        </a:p>
      </dgm:t>
    </dgm:pt>
    <dgm:pt modelId="{2919E92F-F270-4812-95F8-AE10C45FEEE5}">
      <dgm:prSet/>
      <dgm:spPr/>
      <dgm:t>
        <a:bodyPr/>
        <a:lstStyle/>
        <a:p>
          <a:r>
            <a:rPr lang="en-US" b="1" dirty="0"/>
            <a:t>Water/Trash -$30.00</a:t>
          </a:r>
          <a:endParaRPr lang="en-US" dirty="0"/>
        </a:p>
      </dgm:t>
    </dgm:pt>
    <dgm:pt modelId="{41D79596-B14A-4670-B181-D80F912527F3}" type="parTrans" cxnId="{4EE2A589-5C72-4AEF-B379-498151395C76}">
      <dgm:prSet/>
      <dgm:spPr/>
      <dgm:t>
        <a:bodyPr/>
        <a:lstStyle/>
        <a:p>
          <a:endParaRPr lang="en-US"/>
        </a:p>
      </dgm:t>
    </dgm:pt>
    <dgm:pt modelId="{6EAD0EA8-40F5-4D84-A0C5-F29D5C24D836}" type="sibTrans" cxnId="{4EE2A589-5C72-4AEF-B379-498151395C76}">
      <dgm:prSet/>
      <dgm:spPr/>
      <dgm:t>
        <a:bodyPr/>
        <a:lstStyle/>
        <a:p>
          <a:endParaRPr lang="en-US"/>
        </a:p>
      </dgm:t>
    </dgm:pt>
    <dgm:pt modelId="{C3C850BB-8EB1-4C09-B372-472E8A23FCF6}">
      <dgm:prSet/>
      <dgm:spPr/>
      <dgm:t>
        <a:bodyPr/>
        <a:lstStyle/>
        <a:p>
          <a:r>
            <a:rPr lang="en-US" b="1" dirty="0"/>
            <a:t>Cell Phone -$45.00</a:t>
          </a:r>
          <a:endParaRPr lang="en-US" dirty="0"/>
        </a:p>
      </dgm:t>
    </dgm:pt>
    <dgm:pt modelId="{83DA45A3-CC45-44BD-804F-A21D33C74643}" type="parTrans" cxnId="{2D6A66EF-F101-44B6-9AC1-CDABA894C78A}">
      <dgm:prSet/>
      <dgm:spPr/>
      <dgm:t>
        <a:bodyPr/>
        <a:lstStyle/>
        <a:p>
          <a:endParaRPr lang="en-US"/>
        </a:p>
      </dgm:t>
    </dgm:pt>
    <dgm:pt modelId="{5EDA08A7-4170-4D02-BB3C-F492AEBAE3FB}" type="sibTrans" cxnId="{2D6A66EF-F101-44B6-9AC1-CDABA894C78A}">
      <dgm:prSet/>
      <dgm:spPr/>
      <dgm:t>
        <a:bodyPr/>
        <a:lstStyle/>
        <a:p>
          <a:endParaRPr lang="en-US"/>
        </a:p>
      </dgm:t>
    </dgm:pt>
    <dgm:pt modelId="{B85BD0FB-D921-45C3-8BE7-B1EEE86292FB}">
      <dgm:prSet/>
      <dgm:spPr/>
      <dgm:t>
        <a:bodyPr/>
        <a:lstStyle/>
        <a:p>
          <a:r>
            <a:rPr lang="en-US" b="1"/>
            <a:t>Internet -49.99</a:t>
          </a:r>
          <a:endParaRPr lang="en-US"/>
        </a:p>
      </dgm:t>
    </dgm:pt>
    <dgm:pt modelId="{BF4F5E2F-081F-4DA2-A5E7-C28C15A5FDBC}" type="parTrans" cxnId="{9845F81C-7C14-451A-8C02-09E0340A84B0}">
      <dgm:prSet/>
      <dgm:spPr/>
      <dgm:t>
        <a:bodyPr/>
        <a:lstStyle/>
        <a:p>
          <a:endParaRPr lang="en-US"/>
        </a:p>
      </dgm:t>
    </dgm:pt>
    <dgm:pt modelId="{A3856C07-CCBD-4F23-A0C4-F21EBBA6211E}" type="sibTrans" cxnId="{9845F81C-7C14-451A-8C02-09E0340A84B0}">
      <dgm:prSet/>
      <dgm:spPr/>
      <dgm:t>
        <a:bodyPr/>
        <a:lstStyle/>
        <a:p>
          <a:endParaRPr lang="en-US"/>
        </a:p>
      </dgm:t>
    </dgm:pt>
    <dgm:pt modelId="{A2F91DDA-5006-4F9E-BC3C-8587F5F4E2EE}">
      <dgm:prSet/>
      <dgm:spPr/>
      <dgm:t>
        <a:bodyPr/>
        <a:lstStyle/>
        <a:p>
          <a:r>
            <a:rPr lang="en-US" b="1" dirty="0"/>
            <a:t>Car/ Home Insurance -$111.00</a:t>
          </a:r>
          <a:endParaRPr lang="en-US" dirty="0"/>
        </a:p>
      </dgm:t>
    </dgm:pt>
    <dgm:pt modelId="{98775B2C-2EA3-4B15-8E6A-519FB91D742D}" type="parTrans" cxnId="{B80D8C26-EB50-473E-9849-DD52DBC5F374}">
      <dgm:prSet/>
      <dgm:spPr/>
      <dgm:t>
        <a:bodyPr/>
        <a:lstStyle/>
        <a:p>
          <a:endParaRPr lang="en-US"/>
        </a:p>
      </dgm:t>
    </dgm:pt>
    <dgm:pt modelId="{8BFA11FC-739F-45EA-9FA0-B0437F772D36}" type="sibTrans" cxnId="{B80D8C26-EB50-473E-9849-DD52DBC5F374}">
      <dgm:prSet/>
      <dgm:spPr/>
      <dgm:t>
        <a:bodyPr/>
        <a:lstStyle/>
        <a:p>
          <a:endParaRPr lang="en-US"/>
        </a:p>
      </dgm:t>
    </dgm:pt>
    <dgm:pt modelId="{82BD19C9-4CBD-4557-A8C9-95911D47E5EF}">
      <dgm:prSet/>
      <dgm:spPr/>
      <dgm:t>
        <a:bodyPr/>
        <a:lstStyle/>
        <a:p>
          <a:r>
            <a:rPr lang="en-US" b="1" dirty="0"/>
            <a:t>Amazon Prime Subscription -12.99</a:t>
          </a:r>
          <a:endParaRPr lang="en-US" dirty="0"/>
        </a:p>
      </dgm:t>
    </dgm:pt>
    <dgm:pt modelId="{5C8C2D4C-9BAF-4F23-94EE-BCEE8ACB2605}" type="parTrans" cxnId="{41AF552D-F970-4E32-9FDE-9B19FB2F32FC}">
      <dgm:prSet/>
      <dgm:spPr/>
      <dgm:t>
        <a:bodyPr/>
        <a:lstStyle/>
        <a:p>
          <a:endParaRPr lang="en-US"/>
        </a:p>
      </dgm:t>
    </dgm:pt>
    <dgm:pt modelId="{D4C5B2F4-3F75-4B97-BDEF-E84BEAE146D3}" type="sibTrans" cxnId="{41AF552D-F970-4E32-9FDE-9B19FB2F32FC}">
      <dgm:prSet/>
      <dgm:spPr/>
      <dgm:t>
        <a:bodyPr/>
        <a:lstStyle/>
        <a:p>
          <a:endParaRPr lang="en-US"/>
        </a:p>
      </dgm:t>
    </dgm:pt>
    <dgm:pt modelId="{7DFF4ADF-3B45-44ED-BA19-BB732E5C455A}">
      <dgm:prSet/>
      <dgm:spPr/>
      <dgm:t>
        <a:bodyPr/>
        <a:lstStyle/>
        <a:p>
          <a:r>
            <a:rPr lang="en-US" b="1" dirty="0"/>
            <a:t>Total -$946.85</a:t>
          </a:r>
          <a:endParaRPr lang="en-US" dirty="0"/>
        </a:p>
      </dgm:t>
    </dgm:pt>
    <dgm:pt modelId="{3B093A19-4EF3-492D-8B15-EFCB05EC25C5}" type="parTrans" cxnId="{0FC85EAA-BD28-4DC3-93A6-D0B354ADE41D}">
      <dgm:prSet/>
      <dgm:spPr/>
      <dgm:t>
        <a:bodyPr/>
        <a:lstStyle/>
        <a:p>
          <a:endParaRPr lang="en-US"/>
        </a:p>
      </dgm:t>
    </dgm:pt>
    <dgm:pt modelId="{D75D3D51-48E4-47DD-8BF5-D6C539B519EF}" type="sibTrans" cxnId="{0FC85EAA-BD28-4DC3-93A6-D0B354ADE41D}">
      <dgm:prSet/>
      <dgm:spPr/>
      <dgm:t>
        <a:bodyPr/>
        <a:lstStyle/>
        <a:p>
          <a:endParaRPr lang="en-US"/>
        </a:p>
      </dgm:t>
    </dgm:pt>
    <dgm:pt modelId="{7AE29E2F-D8F9-4C9F-ADB2-6FEFB56C2AF5}">
      <dgm:prSet/>
      <dgm:spPr/>
      <dgm:t>
        <a:bodyPr/>
        <a:lstStyle/>
        <a:p>
          <a:r>
            <a:rPr lang="en-US" b="1" dirty="0"/>
            <a:t>Expenses</a:t>
          </a:r>
          <a:endParaRPr lang="en-US" dirty="0"/>
        </a:p>
      </dgm:t>
    </dgm:pt>
    <dgm:pt modelId="{59ADC9C7-F839-4BE7-8D07-5AB9DD067376}" type="parTrans" cxnId="{E3D08211-ED74-4351-8D0E-994140BED8AC}">
      <dgm:prSet/>
      <dgm:spPr/>
      <dgm:t>
        <a:bodyPr/>
        <a:lstStyle/>
        <a:p>
          <a:endParaRPr lang="en-US"/>
        </a:p>
      </dgm:t>
    </dgm:pt>
    <dgm:pt modelId="{DDB38FED-BD40-4807-9B04-ADB31BAECDE3}" type="sibTrans" cxnId="{E3D08211-ED74-4351-8D0E-994140BED8AC}">
      <dgm:prSet/>
      <dgm:spPr/>
      <dgm:t>
        <a:bodyPr/>
        <a:lstStyle/>
        <a:p>
          <a:endParaRPr lang="en-US"/>
        </a:p>
      </dgm:t>
    </dgm:pt>
    <dgm:pt modelId="{B9CC4ADB-AC30-45D6-8D99-8062B158C091}">
      <dgm:prSet/>
      <dgm:spPr/>
      <dgm:t>
        <a:bodyPr/>
        <a:lstStyle/>
        <a:p>
          <a:r>
            <a:rPr lang="en-US" b="1" dirty="0"/>
            <a:t>Gas-$120.00</a:t>
          </a:r>
        </a:p>
      </dgm:t>
    </dgm:pt>
    <dgm:pt modelId="{7906F90D-07B0-4E6E-A382-FACA13DBD239}" type="parTrans" cxnId="{A9D770DF-C17A-44E8-B34D-C7880F75871F}">
      <dgm:prSet/>
      <dgm:spPr/>
      <dgm:t>
        <a:bodyPr/>
        <a:lstStyle/>
        <a:p>
          <a:endParaRPr lang="en-US"/>
        </a:p>
      </dgm:t>
    </dgm:pt>
    <dgm:pt modelId="{8C6FCE48-058F-4F72-86F8-39851BDA215D}" type="sibTrans" cxnId="{A9D770DF-C17A-44E8-B34D-C7880F75871F}">
      <dgm:prSet/>
      <dgm:spPr/>
      <dgm:t>
        <a:bodyPr/>
        <a:lstStyle/>
        <a:p>
          <a:endParaRPr lang="en-US"/>
        </a:p>
      </dgm:t>
    </dgm:pt>
    <dgm:pt modelId="{464D48A5-2FA6-463A-9539-B72F953324FB}">
      <dgm:prSet/>
      <dgm:spPr/>
      <dgm:t>
        <a:bodyPr/>
        <a:lstStyle/>
        <a:p>
          <a:r>
            <a:rPr lang="en-US" b="1" dirty="0"/>
            <a:t>Total left over-$2,860.66</a:t>
          </a:r>
        </a:p>
      </dgm:t>
    </dgm:pt>
    <dgm:pt modelId="{CA1C3732-0A68-41AC-BE20-E69C60EDA52B}" type="parTrans" cxnId="{EFC2D7D6-546D-4B2F-B2F7-7D5B8DF36B5A}">
      <dgm:prSet/>
      <dgm:spPr/>
      <dgm:t>
        <a:bodyPr/>
        <a:lstStyle/>
        <a:p>
          <a:endParaRPr lang="en-US"/>
        </a:p>
      </dgm:t>
    </dgm:pt>
    <dgm:pt modelId="{37BE7CFA-462D-4F5A-AD2C-99B9B9608E17}" type="sibTrans" cxnId="{EFC2D7D6-546D-4B2F-B2F7-7D5B8DF36B5A}">
      <dgm:prSet/>
      <dgm:spPr/>
      <dgm:t>
        <a:bodyPr/>
        <a:lstStyle/>
        <a:p>
          <a:endParaRPr lang="en-US"/>
        </a:p>
      </dgm:t>
    </dgm:pt>
    <dgm:pt modelId="{D9E616C3-74B1-4670-9D35-D8E79335439F}" type="pres">
      <dgm:prSet presAssocID="{FE31818C-AFE9-485A-93FC-465A973AE28B}" presName="vert0" presStyleCnt="0">
        <dgm:presLayoutVars>
          <dgm:dir/>
          <dgm:animOne val="branch"/>
          <dgm:animLvl val="lvl"/>
        </dgm:presLayoutVars>
      </dgm:prSet>
      <dgm:spPr/>
    </dgm:pt>
    <dgm:pt modelId="{5FC98177-3089-40D9-9AD4-009B49C76FFB}" type="pres">
      <dgm:prSet presAssocID="{20D46733-C69D-4AFE-99C2-3451C6771FE1}" presName="thickLine" presStyleLbl="alignNode1" presStyleIdx="0" presStyleCnt="12"/>
      <dgm:spPr/>
    </dgm:pt>
    <dgm:pt modelId="{E7EB2F32-1CA3-4A2E-BBDA-D5A80B01B6ED}" type="pres">
      <dgm:prSet presAssocID="{20D46733-C69D-4AFE-99C2-3451C6771FE1}" presName="horz1" presStyleCnt="0"/>
      <dgm:spPr/>
    </dgm:pt>
    <dgm:pt modelId="{41334C39-76EA-4E71-A164-A18D5C2B7F26}" type="pres">
      <dgm:prSet presAssocID="{20D46733-C69D-4AFE-99C2-3451C6771FE1}" presName="tx1" presStyleLbl="revTx" presStyleIdx="0" presStyleCnt="12"/>
      <dgm:spPr/>
    </dgm:pt>
    <dgm:pt modelId="{B94F638F-5526-45AA-9551-D81662345E3A}" type="pres">
      <dgm:prSet presAssocID="{20D46733-C69D-4AFE-99C2-3451C6771FE1}" presName="vert1" presStyleCnt="0"/>
      <dgm:spPr/>
    </dgm:pt>
    <dgm:pt modelId="{220730BE-5394-40C0-81C1-1DE914F13E94}" type="pres">
      <dgm:prSet presAssocID="{7AE29E2F-D8F9-4C9F-ADB2-6FEFB56C2AF5}" presName="thickLine" presStyleLbl="alignNode1" presStyleIdx="1" presStyleCnt="12"/>
      <dgm:spPr/>
    </dgm:pt>
    <dgm:pt modelId="{BF82506C-E1E4-486A-834E-5B0C676320D1}" type="pres">
      <dgm:prSet presAssocID="{7AE29E2F-D8F9-4C9F-ADB2-6FEFB56C2AF5}" presName="horz1" presStyleCnt="0"/>
      <dgm:spPr/>
    </dgm:pt>
    <dgm:pt modelId="{C31C50D0-0F6A-4FAD-9801-367246D34739}" type="pres">
      <dgm:prSet presAssocID="{7AE29E2F-D8F9-4C9F-ADB2-6FEFB56C2AF5}" presName="tx1" presStyleLbl="revTx" presStyleIdx="1" presStyleCnt="12"/>
      <dgm:spPr/>
    </dgm:pt>
    <dgm:pt modelId="{AD62F337-B155-4233-9C6C-7AF9E080FE4D}" type="pres">
      <dgm:prSet presAssocID="{7AE29E2F-D8F9-4C9F-ADB2-6FEFB56C2AF5}" presName="vert1" presStyleCnt="0"/>
      <dgm:spPr/>
    </dgm:pt>
    <dgm:pt modelId="{9426747C-03DE-408E-A8BB-7022F6782A17}" type="pres">
      <dgm:prSet presAssocID="{0555EFD2-ADC9-44DF-87A6-EAEE5CC67828}" presName="thickLine" presStyleLbl="alignNode1" presStyleIdx="2" presStyleCnt="12"/>
      <dgm:spPr/>
    </dgm:pt>
    <dgm:pt modelId="{55D78AD7-272E-4148-8064-3B371E50FE10}" type="pres">
      <dgm:prSet presAssocID="{0555EFD2-ADC9-44DF-87A6-EAEE5CC67828}" presName="horz1" presStyleCnt="0"/>
      <dgm:spPr/>
    </dgm:pt>
    <dgm:pt modelId="{685F15F9-F45F-44EF-9155-29FA6FBE8FFE}" type="pres">
      <dgm:prSet presAssocID="{0555EFD2-ADC9-44DF-87A6-EAEE5CC67828}" presName="tx1" presStyleLbl="revTx" presStyleIdx="2" presStyleCnt="12"/>
      <dgm:spPr/>
    </dgm:pt>
    <dgm:pt modelId="{973A129A-D8F0-40D5-9BBD-6C651484AE99}" type="pres">
      <dgm:prSet presAssocID="{0555EFD2-ADC9-44DF-87A6-EAEE5CC67828}" presName="vert1" presStyleCnt="0"/>
      <dgm:spPr/>
    </dgm:pt>
    <dgm:pt modelId="{5DC4FF69-7FDA-498F-BC12-9F43DFC6C530}" type="pres">
      <dgm:prSet presAssocID="{B9CC4ADB-AC30-45D6-8D99-8062B158C091}" presName="thickLine" presStyleLbl="alignNode1" presStyleIdx="3" presStyleCnt="12"/>
      <dgm:spPr/>
    </dgm:pt>
    <dgm:pt modelId="{03E0B537-15B2-477C-B541-D8444D4DBDF5}" type="pres">
      <dgm:prSet presAssocID="{B9CC4ADB-AC30-45D6-8D99-8062B158C091}" presName="horz1" presStyleCnt="0"/>
      <dgm:spPr/>
    </dgm:pt>
    <dgm:pt modelId="{0A89BE21-88FB-45D3-AD36-22324EB3D10B}" type="pres">
      <dgm:prSet presAssocID="{B9CC4ADB-AC30-45D6-8D99-8062B158C091}" presName="tx1" presStyleLbl="revTx" presStyleIdx="3" presStyleCnt="12"/>
      <dgm:spPr/>
    </dgm:pt>
    <dgm:pt modelId="{33843806-878F-4A10-82FD-CA1D1EBAC861}" type="pres">
      <dgm:prSet presAssocID="{B9CC4ADB-AC30-45D6-8D99-8062B158C091}" presName="vert1" presStyleCnt="0"/>
      <dgm:spPr/>
    </dgm:pt>
    <dgm:pt modelId="{66417511-92EC-492A-891B-F7FD3CEE0768}" type="pres">
      <dgm:prSet presAssocID="{75DE427D-1823-4E18-AB98-E94AED24AF0E}" presName="thickLine" presStyleLbl="alignNode1" presStyleIdx="4" presStyleCnt="12"/>
      <dgm:spPr/>
    </dgm:pt>
    <dgm:pt modelId="{A901B471-C38D-4A4D-928D-DF427B6B7B26}" type="pres">
      <dgm:prSet presAssocID="{75DE427D-1823-4E18-AB98-E94AED24AF0E}" presName="horz1" presStyleCnt="0"/>
      <dgm:spPr/>
    </dgm:pt>
    <dgm:pt modelId="{5DD73C68-6327-432E-9FA6-3C2CF5787434}" type="pres">
      <dgm:prSet presAssocID="{75DE427D-1823-4E18-AB98-E94AED24AF0E}" presName="tx1" presStyleLbl="revTx" presStyleIdx="4" presStyleCnt="12"/>
      <dgm:spPr/>
    </dgm:pt>
    <dgm:pt modelId="{15AD41ED-2434-460D-A425-359D5720C294}" type="pres">
      <dgm:prSet presAssocID="{75DE427D-1823-4E18-AB98-E94AED24AF0E}" presName="vert1" presStyleCnt="0"/>
      <dgm:spPr/>
    </dgm:pt>
    <dgm:pt modelId="{83BCBE1D-4DBA-4D1A-9F2C-D777D4298650}" type="pres">
      <dgm:prSet presAssocID="{2919E92F-F270-4812-95F8-AE10C45FEEE5}" presName="thickLine" presStyleLbl="alignNode1" presStyleIdx="5" presStyleCnt="12"/>
      <dgm:spPr/>
    </dgm:pt>
    <dgm:pt modelId="{489EE4E7-98C4-4206-AB9A-BCDE15E952BB}" type="pres">
      <dgm:prSet presAssocID="{2919E92F-F270-4812-95F8-AE10C45FEEE5}" presName="horz1" presStyleCnt="0"/>
      <dgm:spPr/>
    </dgm:pt>
    <dgm:pt modelId="{AFE26919-255B-4D95-8FFD-C0902CDD2723}" type="pres">
      <dgm:prSet presAssocID="{2919E92F-F270-4812-95F8-AE10C45FEEE5}" presName="tx1" presStyleLbl="revTx" presStyleIdx="5" presStyleCnt="12"/>
      <dgm:spPr/>
    </dgm:pt>
    <dgm:pt modelId="{0D98D66C-5B6D-495F-AA2C-41519EEB5CBB}" type="pres">
      <dgm:prSet presAssocID="{2919E92F-F270-4812-95F8-AE10C45FEEE5}" presName="vert1" presStyleCnt="0"/>
      <dgm:spPr/>
    </dgm:pt>
    <dgm:pt modelId="{D928992F-110C-422A-8652-3F160BB4C3B2}" type="pres">
      <dgm:prSet presAssocID="{C3C850BB-8EB1-4C09-B372-472E8A23FCF6}" presName="thickLine" presStyleLbl="alignNode1" presStyleIdx="6" presStyleCnt="12"/>
      <dgm:spPr/>
    </dgm:pt>
    <dgm:pt modelId="{3DFF08C9-6618-4CBE-A136-8BF50C258988}" type="pres">
      <dgm:prSet presAssocID="{C3C850BB-8EB1-4C09-B372-472E8A23FCF6}" presName="horz1" presStyleCnt="0"/>
      <dgm:spPr/>
    </dgm:pt>
    <dgm:pt modelId="{6BA59254-4FD4-43A0-A794-B1529645BA4C}" type="pres">
      <dgm:prSet presAssocID="{C3C850BB-8EB1-4C09-B372-472E8A23FCF6}" presName="tx1" presStyleLbl="revTx" presStyleIdx="6" presStyleCnt="12"/>
      <dgm:spPr/>
    </dgm:pt>
    <dgm:pt modelId="{7EAD33F5-E938-473F-8124-61BE404A95B5}" type="pres">
      <dgm:prSet presAssocID="{C3C850BB-8EB1-4C09-B372-472E8A23FCF6}" presName="vert1" presStyleCnt="0"/>
      <dgm:spPr/>
    </dgm:pt>
    <dgm:pt modelId="{293476EA-13C0-4E48-AC04-9D602AC88B23}" type="pres">
      <dgm:prSet presAssocID="{B85BD0FB-D921-45C3-8BE7-B1EEE86292FB}" presName="thickLine" presStyleLbl="alignNode1" presStyleIdx="7" presStyleCnt="12"/>
      <dgm:spPr/>
    </dgm:pt>
    <dgm:pt modelId="{CFA3A36F-2C8B-44D0-8B0D-1071EB9D5257}" type="pres">
      <dgm:prSet presAssocID="{B85BD0FB-D921-45C3-8BE7-B1EEE86292FB}" presName="horz1" presStyleCnt="0"/>
      <dgm:spPr/>
    </dgm:pt>
    <dgm:pt modelId="{CAC0D5B8-4E5D-425E-9AA6-0AC9CECCA7F8}" type="pres">
      <dgm:prSet presAssocID="{B85BD0FB-D921-45C3-8BE7-B1EEE86292FB}" presName="tx1" presStyleLbl="revTx" presStyleIdx="7" presStyleCnt="12"/>
      <dgm:spPr/>
    </dgm:pt>
    <dgm:pt modelId="{F875A068-B29F-45F8-BE82-15BBCF7724F8}" type="pres">
      <dgm:prSet presAssocID="{B85BD0FB-D921-45C3-8BE7-B1EEE86292FB}" presName="vert1" presStyleCnt="0"/>
      <dgm:spPr/>
    </dgm:pt>
    <dgm:pt modelId="{6A9AE1AF-DDFD-4819-AB53-41D1B97C8F6C}" type="pres">
      <dgm:prSet presAssocID="{A2F91DDA-5006-4F9E-BC3C-8587F5F4E2EE}" presName="thickLine" presStyleLbl="alignNode1" presStyleIdx="8" presStyleCnt="12"/>
      <dgm:spPr/>
    </dgm:pt>
    <dgm:pt modelId="{D4BD4EBD-830A-4EF2-B896-DA52B1BA3974}" type="pres">
      <dgm:prSet presAssocID="{A2F91DDA-5006-4F9E-BC3C-8587F5F4E2EE}" presName="horz1" presStyleCnt="0"/>
      <dgm:spPr/>
    </dgm:pt>
    <dgm:pt modelId="{F6F4C46F-17C6-4436-B93C-97434E57D960}" type="pres">
      <dgm:prSet presAssocID="{A2F91DDA-5006-4F9E-BC3C-8587F5F4E2EE}" presName="tx1" presStyleLbl="revTx" presStyleIdx="8" presStyleCnt="12"/>
      <dgm:spPr/>
    </dgm:pt>
    <dgm:pt modelId="{F48E229B-84ED-4708-8864-232DE258A448}" type="pres">
      <dgm:prSet presAssocID="{A2F91DDA-5006-4F9E-BC3C-8587F5F4E2EE}" presName="vert1" presStyleCnt="0"/>
      <dgm:spPr/>
    </dgm:pt>
    <dgm:pt modelId="{47F5F407-A827-43AD-A4B4-7A714157B6CF}" type="pres">
      <dgm:prSet presAssocID="{82BD19C9-4CBD-4557-A8C9-95911D47E5EF}" presName="thickLine" presStyleLbl="alignNode1" presStyleIdx="9" presStyleCnt="12"/>
      <dgm:spPr/>
    </dgm:pt>
    <dgm:pt modelId="{EDCF9A39-C8E7-4680-8378-AA891D029172}" type="pres">
      <dgm:prSet presAssocID="{82BD19C9-4CBD-4557-A8C9-95911D47E5EF}" presName="horz1" presStyleCnt="0"/>
      <dgm:spPr/>
    </dgm:pt>
    <dgm:pt modelId="{C4690927-1D96-47DE-8BBE-5A09DCA508CD}" type="pres">
      <dgm:prSet presAssocID="{82BD19C9-4CBD-4557-A8C9-95911D47E5EF}" presName="tx1" presStyleLbl="revTx" presStyleIdx="9" presStyleCnt="12"/>
      <dgm:spPr/>
    </dgm:pt>
    <dgm:pt modelId="{F9457345-7A0A-48B1-947E-185B3759C318}" type="pres">
      <dgm:prSet presAssocID="{82BD19C9-4CBD-4557-A8C9-95911D47E5EF}" presName="vert1" presStyleCnt="0"/>
      <dgm:spPr/>
    </dgm:pt>
    <dgm:pt modelId="{A0455D15-62AE-4567-A730-F36D18FB7723}" type="pres">
      <dgm:prSet presAssocID="{7DFF4ADF-3B45-44ED-BA19-BB732E5C455A}" presName="thickLine" presStyleLbl="alignNode1" presStyleIdx="10" presStyleCnt="12"/>
      <dgm:spPr/>
    </dgm:pt>
    <dgm:pt modelId="{D4813D42-4E63-4E3C-810A-CC34FCFAB79D}" type="pres">
      <dgm:prSet presAssocID="{7DFF4ADF-3B45-44ED-BA19-BB732E5C455A}" presName="horz1" presStyleCnt="0"/>
      <dgm:spPr/>
    </dgm:pt>
    <dgm:pt modelId="{DBE1A66E-8C95-428A-ABE5-2D9921A36C4B}" type="pres">
      <dgm:prSet presAssocID="{7DFF4ADF-3B45-44ED-BA19-BB732E5C455A}" presName="tx1" presStyleLbl="revTx" presStyleIdx="10" presStyleCnt="12"/>
      <dgm:spPr/>
    </dgm:pt>
    <dgm:pt modelId="{34F0F0DE-A455-46EA-9B83-6E588CFC7471}" type="pres">
      <dgm:prSet presAssocID="{7DFF4ADF-3B45-44ED-BA19-BB732E5C455A}" presName="vert1" presStyleCnt="0"/>
      <dgm:spPr/>
    </dgm:pt>
    <dgm:pt modelId="{6536256A-A883-4ECC-BEEE-C301ED627609}" type="pres">
      <dgm:prSet presAssocID="{464D48A5-2FA6-463A-9539-B72F953324FB}" presName="thickLine" presStyleLbl="alignNode1" presStyleIdx="11" presStyleCnt="12"/>
      <dgm:spPr/>
    </dgm:pt>
    <dgm:pt modelId="{8BAD899D-D584-4C98-ACD8-6B454A7E53D1}" type="pres">
      <dgm:prSet presAssocID="{464D48A5-2FA6-463A-9539-B72F953324FB}" presName="horz1" presStyleCnt="0"/>
      <dgm:spPr/>
    </dgm:pt>
    <dgm:pt modelId="{88195D61-4D2B-44B5-9AFD-62EC5A9A1784}" type="pres">
      <dgm:prSet presAssocID="{464D48A5-2FA6-463A-9539-B72F953324FB}" presName="tx1" presStyleLbl="revTx" presStyleIdx="11" presStyleCnt="12"/>
      <dgm:spPr/>
    </dgm:pt>
    <dgm:pt modelId="{DB363E7C-7FE9-48F8-8E37-5339CED24DAC}" type="pres">
      <dgm:prSet presAssocID="{464D48A5-2FA6-463A-9539-B72F953324FB}" presName="vert1" presStyleCnt="0"/>
      <dgm:spPr/>
    </dgm:pt>
  </dgm:ptLst>
  <dgm:cxnLst>
    <dgm:cxn modelId="{BFE0DF09-A572-45CD-BE0B-EBDC2A6E8385}" type="presOf" srcId="{75DE427D-1823-4E18-AB98-E94AED24AF0E}" destId="{5DD73C68-6327-432E-9FA6-3C2CF5787434}" srcOrd="0" destOrd="0" presId="urn:microsoft.com/office/officeart/2008/layout/LinedList"/>
    <dgm:cxn modelId="{E3D08211-ED74-4351-8D0E-994140BED8AC}" srcId="{FE31818C-AFE9-485A-93FC-465A973AE28B}" destId="{7AE29E2F-D8F9-4C9F-ADB2-6FEFB56C2AF5}" srcOrd="1" destOrd="0" parTransId="{59ADC9C7-F839-4BE7-8D07-5AB9DD067376}" sibTransId="{DDB38FED-BD40-4807-9B04-ADB31BAECDE3}"/>
    <dgm:cxn modelId="{9845F81C-7C14-451A-8C02-09E0340A84B0}" srcId="{FE31818C-AFE9-485A-93FC-465A973AE28B}" destId="{B85BD0FB-D921-45C3-8BE7-B1EEE86292FB}" srcOrd="7" destOrd="0" parTransId="{BF4F5E2F-081F-4DA2-A5E7-C28C15A5FDBC}" sibTransId="{A3856C07-CCBD-4F23-A0C4-F21EBBA6211E}"/>
    <dgm:cxn modelId="{9E774E22-31E4-4162-A94B-F4178F471B41}" type="presOf" srcId="{7AE29E2F-D8F9-4C9F-ADB2-6FEFB56C2AF5}" destId="{C31C50D0-0F6A-4FAD-9801-367246D34739}" srcOrd="0" destOrd="0" presId="urn:microsoft.com/office/officeart/2008/layout/LinedList"/>
    <dgm:cxn modelId="{B6AC2026-8FC6-4891-A107-D071B9DC1F6E}" type="presOf" srcId="{464D48A5-2FA6-463A-9539-B72F953324FB}" destId="{88195D61-4D2B-44B5-9AFD-62EC5A9A1784}" srcOrd="0" destOrd="0" presId="urn:microsoft.com/office/officeart/2008/layout/LinedList"/>
    <dgm:cxn modelId="{B80D8C26-EB50-473E-9849-DD52DBC5F374}" srcId="{FE31818C-AFE9-485A-93FC-465A973AE28B}" destId="{A2F91DDA-5006-4F9E-BC3C-8587F5F4E2EE}" srcOrd="8" destOrd="0" parTransId="{98775B2C-2EA3-4B15-8E6A-519FB91D742D}" sibTransId="{8BFA11FC-739F-45EA-9FA0-B0437F772D36}"/>
    <dgm:cxn modelId="{41AF552D-F970-4E32-9FDE-9B19FB2F32FC}" srcId="{FE31818C-AFE9-485A-93FC-465A973AE28B}" destId="{82BD19C9-4CBD-4557-A8C9-95911D47E5EF}" srcOrd="9" destOrd="0" parTransId="{5C8C2D4C-9BAF-4F23-94EE-BCEE8ACB2605}" sibTransId="{D4C5B2F4-3F75-4B97-BDEF-E84BEAE146D3}"/>
    <dgm:cxn modelId="{D3BDC368-A3BA-4D85-A163-09F9B15E47F3}" srcId="{FE31818C-AFE9-485A-93FC-465A973AE28B}" destId="{0555EFD2-ADC9-44DF-87A6-EAEE5CC67828}" srcOrd="2" destOrd="0" parTransId="{D90811C2-E9F5-438A-9799-CA78E3836E43}" sibTransId="{FD6856E9-CE14-4A0B-892B-BFAE007C0C7B}"/>
    <dgm:cxn modelId="{70A65A74-DD75-440F-B4A2-2CFFFE9DCB7E}" type="presOf" srcId="{C3C850BB-8EB1-4C09-B372-472E8A23FCF6}" destId="{6BA59254-4FD4-43A0-A794-B1529645BA4C}" srcOrd="0" destOrd="0" presId="urn:microsoft.com/office/officeart/2008/layout/LinedList"/>
    <dgm:cxn modelId="{D7ED1876-B2ED-418D-B7C8-945C922BE543}" type="presOf" srcId="{0555EFD2-ADC9-44DF-87A6-EAEE5CC67828}" destId="{685F15F9-F45F-44EF-9155-29FA6FBE8FFE}" srcOrd="0" destOrd="0" presId="urn:microsoft.com/office/officeart/2008/layout/LinedList"/>
    <dgm:cxn modelId="{5BE51F77-9B4F-4704-8B10-5EA00CAB33EB}" srcId="{FE31818C-AFE9-485A-93FC-465A973AE28B}" destId="{75DE427D-1823-4E18-AB98-E94AED24AF0E}" srcOrd="4" destOrd="0" parTransId="{F0616E08-9A5C-4A5B-833D-C524CF49BF36}" sibTransId="{EE2F18D7-0086-4FA1-ADC0-787DB4023A23}"/>
    <dgm:cxn modelId="{4FAF6658-E2A4-49C8-BA9F-5CF560724534}" type="presOf" srcId="{7DFF4ADF-3B45-44ED-BA19-BB732E5C455A}" destId="{DBE1A66E-8C95-428A-ABE5-2D9921A36C4B}" srcOrd="0" destOrd="0" presId="urn:microsoft.com/office/officeart/2008/layout/LinedList"/>
    <dgm:cxn modelId="{84D4A588-AB8B-4D0E-A2B8-6039C2D84895}" type="presOf" srcId="{A2F91DDA-5006-4F9E-BC3C-8587F5F4E2EE}" destId="{F6F4C46F-17C6-4436-B93C-97434E57D960}" srcOrd="0" destOrd="0" presId="urn:microsoft.com/office/officeart/2008/layout/LinedList"/>
    <dgm:cxn modelId="{4EE2A589-5C72-4AEF-B379-498151395C76}" srcId="{FE31818C-AFE9-485A-93FC-465A973AE28B}" destId="{2919E92F-F270-4812-95F8-AE10C45FEEE5}" srcOrd="5" destOrd="0" parTransId="{41D79596-B14A-4670-B181-D80F912527F3}" sibTransId="{6EAD0EA8-40F5-4D84-A0C5-F29D5C24D836}"/>
    <dgm:cxn modelId="{CDB24495-07A5-46E9-AE1C-8A2A91E11F9A}" type="presOf" srcId="{82BD19C9-4CBD-4557-A8C9-95911D47E5EF}" destId="{C4690927-1D96-47DE-8BBE-5A09DCA508CD}" srcOrd="0" destOrd="0" presId="urn:microsoft.com/office/officeart/2008/layout/LinedList"/>
    <dgm:cxn modelId="{039B5AA7-4E91-4E5F-9668-E5C609800FEC}" srcId="{FE31818C-AFE9-485A-93FC-465A973AE28B}" destId="{20D46733-C69D-4AFE-99C2-3451C6771FE1}" srcOrd="0" destOrd="0" parTransId="{F150883F-586D-4B8A-B97E-A1FCFE6678C1}" sibTransId="{5CE4A0E2-5A56-4CC3-A7E6-9BC620DC35FC}"/>
    <dgm:cxn modelId="{0FC85EAA-BD28-4DC3-93A6-D0B354ADE41D}" srcId="{FE31818C-AFE9-485A-93FC-465A973AE28B}" destId="{7DFF4ADF-3B45-44ED-BA19-BB732E5C455A}" srcOrd="10" destOrd="0" parTransId="{3B093A19-4EF3-492D-8B15-EFCB05EC25C5}" sibTransId="{D75D3D51-48E4-47DD-8BF5-D6C539B519EF}"/>
    <dgm:cxn modelId="{4A69F9C1-1F9E-42AE-9D12-DA699C0224F7}" type="presOf" srcId="{B9CC4ADB-AC30-45D6-8D99-8062B158C091}" destId="{0A89BE21-88FB-45D3-AD36-22324EB3D10B}" srcOrd="0" destOrd="0" presId="urn:microsoft.com/office/officeart/2008/layout/LinedList"/>
    <dgm:cxn modelId="{EFC2D7D6-546D-4B2F-B2F7-7D5B8DF36B5A}" srcId="{FE31818C-AFE9-485A-93FC-465A973AE28B}" destId="{464D48A5-2FA6-463A-9539-B72F953324FB}" srcOrd="11" destOrd="0" parTransId="{CA1C3732-0A68-41AC-BE20-E69C60EDA52B}" sibTransId="{37BE7CFA-462D-4F5A-AD2C-99B9B9608E17}"/>
    <dgm:cxn modelId="{A9D770DF-C17A-44E8-B34D-C7880F75871F}" srcId="{FE31818C-AFE9-485A-93FC-465A973AE28B}" destId="{B9CC4ADB-AC30-45D6-8D99-8062B158C091}" srcOrd="3" destOrd="0" parTransId="{7906F90D-07B0-4E6E-A382-FACA13DBD239}" sibTransId="{8C6FCE48-058F-4F72-86F8-39851BDA215D}"/>
    <dgm:cxn modelId="{1F2E70E6-5047-43EC-881C-D128D3BA8B7D}" type="presOf" srcId="{B85BD0FB-D921-45C3-8BE7-B1EEE86292FB}" destId="{CAC0D5B8-4E5D-425E-9AA6-0AC9CECCA7F8}" srcOrd="0" destOrd="0" presId="urn:microsoft.com/office/officeart/2008/layout/LinedList"/>
    <dgm:cxn modelId="{2D6A66EF-F101-44B6-9AC1-CDABA894C78A}" srcId="{FE31818C-AFE9-485A-93FC-465A973AE28B}" destId="{C3C850BB-8EB1-4C09-B372-472E8A23FCF6}" srcOrd="6" destOrd="0" parTransId="{83DA45A3-CC45-44BD-804F-A21D33C74643}" sibTransId="{5EDA08A7-4170-4D02-BB3C-F492AEBAE3FB}"/>
    <dgm:cxn modelId="{92D458F8-69AD-4389-A579-1ED9F36E40D4}" type="presOf" srcId="{FE31818C-AFE9-485A-93FC-465A973AE28B}" destId="{D9E616C3-74B1-4670-9D35-D8E79335439F}" srcOrd="0" destOrd="0" presId="urn:microsoft.com/office/officeart/2008/layout/LinedList"/>
    <dgm:cxn modelId="{E45700FA-2ECD-4EC6-AE5D-46BC77844E43}" type="presOf" srcId="{20D46733-C69D-4AFE-99C2-3451C6771FE1}" destId="{41334C39-76EA-4E71-A164-A18D5C2B7F26}" srcOrd="0" destOrd="0" presId="urn:microsoft.com/office/officeart/2008/layout/LinedList"/>
    <dgm:cxn modelId="{C03BDBFE-1A89-424F-8175-E4D58DC4E4C7}" type="presOf" srcId="{2919E92F-F270-4812-95F8-AE10C45FEEE5}" destId="{AFE26919-255B-4D95-8FFD-C0902CDD2723}" srcOrd="0" destOrd="0" presId="urn:microsoft.com/office/officeart/2008/layout/LinedList"/>
    <dgm:cxn modelId="{EE14B6FE-8E8F-4AB9-91A2-B1A968741655}" type="presParOf" srcId="{D9E616C3-74B1-4670-9D35-D8E79335439F}" destId="{5FC98177-3089-40D9-9AD4-009B49C76FFB}" srcOrd="0" destOrd="0" presId="urn:microsoft.com/office/officeart/2008/layout/LinedList"/>
    <dgm:cxn modelId="{BB8EA6D5-59D0-4D4C-BC21-002C13CCDD15}" type="presParOf" srcId="{D9E616C3-74B1-4670-9D35-D8E79335439F}" destId="{E7EB2F32-1CA3-4A2E-BBDA-D5A80B01B6ED}" srcOrd="1" destOrd="0" presId="urn:microsoft.com/office/officeart/2008/layout/LinedList"/>
    <dgm:cxn modelId="{9E27D66F-C0DB-4B91-84B5-B097EA421829}" type="presParOf" srcId="{E7EB2F32-1CA3-4A2E-BBDA-D5A80B01B6ED}" destId="{41334C39-76EA-4E71-A164-A18D5C2B7F26}" srcOrd="0" destOrd="0" presId="urn:microsoft.com/office/officeart/2008/layout/LinedList"/>
    <dgm:cxn modelId="{DFBABEE2-4255-4F75-A2EE-B74BB85CE3EE}" type="presParOf" srcId="{E7EB2F32-1CA3-4A2E-BBDA-D5A80B01B6ED}" destId="{B94F638F-5526-45AA-9551-D81662345E3A}" srcOrd="1" destOrd="0" presId="urn:microsoft.com/office/officeart/2008/layout/LinedList"/>
    <dgm:cxn modelId="{F490CC9C-3570-4C98-AA10-764C45BEC418}" type="presParOf" srcId="{D9E616C3-74B1-4670-9D35-D8E79335439F}" destId="{220730BE-5394-40C0-81C1-1DE914F13E94}" srcOrd="2" destOrd="0" presId="urn:microsoft.com/office/officeart/2008/layout/LinedList"/>
    <dgm:cxn modelId="{0585B256-E14A-4C16-B011-FBD484B553D7}" type="presParOf" srcId="{D9E616C3-74B1-4670-9D35-D8E79335439F}" destId="{BF82506C-E1E4-486A-834E-5B0C676320D1}" srcOrd="3" destOrd="0" presId="urn:microsoft.com/office/officeart/2008/layout/LinedList"/>
    <dgm:cxn modelId="{6D8717B1-2058-4DAC-A4BF-69036D96650D}" type="presParOf" srcId="{BF82506C-E1E4-486A-834E-5B0C676320D1}" destId="{C31C50D0-0F6A-4FAD-9801-367246D34739}" srcOrd="0" destOrd="0" presId="urn:microsoft.com/office/officeart/2008/layout/LinedList"/>
    <dgm:cxn modelId="{7D387C80-FD60-4031-9F0F-55899B499E51}" type="presParOf" srcId="{BF82506C-E1E4-486A-834E-5B0C676320D1}" destId="{AD62F337-B155-4233-9C6C-7AF9E080FE4D}" srcOrd="1" destOrd="0" presId="urn:microsoft.com/office/officeart/2008/layout/LinedList"/>
    <dgm:cxn modelId="{7083F02E-6200-4D0B-BE0B-07CBF6C578A3}" type="presParOf" srcId="{D9E616C3-74B1-4670-9D35-D8E79335439F}" destId="{9426747C-03DE-408E-A8BB-7022F6782A17}" srcOrd="4" destOrd="0" presId="urn:microsoft.com/office/officeart/2008/layout/LinedList"/>
    <dgm:cxn modelId="{B333013C-9167-4321-A242-900ADD4C819E}" type="presParOf" srcId="{D9E616C3-74B1-4670-9D35-D8E79335439F}" destId="{55D78AD7-272E-4148-8064-3B371E50FE10}" srcOrd="5" destOrd="0" presId="urn:microsoft.com/office/officeart/2008/layout/LinedList"/>
    <dgm:cxn modelId="{6F3AC30F-1759-4227-A27E-3AA77CCD7D6F}" type="presParOf" srcId="{55D78AD7-272E-4148-8064-3B371E50FE10}" destId="{685F15F9-F45F-44EF-9155-29FA6FBE8FFE}" srcOrd="0" destOrd="0" presId="urn:microsoft.com/office/officeart/2008/layout/LinedList"/>
    <dgm:cxn modelId="{5BDF4A1D-28A7-43FC-AECB-3809EB3CDA40}" type="presParOf" srcId="{55D78AD7-272E-4148-8064-3B371E50FE10}" destId="{973A129A-D8F0-40D5-9BBD-6C651484AE99}" srcOrd="1" destOrd="0" presId="urn:microsoft.com/office/officeart/2008/layout/LinedList"/>
    <dgm:cxn modelId="{C1C84697-77A6-44F4-B366-3E8F3885922A}" type="presParOf" srcId="{D9E616C3-74B1-4670-9D35-D8E79335439F}" destId="{5DC4FF69-7FDA-498F-BC12-9F43DFC6C530}" srcOrd="6" destOrd="0" presId="urn:microsoft.com/office/officeart/2008/layout/LinedList"/>
    <dgm:cxn modelId="{3BA728F1-9645-4EEF-907D-0288EEFBC875}" type="presParOf" srcId="{D9E616C3-74B1-4670-9D35-D8E79335439F}" destId="{03E0B537-15B2-477C-B541-D8444D4DBDF5}" srcOrd="7" destOrd="0" presId="urn:microsoft.com/office/officeart/2008/layout/LinedList"/>
    <dgm:cxn modelId="{1DAAA252-D43A-45FC-801E-2A93A77C0617}" type="presParOf" srcId="{03E0B537-15B2-477C-B541-D8444D4DBDF5}" destId="{0A89BE21-88FB-45D3-AD36-22324EB3D10B}" srcOrd="0" destOrd="0" presId="urn:microsoft.com/office/officeart/2008/layout/LinedList"/>
    <dgm:cxn modelId="{5CD54183-94B7-41EC-BCCD-79B8EF632488}" type="presParOf" srcId="{03E0B537-15B2-477C-B541-D8444D4DBDF5}" destId="{33843806-878F-4A10-82FD-CA1D1EBAC861}" srcOrd="1" destOrd="0" presId="urn:microsoft.com/office/officeart/2008/layout/LinedList"/>
    <dgm:cxn modelId="{F25CAE9B-79DE-4361-9A4A-123DF6D4FEAA}" type="presParOf" srcId="{D9E616C3-74B1-4670-9D35-D8E79335439F}" destId="{66417511-92EC-492A-891B-F7FD3CEE0768}" srcOrd="8" destOrd="0" presId="urn:microsoft.com/office/officeart/2008/layout/LinedList"/>
    <dgm:cxn modelId="{51B92C54-44A5-4C88-8AC1-408598A258FE}" type="presParOf" srcId="{D9E616C3-74B1-4670-9D35-D8E79335439F}" destId="{A901B471-C38D-4A4D-928D-DF427B6B7B26}" srcOrd="9" destOrd="0" presId="urn:microsoft.com/office/officeart/2008/layout/LinedList"/>
    <dgm:cxn modelId="{18B6CCAA-B8A9-46A2-A736-C84FC9843E70}" type="presParOf" srcId="{A901B471-C38D-4A4D-928D-DF427B6B7B26}" destId="{5DD73C68-6327-432E-9FA6-3C2CF5787434}" srcOrd="0" destOrd="0" presId="urn:microsoft.com/office/officeart/2008/layout/LinedList"/>
    <dgm:cxn modelId="{4F3F259B-FCEA-4E73-BB3D-C2A9D6E1D2B1}" type="presParOf" srcId="{A901B471-C38D-4A4D-928D-DF427B6B7B26}" destId="{15AD41ED-2434-460D-A425-359D5720C294}" srcOrd="1" destOrd="0" presId="urn:microsoft.com/office/officeart/2008/layout/LinedList"/>
    <dgm:cxn modelId="{18AB382D-0959-4F78-89E9-44E32A5BAE63}" type="presParOf" srcId="{D9E616C3-74B1-4670-9D35-D8E79335439F}" destId="{83BCBE1D-4DBA-4D1A-9F2C-D777D4298650}" srcOrd="10" destOrd="0" presId="urn:microsoft.com/office/officeart/2008/layout/LinedList"/>
    <dgm:cxn modelId="{D9709AC8-5380-47DA-B769-23472EABA966}" type="presParOf" srcId="{D9E616C3-74B1-4670-9D35-D8E79335439F}" destId="{489EE4E7-98C4-4206-AB9A-BCDE15E952BB}" srcOrd="11" destOrd="0" presId="urn:microsoft.com/office/officeart/2008/layout/LinedList"/>
    <dgm:cxn modelId="{0B85C46B-CEF0-41AA-B3CE-E180B11DCA6D}" type="presParOf" srcId="{489EE4E7-98C4-4206-AB9A-BCDE15E952BB}" destId="{AFE26919-255B-4D95-8FFD-C0902CDD2723}" srcOrd="0" destOrd="0" presId="urn:microsoft.com/office/officeart/2008/layout/LinedList"/>
    <dgm:cxn modelId="{459F5326-4A60-4EDD-BB6F-FE8F57B20D7F}" type="presParOf" srcId="{489EE4E7-98C4-4206-AB9A-BCDE15E952BB}" destId="{0D98D66C-5B6D-495F-AA2C-41519EEB5CBB}" srcOrd="1" destOrd="0" presId="urn:microsoft.com/office/officeart/2008/layout/LinedList"/>
    <dgm:cxn modelId="{B379F328-C61E-405F-925A-0A82C1181D4D}" type="presParOf" srcId="{D9E616C3-74B1-4670-9D35-D8E79335439F}" destId="{D928992F-110C-422A-8652-3F160BB4C3B2}" srcOrd="12" destOrd="0" presId="urn:microsoft.com/office/officeart/2008/layout/LinedList"/>
    <dgm:cxn modelId="{2642BE3A-6796-4C1D-A674-FBAE0B4BA23E}" type="presParOf" srcId="{D9E616C3-74B1-4670-9D35-D8E79335439F}" destId="{3DFF08C9-6618-4CBE-A136-8BF50C258988}" srcOrd="13" destOrd="0" presId="urn:microsoft.com/office/officeart/2008/layout/LinedList"/>
    <dgm:cxn modelId="{FFDD8D2E-02B9-419B-A178-4E28A1EA71A4}" type="presParOf" srcId="{3DFF08C9-6618-4CBE-A136-8BF50C258988}" destId="{6BA59254-4FD4-43A0-A794-B1529645BA4C}" srcOrd="0" destOrd="0" presId="urn:microsoft.com/office/officeart/2008/layout/LinedList"/>
    <dgm:cxn modelId="{002D6BFB-6D10-4E89-A580-91E5F8124AEB}" type="presParOf" srcId="{3DFF08C9-6618-4CBE-A136-8BF50C258988}" destId="{7EAD33F5-E938-473F-8124-61BE404A95B5}" srcOrd="1" destOrd="0" presId="urn:microsoft.com/office/officeart/2008/layout/LinedList"/>
    <dgm:cxn modelId="{AF487988-C947-495F-835B-EA1A3D136E77}" type="presParOf" srcId="{D9E616C3-74B1-4670-9D35-D8E79335439F}" destId="{293476EA-13C0-4E48-AC04-9D602AC88B23}" srcOrd="14" destOrd="0" presId="urn:microsoft.com/office/officeart/2008/layout/LinedList"/>
    <dgm:cxn modelId="{850BD0CC-8F11-41D6-A7C0-FF8A774857CD}" type="presParOf" srcId="{D9E616C3-74B1-4670-9D35-D8E79335439F}" destId="{CFA3A36F-2C8B-44D0-8B0D-1071EB9D5257}" srcOrd="15" destOrd="0" presId="urn:microsoft.com/office/officeart/2008/layout/LinedList"/>
    <dgm:cxn modelId="{9583D25F-AF10-45DA-918C-C8C35A4607FE}" type="presParOf" srcId="{CFA3A36F-2C8B-44D0-8B0D-1071EB9D5257}" destId="{CAC0D5B8-4E5D-425E-9AA6-0AC9CECCA7F8}" srcOrd="0" destOrd="0" presId="urn:microsoft.com/office/officeart/2008/layout/LinedList"/>
    <dgm:cxn modelId="{0F18E19E-EB33-4611-B570-A9626D542EC3}" type="presParOf" srcId="{CFA3A36F-2C8B-44D0-8B0D-1071EB9D5257}" destId="{F875A068-B29F-45F8-BE82-15BBCF7724F8}" srcOrd="1" destOrd="0" presId="urn:microsoft.com/office/officeart/2008/layout/LinedList"/>
    <dgm:cxn modelId="{F475BA88-9519-4821-A90C-F275AE566641}" type="presParOf" srcId="{D9E616C3-74B1-4670-9D35-D8E79335439F}" destId="{6A9AE1AF-DDFD-4819-AB53-41D1B97C8F6C}" srcOrd="16" destOrd="0" presId="urn:microsoft.com/office/officeart/2008/layout/LinedList"/>
    <dgm:cxn modelId="{1E3E2FEE-90ED-4083-93CF-D7CDBB4FFE11}" type="presParOf" srcId="{D9E616C3-74B1-4670-9D35-D8E79335439F}" destId="{D4BD4EBD-830A-4EF2-B896-DA52B1BA3974}" srcOrd="17" destOrd="0" presId="urn:microsoft.com/office/officeart/2008/layout/LinedList"/>
    <dgm:cxn modelId="{83659B04-C3C8-48CE-A78F-0D07DAC75120}" type="presParOf" srcId="{D4BD4EBD-830A-4EF2-B896-DA52B1BA3974}" destId="{F6F4C46F-17C6-4436-B93C-97434E57D960}" srcOrd="0" destOrd="0" presId="urn:microsoft.com/office/officeart/2008/layout/LinedList"/>
    <dgm:cxn modelId="{64485761-F4DA-4FDB-B9C2-A9C7FB553681}" type="presParOf" srcId="{D4BD4EBD-830A-4EF2-B896-DA52B1BA3974}" destId="{F48E229B-84ED-4708-8864-232DE258A448}" srcOrd="1" destOrd="0" presId="urn:microsoft.com/office/officeart/2008/layout/LinedList"/>
    <dgm:cxn modelId="{5341A4D8-B026-44DE-A98D-2E354AABCBF9}" type="presParOf" srcId="{D9E616C3-74B1-4670-9D35-D8E79335439F}" destId="{47F5F407-A827-43AD-A4B4-7A714157B6CF}" srcOrd="18" destOrd="0" presId="urn:microsoft.com/office/officeart/2008/layout/LinedList"/>
    <dgm:cxn modelId="{A71A19BE-AEC8-429E-A70B-477F65049686}" type="presParOf" srcId="{D9E616C3-74B1-4670-9D35-D8E79335439F}" destId="{EDCF9A39-C8E7-4680-8378-AA891D029172}" srcOrd="19" destOrd="0" presId="urn:microsoft.com/office/officeart/2008/layout/LinedList"/>
    <dgm:cxn modelId="{539525FE-EC83-476D-931E-21BCE76D3FB1}" type="presParOf" srcId="{EDCF9A39-C8E7-4680-8378-AA891D029172}" destId="{C4690927-1D96-47DE-8BBE-5A09DCA508CD}" srcOrd="0" destOrd="0" presId="urn:microsoft.com/office/officeart/2008/layout/LinedList"/>
    <dgm:cxn modelId="{F0CA5E8A-A706-45CE-82FE-B418FF5E4A0C}" type="presParOf" srcId="{EDCF9A39-C8E7-4680-8378-AA891D029172}" destId="{F9457345-7A0A-48B1-947E-185B3759C318}" srcOrd="1" destOrd="0" presId="urn:microsoft.com/office/officeart/2008/layout/LinedList"/>
    <dgm:cxn modelId="{CD5D1EFC-D5EC-4184-B6EE-A2DA862BDDB2}" type="presParOf" srcId="{D9E616C3-74B1-4670-9D35-D8E79335439F}" destId="{A0455D15-62AE-4567-A730-F36D18FB7723}" srcOrd="20" destOrd="0" presId="urn:microsoft.com/office/officeart/2008/layout/LinedList"/>
    <dgm:cxn modelId="{8DA66865-8EE7-4C8D-913F-E49ED4FFEF51}" type="presParOf" srcId="{D9E616C3-74B1-4670-9D35-D8E79335439F}" destId="{D4813D42-4E63-4E3C-810A-CC34FCFAB79D}" srcOrd="21" destOrd="0" presId="urn:microsoft.com/office/officeart/2008/layout/LinedList"/>
    <dgm:cxn modelId="{5ACE45DC-EB36-461F-A94F-2014CCC17E65}" type="presParOf" srcId="{D4813D42-4E63-4E3C-810A-CC34FCFAB79D}" destId="{DBE1A66E-8C95-428A-ABE5-2D9921A36C4B}" srcOrd="0" destOrd="0" presId="urn:microsoft.com/office/officeart/2008/layout/LinedList"/>
    <dgm:cxn modelId="{1D3BCEF3-9961-4B48-8E83-E004C853A84C}" type="presParOf" srcId="{D4813D42-4E63-4E3C-810A-CC34FCFAB79D}" destId="{34F0F0DE-A455-46EA-9B83-6E588CFC7471}" srcOrd="1" destOrd="0" presId="urn:microsoft.com/office/officeart/2008/layout/LinedList"/>
    <dgm:cxn modelId="{2BC41864-048E-4AA2-835D-456F587159DB}" type="presParOf" srcId="{D9E616C3-74B1-4670-9D35-D8E79335439F}" destId="{6536256A-A883-4ECC-BEEE-C301ED627609}" srcOrd="22" destOrd="0" presId="urn:microsoft.com/office/officeart/2008/layout/LinedList"/>
    <dgm:cxn modelId="{31ADF336-523C-4298-8B56-329294B330AD}" type="presParOf" srcId="{D9E616C3-74B1-4670-9D35-D8E79335439F}" destId="{8BAD899D-D584-4C98-ACD8-6B454A7E53D1}" srcOrd="23" destOrd="0" presId="urn:microsoft.com/office/officeart/2008/layout/LinedList"/>
    <dgm:cxn modelId="{43AFDD52-4789-4988-A60B-798C2E2D3801}" type="presParOf" srcId="{8BAD899D-D584-4C98-ACD8-6B454A7E53D1}" destId="{88195D61-4D2B-44B5-9AFD-62EC5A9A1784}" srcOrd="0" destOrd="0" presId="urn:microsoft.com/office/officeart/2008/layout/LinedList"/>
    <dgm:cxn modelId="{94748F38-0835-4CE5-AF0F-12FF6C0017EB}" type="presParOf" srcId="{8BAD899D-D584-4C98-ACD8-6B454A7E53D1}" destId="{DB363E7C-7FE9-48F8-8E37-5339CED24DA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31818C-AFE9-485A-93FC-465A973AE28B}"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20D46733-C69D-4AFE-99C2-3451C6771FE1}">
      <dgm:prSet/>
      <dgm:spPr/>
      <dgm:t>
        <a:bodyPr/>
        <a:lstStyle/>
        <a:p>
          <a:r>
            <a:rPr lang="en-US" b="1" dirty="0"/>
            <a:t>Net Monthly Income $ $3,801.00</a:t>
          </a:r>
          <a:endParaRPr lang="en-US" dirty="0"/>
        </a:p>
      </dgm:t>
    </dgm:pt>
    <dgm:pt modelId="{F150883F-586D-4B8A-B97E-A1FCFE6678C1}" type="parTrans" cxnId="{039B5AA7-4E91-4E5F-9668-E5C609800FEC}">
      <dgm:prSet/>
      <dgm:spPr/>
      <dgm:t>
        <a:bodyPr/>
        <a:lstStyle/>
        <a:p>
          <a:endParaRPr lang="en-US"/>
        </a:p>
      </dgm:t>
    </dgm:pt>
    <dgm:pt modelId="{5CE4A0E2-5A56-4CC3-A7E6-9BC620DC35FC}" type="sibTrans" cxnId="{039B5AA7-4E91-4E5F-9668-E5C609800FEC}">
      <dgm:prSet/>
      <dgm:spPr/>
      <dgm:t>
        <a:bodyPr/>
        <a:lstStyle/>
        <a:p>
          <a:endParaRPr lang="en-US"/>
        </a:p>
      </dgm:t>
    </dgm:pt>
    <dgm:pt modelId="{0555EFD2-ADC9-44DF-87A6-EAEE5CC67828}">
      <dgm:prSet/>
      <dgm:spPr/>
      <dgm:t>
        <a:bodyPr/>
        <a:lstStyle/>
        <a:p>
          <a:r>
            <a:rPr lang="en-US" b="1" dirty="0"/>
            <a:t>Mortgage -$427.87</a:t>
          </a:r>
          <a:endParaRPr lang="en-US" dirty="0"/>
        </a:p>
      </dgm:t>
    </dgm:pt>
    <dgm:pt modelId="{D90811C2-E9F5-438A-9799-CA78E3836E43}" type="parTrans" cxnId="{D3BDC368-A3BA-4D85-A163-09F9B15E47F3}">
      <dgm:prSet/>
      <dgm:spPr/>
      <dgm:t>
        <a:bodyPr/>
        <a:lstStyle/>
        <a:p>
          <a:endParaRPr lang="en-US"/>
        </a:p>
      </dgm:t>
    </dgm:pt>
    <dgm:pt modelId="{FD6856E9-CE14-4A0B-892B-BFAE007C0C7B}" type="sibTrans" cxnId="{D3BDC368-A3BA-4D85-A163-09F9B15E47F3}">
      <dgm:prSet/>
      <dgm:spPr/>
      <dgm:t>
        <a:bodyPr/>
        <a:lstStyle/>
        <a:p>
          <a:endParaRPr lang="en-US"/>
        </a:p>
      </dgm:t>
    </dgm:pt>
    <dgm:pt modelId="{75DE427D-1823-4E18-AB98-E94AED24AF0E}">
      <dgm:prSet/>
      <dgm:spPr/>
      <dgm:t>
        <a:bodyPr/>
        <a:lstStyle/>
        <a:p>
          <a:r>
            <a:rPr lang="en-US" b="1" dirty="0"/>
            <a:t>Electric -$150.00</a:t>
          </a:r>
          <a:endParaRPr lang="en-US" dirty="0"/>
        </a:p>
      </dgm:t>
    </dgm:pt>
    <dgm:pt modelId="{F0616E08-9A5C-4A5B-833D-C524CF49BF36}" type="parTrans" cxnId="{5BE51F77-9B4F-4704-8B10-5EA00CAB33EB}">
      <dgm:prSet/>
      <dgm:spPr/>
      <dgm:t>
        <a:bodyPr/>
        <a:lstStyle/>
        <a:p>
          <a:endParaRPr lang="en-US"/>
        </a:p>
      </dgm:t>
    </dgm:pt>
    <dgm:pt modelId="{EE2F18D7-0086-4FA1-ADC0-787DB4023A23}" type="sibTrans" cxnId="{5BE51F77-9B4F-4704-8B10-5EA00CAB33EB}">
      <dgm:prSet/>
      <dgm:spPr/>
      <dgm:t>
        <a:bodyPr/>
        <a:lstStyle/>
        <a:p>
          <a:endParaRPr lang="en-US"/>
        </a:p>
      </dgm:t>
    </dgm:pt>
    <dgm:pt modelId="{2919E92F-F270-4812-95F8-AE10C45FEEE5}">
      <dgm:prSet/>
      <dgm:spPr/>
      <dgm:t>
        <a:bodyPr/>
        <a:lstStyle/>
        <a:p>
          <a:r>
            <a:rPr lang="en-US" b="1" dirty="0"/>
            <a:t>Water/Trash -$30.00</a:t>
          </a:r>
          <a:endParaRPr lang="en-US" dirty="0"/>
        </a:p>
      </dgm:t>
    </dgm:pt>
    <dgm:pt modelId="{41D79596-B14A-4670-B181-D80F912527F3}" type="parTrans" cxnId="{4EE2A589-5C72-4AEF-B379-498151395C76}">
      <dgm:prSet/>
      <dgm:spPr/>
      <dgm:t>
        <a:bodyPr/>
        <a:lstStyle/>
        <a:p>
          <a:endParaRPr lang="en-US"/>
        </a:p>
      </dgm:t>
    </dgm:pt>
    <dgm:pt modelId="{6EAD0EA8-40F5-4D84-A0C5-F29D5C24D836}" type="sibTrans" cxnId="{4EE2A589-5C72-4AEF-B379-498151395C76}">
      <dgm:prSet/>
      <dgm:spPr/>
      <dgm:t>
        <a:bodyPr/>
        <a:lstStyle/>
        <a:p>
          <a:endParaRPr lang="en-US"/>
        </a:p>
      </dgm:t>
    </dgm:pt>
    <dgm:pt modelId="{C3C850BB-8EB1-4C09-B372-472E8A23FCF6}">
      <dgm:prSet/>
      <dgm:spPr/>
      <dgm:t>
        <a:bodyPr/>
        <a:lstStyle/>
        <a:p>
          <a:r>
            <a:rPr lang="en-US" b="1" dirty="0"/>
            <a:t>Cell Phone -$45.00</a:t>
          </a:r>
          <a:endParaRPr lang="en-US" dirty="0"/>
        </a:p>
      </dgm:t>
    </dgm:pt>
    <dgm:pt modelId="{83DA45A3-CC45-44BD-804F-A21D33C74643}" type="parTrans" cxnId="{2D6A66EF-F101-44B6-9AC1-CDABA894C78A}">
      <dgm:prSet/>
      <dgm:spPr/>
      <dgm:t>
        <a:bodyPr/>
        <a:lstStyle/>
        <a:p>
          <a:endParaRPr lang="en-US"/>
        </a:p>
      </dgm:t>
    </dgm:pt>
    <dgm:pt modelId="{5EDA08A7-4170-4D02-BB3C-F492AEBAE3FB}" type="sibTrans" cxnId="{2D6A66EF-F101-44B6-9AC1-CDABA894C78A}">
      <dgm:prSet/>
      <dgm:spPr/>
      <dgm:t>
        <a:bodyPr/>
        <a:lstStyle/>
        <a:p>
          <a:endParaRPr lang="en-US"/>
        </a:p>
      </dgm:t>
    </dgm:pt>
    <dgm:pt modelId="{B85BD0FB-D921-45C3-8BE7-B1EEE86292FB}">
      <dgm:prSet/>
      <dgm:spPr/>
      <dgm:t>
        <a:bodyPr/>
        <a:lstStyle/>
        <a:p>
          <a:r>
            <a:rPr lang="en-US" b="1"/>
            <a:t>Internet -49.99</a:t>
          </a:r>
          <a:endParaRPr lang="en-US"/>
        </a:p>
      </dgm:t>
    </dgm:pt>
    <dgm:pt modelId="{BF4F5E2F-081F-4DA2-A5E7-C28C15A5FDBC}" type="parTrans" cxnId="{9845F81C-7C14-451A-8C02-09E0340A84B0}">
      <dgm:prSet/>
      <dgm:spPr/>
      <dgm:t>
        <a:bodyPr/>
        <a:lstStyle/>
        <a:p>
          <a:endParaRPr lang="en-US"/>
        </a:p>
      </dgm:t>
    </dgm:pt>
    <dgm:pt modelId="{A3856C07-CCBD-4F23-A0C4-F21EBBA6211E}" type="sibTrans" cxnId="{9845F81C-7C14-451A-8C02-09E0340A84B0}">
      <dgm:prSet/>
      <dgm:spPr/>
      <dgm:t>
        <a:bodyPr/>
        <a:lstStyle/>
        <a:p>
          <a:endParaRPr lang="en-US"/>
        </a:p>
      </dgm:t>
    </dgm:pt>
    <dgm:pt modelId="{A2F91DDA-5006-4F9E-BC3C-8587F5F4E2EE}">
      <dgm:prSet/>
      <dgm:spPr/>
      <dgm:t>
        <a:bodyPr/>
        <a:lstStyle/>
        <a:p>
          <a:r>
            <a:rPr lang="en-US" b="1" dirty="0"/>
            <a:t>Car/ Home Insurance -$111.00</a:t>
          </a:r>
          <a:endParaRPr lang="en-US" dirty="0"/>
        </a:p>
      </dgm:t>
    </dgm:pt>
    <dgm:pt modelId="{98775B2C-2EA3-4B15-8E6A-519FB91D742D}" type="parTrans" cxnId="{B80D8C26-EB50-473E-9849-DD52DBC5F374}">
      <dgm:prSet/>
      <dgm:spPr/>
      <dgm:t>
        <a:bodyPr/>
        <a:lstStyle/>
        <a:p>
          <a:endParaRPr lang="en-US"/>
        </a:p>
      </dgm:t>
    </dgm:pt>
    <dgm:pt modelId="{8BFA11FC-739F-45EA-9FA0-B0437F772D36}" type="sibTrans" cxnId="{B80D8C26-EB50-473E-9849-DD52DBC5F374}">
      <dgm:prSet/>
      <dgm:spPr/>
      <dgm:t>
        <a:bodyPr/>
        <a:lstStyle/>
        <a:p>
          <a:endParaRPr lang="en-US"/>
        </a:p>
      </dgm:t>
    </dgm:pt>
    <dgm:pt modelId="{05253480-0B8B-4C8F-89E9-5F06623C82F0}">
      <dgm:prSet/>
      <dgm:spPr/>
      <dgm:t>
        <a:bodyPr/>
        <a:lstStyle/>
        <a:p>
          <a:r>
            <a:rPr lang="en-US" b="1" dirty="0"/>
            <a:t>School Loans -$190.00+ $100.00</a:t>
          </a:r>
          <a:endParaRPr lang="en-US" dirty="0"/>
        </a:p>
      </dgm:t>
    </dgm:pt>
    <dgm:pt modelId="{F7489FD9-26EE-4372-9496-60515AD66468}" type="parTrans" cxnId="{66EBA3CE-FC40-4083-8203-2121D08068C4}">
      <dgm:prSet/>
      <dgm:spPr/>
      <dgm:t>
        <a:bodyPr/>
        <a:lstStyle/>
        <a:p>
          <a:endParaRPr lang="en-US"/>
        </a:p>
      </dgm:t>
    </dgm:pt>
    <dgm:pt modelId="{EED86D0E-1FAF-459A-9298-B54A8FC9812D}" type="sibTrans" cxnId="{66EBA3CE-FC40-4083-8203-2121D08068C4}">
      <dgm:prSet/>
      <dgm:spPr/>
      <dgm:t>
        <a:bodyPr/>
        <a:lstStyle/>
        <a:p>
          <a:endParaRPr lang="en-US"/>
        </a:p>
      </dgm:t>
    </dgm:pt>
    <dgm:pt modelId="{82BD19C9-4CBD-4557-A8C9-95911D47E5EF}">
      <dgm:prSet/>
      <dgm:spPr/>
      <dgm:t>
        <a:bodyPr/>
        <a:lstStyle/>
        <a:p>
          <a:r>
            <a:rPr lang="en-US" b="1" dirty="0"/>
            <a:t>Amazon Prime Subscription -12.99</a:t>
          </a:r>
          <a:endParaRPr lang="en-US" dirty="0"/>
        </a:p>
      </dgm:t>
    </dgm:pt>
    <dgm:pt modelId="{5C8C2D4C-9BAF-4F23-94EE-BCEE8ACB2605}" type="parTrans" cxnId="{41AF552D-F970-4E32-9FDE-9B19FB2F32FC}">
      <dgm:prSet/>
      <dgm:spPr/>
      <dgm:t>
        <a:bodyPr/>
        <a:lstStyle/>
        <a:p>
          <a:endParaRPr lang="en-US"/>
        </a:p>
      </dgm:t>
    </dgm:pt>
    <dgm:pt modelId="{D4C5B2F4-3F75-4B97-BDEF-E84BEAE146D3}" type="sibTrans" cxnId="{41AF552D-F970-4E32-9FDE-9B19FB2F32FC}">
      <dgm:prSet/>
      <dgm:spPr/>
      <dgm:t>
        <a:bodyPr/>
        <a:lstStyle/>
        <a:p>
          <a:endParaRPr lang="en-US"/>
        </a:p>
      </dgm:t>
    </dgm:pt>
    <dgm:pt modelId="{7DFF4ADF-3B45-44ED-BA19-BB732E5C455A}">
      <dgm:prSet/>
      <dgm:spPr/>
      <dgm:t>
        <a:bodyPr/>
        <a:lstStyle/>
        <a:p>
          <a:r>
            <a:rPr lang="en-US" b="1" dirty="0"/>
            <a:t>Total -$1,236.85</a:t>
          </a:r>
          <a:endParaRPr lang="en-US" dirty="0"/>
        </a:p>
      </dgm:t>
    </dgm:pt>
    <dgm:pt modelId="{3B093A19-4EF3-492D-8B15-EFCB05EC25C5}" type="parTrans" cxnId="{0FC85EAA-BD28-4DC3-93A6-D0B354ADE41D}">
      <dgm:prSet/>
      <dgm:spPr/>
      <dgm:t>
        <a:bodyPr/>
        <a:lstStyle/>
        <a:p>
          <a:endParaRPr lang="en-US"/>
        </a:p>
      </dgm:t>
    </dgm:pt>
    <dgm:pt modelId="{D75D3D51-48E4-47DD-8BF5-D6C539B519EF}" type="sibTrans" cxnId="{0FC85EAA-BD28-4DC3-93A6-D0B354ADE41D}">
      <dgm:prSet/>
      <dgm:spPr/>
      <dgm:t>
        <a:bodyPr/>
        <a:lstStyle/>
        <a:p>
          <a:endParaRPr lang="en-US"/>
        </a:p>
      </dgm:t>
    </dgm:pt>
    <dgm:pt modelId="{7AE29E2F-D8F9-4C9F-ADB2-6FEFB56C2AF5}">
      <dgm:prSet/>
      <dgm:spPr/>
      <dgm:t>
        <a:bodyPr/>
        <a:lstStyle/>
        <a:p>
          <a:r>
            <a:rPr lang="en-US" b="1" dirty="0"/>
            <a:t>Expenses</a:t>
          </a:r>
          <a:endParaRPr lang="en-US" dirty="0"/>
        </a:p>
      </dgm:t>
    </dgm:pt>
    <dgm:pt modelId="{59ADC9C7-F839-4BE7-8D07-5AB9DD067376}" type="parTrans" cxnId="{E3D08211-ED74-4351-8D0E-994140BED8AC}">
      <dgm:prSet/>
      <dgm:spPr/>
      <dgm:t>
        <a:bodyPr/>
        <a:lstStyle/>
        <a:p>
          <a:endParaRPr lang="en-US"/>
        </a:p>
      </dgm:t>
    </dgm:pt>
    <dgm:pt modelId="{DDB38FED-BD40-4807-9B04-ADB31BAECDE3}" type="sibTrans" cxnId="{E3D08211-ED74-4351-8D0E-994140BED8AC}">
      <dgm:prSet/>
      <dgm:spPr/>
      <dgm:t>
        <a:bodyPr/>
        <a:lstStyle/>
        <a:p>
          <a:endParaRPr lang="en-US"/>
        </a:p>
      </dgm:t>
    </dgm:pt>
    <dgm:pt modelId="{B9CC4ADB-AC30-45D6-8D99-8062B158C091}">
      <dgm:prSet/>
      <dgm:spPr/>
      <dgm:t>
        <a:bodyPr/>
        <a:lstStyle/>
        <a:p>
          <a:r>
            <a:rPr lang="en-US" b="1" dirty="0"/>
            <a:t>Gas-$120.00</a:t>
          </a:r>
        </a:p>
      </dgm:t>
    </dgm:pt>
    <dgm:pt modelId="{7906F90D-07B0-4E6E-A382-FACA13DBD239}" type="parTrans" cxnId="{A9D770DF-C17A-44E8-B34D-C7880F75871F}">
      <dgm:prSet/>
      <dgm:spPr/>
      <dgm:t>
        <a:bodyPr/>
        <a:lstStyle/>
        <a:p>
          <a:endParaRPr lang="en-US"/>
        </a:p>
      </dgm:t>
    </dgm:pt>
    <dgm:pt modelId="{8C6FCE48-058F-4F72-86F8-39851BDA215D}" type="sibTrans" cxnId="{A9D770DF-C17A-44E8-B34D-C7880F75871F}">
      <dgm:prSet/>
      <dgm:spPr/>
      <dgm:t>
        <a:bodyPr/>
        <a:lstStyle/>
        <a:p>
          <a:endParaRPr lang="en-US"/>
        </a:p>
      </dgm:t>
    </dgm:pt>
    <dgm:pt modelId="{464D48A5-2FA6-463A-9539-B72F953324FB}">
      <dgm:prSet/>
      <dgm:spPr/>
      <dgm:t>
        <a:bodyPr/>
        <a:lstStyle/>
        <a:p>
          <a:r>
            <a:rPr lang="en-US" b="1" dirty="0"/>
            <a:t>Total left over-$2,564.15</a:t>
          </a:r>
        </a:p>
      </dgm:t>
    </dgm:pt>
    <dgm:pt modelId="{CA1C3732-0A68-41AC-BE20-E69C60EDA52B}" type="parTrans" cxnId="{EFC2D7D6-546D-4B2F-B2F7-7D5B8DF36B5A}">
      <dgm:prSet/>
      <dgm:spPr/>
      <dgm:t>
        <a:bodyPr/>
        <a:lstStyle/>
        <a:p>
          <a:endParaRPr lang="en-US"/>
        </a:p>
      </dgm:t>
    </dgm:pt>
    <dgm:pt modelId="{37BE7CFA-462D-4F5A-AD2C-99B9B9608E17}" type="sibTrans" cxnId="{EFC2D7D6-546D-4B2F-B2F7-7D5B8DF36B5A}">
      <dgm:prSet/>
      <dgm:spPr/>
      <dgm:t>
        <a:bodyPr/>
        <a:lstStyle/>
        <a:p>
          <a:endParaRPr lang="en-US"/>
        </a:p>
      </dgm:t>
    </dgm:pt>
    <dgm:pt modelId="{D9E616C3-74B1-4670-9D35-D8E79335439F}" type="pres">
      <dgm:prSet presAssocID="{FE31818C-AFE9-485A-93FC-465A973AE28B}" presName="vert0" presStyleCnt="0">
        <dgm:presLayoutVars>
          <dgm:dir/>
          <dgm:animOne val="branch"/>
          <dgm:animLvl val="lvl"/>
        </dgm:presLayoutVars>
      </dgm:prSet>
      <dgm:spPr/>
    </dgm:pt>
    <dgm:pt modelId="{5FC98177-3089-40D9-9AD4-009B49C76FFB}" type="pres">
      <dgm:prSet presAssocID="{20D46733-C69D-4AFE-99C2-3451C6771FE1}" presName="thickLine" presStyleLbl="alignNode1" presStyleIdx="0" presStyleCnt="13"/>
      <dgm:spPr/>
    </dgm:pt>
    <dgm:pt modelId="{E7EB2F32-1CA3-4A2E-BBDA-D5A80B01B6ED}" type="pres">
      <dgm:prSet presAssocID="{20D46733-C69D-4AFE-99C2-3451C6771FE1}" presName="horz1" presStyleCnt="0"/>
      <dgm:spPr/>
    </dgm:pt>
    <dgm:pt modelId="{41334C39-76EA-4E71-A164-A18D5C2B7F26}" type="pres">
      <dgm:prSet presAssocID="{20D46733-C69D-4AFE-99C2-3451C6771FE1}" presName="tx1" presStyleLbl="revTx" presStyleIdx="0" presStyleCnt="13" custLinFactY="-300000" custLinFactNeighborX="-2926" custLinFactNeighborY="-303094"/>
      <dgm:spPr/>
    </dgm:pt>
    <dgm:pt modelId="{B94F638F-5526-45AA-9551-D81662345E3A}" type="pres">
      <dgm:prSet presAssocID="{20D46733-C69D-4AFE-99C2-3451C6771FE1}" presName="vert1" presStyleCnt="0"/>
      <dgm:spPr/>
    </dgm:pt>
    <dgm:pt modelId="{220730BE-5394-40C0-81C1-1DE914F13E94}" type="pres">
      <dgm:prSet presAssocID="{7AE29E2F-D8F9-4C9F-ADB2-6FEFB56C2AF5}" presName="thickLine" presStyleLbl="alignNode1" presStyleIdx="1" presStyleCnt="13"/>
      <dgm:spPr/>
    </dgm:pt>
    <dgm:pt modelId="{BF82506C-E1E4-486A-834E-5B0C676320D1}" type="pres">
      <dgm:prSet presAssocID="{7AE29E2F-D8F9-4C9F-ADB2-6FEFB56C2AF5}" presName="horz1" presStyleCnt="0"/>
      <dgm:spPr/>
    </dgm:pt>
    <dgm:pt modelId="{C31C50D0-0F6A-4FAD-9801-367246D34739}" type="pres">
      <dgm:prSet presAssocID="{7AE29E2F-D8F9-4C9F-ADB2-6FEFB56C2AF5}" presName="tx1" presStyleLbl="revTx" presStyleIdx="1" presStyleCnt="13"/>
      <dgm:spPr/>
    </dgm:pt>
    <dgm:pt modelId="{AD62F337-B155-4233-9C6C-7AF9E080FE4D}" type="pres">
      <dgm:prSet presAssocID="{7AE29E2F-D8F9-4C9F-ADB2-6FEFB56C2AF5}" presName="vert1" presStyleCnt="0"/>
      <dgm:spPr/>
    </dgm:pt>
    <dgm:pt modelId="{9426747C-03DE-408E-A8BB-7022F6782A17}" type="pres">
      <dgm:prSet presAssocID="{0555EFD2-ADC9-44DF-87A6-EAEE5CC67828}" presName="thickLine" presStyleLbl="alignNode1" presStyleIdx="2" presStyleCnt="13"/>
      <dgm:spPr/>
    </dgm:pt>
    <dgm:pt modelId="{55D78AD7-272E-4148-8064-3B371E50FE10}" type="pres">
      <dgm:prSet presAssocID="{0555EFD2-ADC9-44DF-87A6-EAEE5CC67828}" presName="horz1" presStyleCnt="0"/>
      <dgm:spPr/>
    </dgm:pt>
    <dgm:pt modelId="{685F15F9-F45F-44EF-9155-29FA6FBE8FFE}" type="pres">
      <dgm:prSet presAssocID="{0555EFD2-ADC9-44DF-87A6-EAEE5CC67828}" presName="tx1" presStyleLbl="revTx" presStyleIdx="2" presStyleCnt="13"/>
      <dgm:spPr/>
    </dgm:pt>
    <dgm:pt modelId="{973A129A-D8F0-40D5-9BBD-6C651484AE99}" type="pres">
      <dgm:prSet presAssocID="{0555EFD2-ADC9-44DF-87A6-EAEE5CC67828}" presName="vert1" presStyleCnt="0"/>
      <dgm:spPr/>
    </dgm:pt>
    <dgm:pt modelId="{5DC4FF69-7FDA-498F-BC12-9F43DFC6C530}" type="pres">
      <dgm:prSet presAssocID="{B9CC4ADB-AC30-45D6-8D99-8062B158C091}" presName="thickLine" presStyleLbl="alignNode1" presStyleIdx="3" presStyleCnt="13"/>
      <dgm:spPr/>
    </dgm:pt>
    <dgm:pt modelId="{03E0B537-15B2-477C-B541-D8444D4DBDF5}" type="pres">
      <dgm:prSet presAssocID="{B9CC4ADB-AC30-45D6-8D99-8062B158C091}" presName="horz1" presStyleCnt="0"/>
      <dgm:spPr/>
    </dgm:pt>
    <dgm:pt modelId="{0A89BE21-88FB-45D3-AD36-22324EB3D10B}" type="pres">
      <dgm:prSet presAssocID="{B9CC4ADB-AC30-45D6-8D99-8062B158C091}" presName="tx1" presStyleLbl="revTx" presStyleIdx="3" presStyleCnt="13"/>
      <dgm:spPr/>
    </dgm:pt>
    <dgm:pt modelId="{33843806-878F-4A10-82FD-CA1D1EBAC861}" type="pres">
      <dgm:prSet presAssocID="{B9CC4ADB-AC30-45D6-8D99-8062B158C091}" presName="vert1" presStyleCnt="0"/>
      <dgm:spPr/>
    </dgm:pt>
    <dgm:pt modelId="{66417511-92EC-492A-891B-F7FD3CEE0768}" type="pres">
      <dgm:prSet presAssocID="{75DE427D-1823-4E18-AB98-E94AED24AF0E}" presName="thickLine" presStyleLbl="alignNode1" presStyleIdx="4" presStyleCnt="13"/>
      <dgm:spPr/>
    </dgm:pt>
    <dgm:pt modelId="{A901B471-C38D-4A4D-928D-DF427B6B7B26}" type="pres">
      <dgm:prSet presAssocID="{75DE427D-1823-4E18-AB98-E94AED24AF0E}" presName="horz1" presStyleCnt="0"/>
      <dgm:spPr/>
    </dgm:pt>
    <dgm:pt modelId="{5DD73C68-6327-432E-9FA6-3C2CF5787434}" type="pres">
      <dgm:prSet presAssocID="{75DE427D-1823-4E18-AB98-E94AED24AF0E}" presName="tx1" presStyleLbl="revTx" presStyleIdx="4" presStyleCnt="13"/>
      <dgm:spPr/>
    </dgm:pt>
    <dgm:pt modelId="{15AD41ED-2434-460D-A425-359D5720C294}" type="pres">
      <dgm:prSet presAssocID="{75DE427D-1823-4E18-AB98-E94AED24AF0E}" presName="vert1" presStyleCnt="0"/>
      <dgm:spPr/>
    </dgm:pt>
    <dgm:pt modelId="{83BCBE1D-4DBA-4D1A-9F2C-D777D4298650}" type="pres">
      <dgm:prSet presAssocID="{2919E92F-F270-4812-95F8-AE10C45FEEE5}" presName="thickLine" presStyleLbl="alignNode1" presStyleIdx="5" presStyleCnt="13"/>
      <dgm:spPr/>
    </dgm:pt>
    <dgm:pt modelId="{489EE4E7-98C4-4206-AB9A-BCDE15E952BB}" type="pres">
      <dgm:prSet presAssocID="{2919E92F-F270-4812-95F8-AE10C45FEEE5}" presName="horz1" presStyleCnt="0"/>
      <dgm:spPr/>
    </dgm:pt>
    <dgm:pt modelId="{AFE26919-255B-4D95-8FFD-C0902CDD2723}" type="pres">
      <dgm:prSet presAssocID="{2919E92F-F270-4812-95F8-AE10C45FEEE5}" presName="tx1" presStyleLbl="revTx" presStyleIdx="5" presStyleCnt="13"/>
      <dgm:spPr/>
    </dgm:pt>
    <dgm:pt modelId="{0D98D66C-5B6D-495F-AA2C-41519EEB5CBB}" type="pres">
      <dgm:prSet presAssocID="{2919E92F-F270-4812-95F8-AE10C45FEEE5}" presName="vert1" presStyleCnt="0"/>
      <dgm:spPr/>
    </dgm:pt>
    <dgm:pt modelId="{D928992F-110C-422A-8652-3F160BB4C3B2}" type="pres">
      <dgm:prSet presAssocID="{C3C850BB-8EB1-4C09-B372-472E8A23FCF6}" presName="thickLine" presStyleLbl="alignNode1" presStyleIdx="6" presStyleCnt="13"/>
      <dgm:spPr/>
    </dgm:pt>
    <dgm:pt modelId="{3DFF08C9-6618-4CBE-A136-8BF50C258988}" type="pres">
      <dgm:prSet presAssocID="{C3C850BB-8EB1-4C09-B372-472E8A23FCF6}" presName="horz1" presStyleCnt="0"/>
      <dgm:spPr/>
    </dgm:pt>
    <dgm:pt modelId="{6BA59254-4FD4-43A0-A794-B1529645BA4C}" type="pres">
      <dgm:prSet presAssocID="{C3C850BB-8EB1-4C09-B372-472E8A23FCF6}" presName="tx1" presStyleLbl="revTx" presStyleIdx="6" presStyleCnt="13"/>
      <dgm:spPr/>
    </dgm:pt>
    <dgm:pt modelId="{7EAD33F5-E938-473F-8124-61BE404A95B5}" type="pres">
      <dgm:prSet presAssocID="{C3C850BB-8EB1-4C09-B372-472E8A23FCF6}" presName="vert1" presStyleCnt="0"/>
      <dgm:spPr/>
    </dgm:pt>
    <dgm:pt modelId="{293476EA-13C0-4E48-AC04-9D602AC88B23}" type="pres">
      <dgm:prSet presAssocID="{B85BD0FB-D921-45C3-8BE7-B1EEE86292FB}" presName="thickLine" presStyleLbl="alignNode1" presStyleIdx="7" presStyleCnt="13"/>
      <dgm:spPr/>
    </dgm:pt>
    <dgm:pt modelId="{CFA3A36F-2C8B-44D0-8B0D-1071EB9D5257}" type="pres">
      <dgm:prSet presAssocID="{B85BD0FB-D921-45C3-8BE7-B1EEE86292FB}" presName="horz1" presStyleCnt="0"/>
      <dgm:spPr/>
    </dgm:pt>
    <dgm:pt modelId="{CAC0D5B8-4E5D-425E-9AA6-0AC9CECCA7F8}" type="pres">
      <dgm:prSet presAssocID="{B85BD0FB-D921-45C3-8BE7-B1EEE86292FB}" presName="tx1" presStyleLbl="revTx" presStyleIdx="7" presStyleCnt="13"/>
      <dgm:spPr/>
    </dgm:pt>
    <dgm:pt modelId="{F875A068-B29F-45F8-BE82-15BBCF7724F8}" type="pres">
      <dgm:prSet presAssocID="{B85BD0FB-D921-45C3-8BE7-B1EEE86292FB}" presName="vert1" presStyleCnt="0"/>
      <dgm:spPr/>
    </dgm:pt>
    <dgm:pt modelId="{6A9AE1AF-DDFD-4819-AB53-41D1B97C8F6C}" type="pres">
      <dgm:prSet presAssocID="{A2F91DDA-5006-4F9E-BC3C-8587F5F4E2EE}" presName="thickLine" presStyleLbl="alignNode1" presStyleIdx="8" presStyleCnt="13"/>
      <dgm:spPr/>
    </dgm:pt>
    <dgm:pt modelId="{D4BD4EBD-830A-4EF2-B896-DA52B1BA3974}" type="pres">
      <dgm:prSet presAssocID="{A2F91DDA-5006-4F9E-BC3C-8587F5F4E2EE}" presName="horz1" presStyleCnt="0"/>
      <dgm:spPr/>
    </dgm:pt>
    <dgm:pt modelId="{F6F4C46F-17C6-4436-B93C-97434E57D960}" type="pres">
      <dgm:prSet presAssocID="{A2F91DDA-5006-4F9E-BC3C-8587F5F4E2EE}" presName="tx1" presStyleLbl="revTx" presStyleIdx="8" presStyleCnt="13"/>
      <dgm:spPr/>
    </dgm:pt>
    <dgm:pt modelId="{F48E229B-84ED-4708-8864-232DE258A448}" type="pres">
      <dgm:prSet presAssocID="{A2F91DDA-5006-4F9E-BC3C-8587F5F4E2EE}" presName="vert1" presStyleCnt="0"/>
      <dgm:spPr/>
    </dgm:pt>
    <dgm:pt modelId="{72F69672-74FD-4D46-8BD5-EC8F4B043486}" type="pres">
      <dgm:prSet presAssocID="{05253480-0B8B-4C8F-89E9-5F06623C82F0}" presName="thickLine" presStyleLbl="alignNode1" presStyleIdx="9" presStyleCnt="13"/>
      <dgm:spPr/>
    </dgm:pt>
    <dgm:pt modelId="{4401C856-8EA0-40D9-88F4-FF7F026168CB}" type="pres">
      <dgm:prSet presAssocID="{05253480-0B8B-4C8F-89E9-5F06623C82F0}" presName="horz1" presStyleCnt="0"/>
      <dgm:spPr/>
    </dgm:pt>
    <dgm:pt modelId="{13D4FB7A-A6DD-4E44-A436-C6AE27934E1E}" type="pres">
      <dgm:prSet presAssocID="{05253480-0B8B-4C8F-89E9-5F06623C82F0}" presName="tx1" presStyleLbl="revTx" presStyleIdx="9" presStyleCnt="13"/>
      <dgm:spPr/>
    </dgm:pt>
    <dgm:pt modelId="{59715AA1-E208-418E-B23F-4A63755AC6BD}" type="pres">
      <dgm:prSet presAssocID="{05253480-0B8B-4C8F-89E9-5F06623C82F0}" presName="vert1" presStyleCnt="0"/>
      <dgm:spPr/>
    </dgm:pt>
    <dgm:pt modelId="{47F5F407-A827-43AD-A4B4-7A714157B6CF}" type="pres">
      <dgm:prSet presAssocID="{82BD19C9-4CBD-4557-A8C9-95911D47E5EF}" presName="thickLine" presStyleLbl="alignNode1" presStyleIdx="10" presStyleCnt="13"/>
      <dgm:spPr/>
    </dgm:pt>
    <dgm:pt modelId="{EDCF9A39-C8E7-4680-8378-AA891D029172}" type="pres">
      <dgm:prSet presAssocID="{82BD19C9-4CBD-4557-A8C9-95911D47E5EF}" presName="horz1" presStyleCnt="0"/>
      <dgm:spPr/>
    </dgm:pt>
    <dgm:pt modelId="{C4690927-1D96-47DE-8BBE-5A09DCA508CD}" type="pres">
      <dgm:prSet presAssocID="{82BD19C9-4CBD-4557-A8C9-95911D47E5EF}" presName="tx1" presStyleLbl="revTx" presStyleIdx="10" presStyleCnt="13"/>
      <dgm:spPr/>
    </dgm:pt>
    <dgm:pt modelId="{F9457345-7A0A-48B1-947E-185B3759C318}" type="pres">
      <dgm:prSet presAssocID="{82BD19C9-4CBD-4557-A8C9-95911D47E5EF}" presName="vert1" presStyleCnt="0"/>
      <dgm:spPr/>
    </dgm:pt>
    <dgm:pt modelId="{A0455D15-62AE-4567-A730-F36D18FB7723}" type="pres">
      <dgm:prSet presAssocID="{7DFF4ADF-3B45-44ED-BA19-BB732E5C455A}" presName="thickLine" presStyleLbl="alignNode1" presStyleIdx="11" presStyleCnt="13"/>
      <dgm:spPr/>
    </dgm:pt>
    <dgm:pt modelId="{D4813D42-4E63-4E3C-810A-CC34FCFAB79D}" type="pres">
      <dgm:prSet presAssocID="{7DFF4ADF-3B45-44ED-BA19-BB732E5C455A}" presName="horz1" presStyleCnt="0"/>
      <dgm:spPr/>
    </dgm:pt>
    <dgm:pt modelId="{DBE1A66E-8C95-428A-ABE5-2D9921A36C4B}" type="pres">
      <dgm:prSet presAssocID="{7DFF4ADF-3B45-44ED-BA19-BB732E5C455A}" presName="tx1" presStyleLbl="revTx" presStyleIdx="11" presStyleCnt="13"/>
      <dgm:spPr/>
    </dgm:pt>
    <dgm:pt modelId="{34F0F0DE-A455-46EA-9B83-6E588CFC7471}" type="pres">
      <dgm:prSet presAssocID="{7DFF4ADF-3B45-44ED-BA19-BB732E5C455A}" presName="vert1" presStyleCnt="0"/>
      <dgm:spPr/>
    </dgm:pt>
    <dgm:pt modelId="{6536256A-A883-4ECC-BEEE-C301ED627609}" type="pres">
      <dgm:prSet presAssocID="{464D48A5-2FA6-463A-9539-B72F953324FB}" presName="thickLine" presStyleLbl="alignNode1" presStyleIdx="12" presStyleCnt="13"/>
      <dgm:spPr/>
    </dgm:pt>
    <dgm:pt modelId="{8BAD899D-D584-4C98-ACD8-6B454A7E53D1}" type="pres">
      <dgm:prSet presAssocID="{464D48A5-2FA6-463A-9539-B72F953324FB}" presName="horz1" presStyleCnt="0"/>
      <dgm:spPr/>
    </dgm:pt>
    <dgm:pt modelId="{88195D61-4D2B-44B5-9AFD-62EC5A9A1784}" type="pres">
      <dgm:prSet presAssocID="{464D48A5-2FA6-463A-9539-B72F953324FB}" presName="tx1" presStyleLbl="revTx" presStyleIdx="12" presStyleCnt="13"/>
      <dgm:spPr/>
    </dgm:pt>
    <dgm:pt modelId="{DB363E7C-7FE9-48F8-8E37-5339CED24DAC}" type="pres">
      <dgm:prSet presAssocID="{464D48A5-2FA6-463A-9539-B72F953324FB}" presName="vert1" presStyleCnt="0"/>
      <dgm:spPr/>
    </dgm:pt>
  </dgm:ptLst>
  <dgm:cxnLst>
    <dgm:cxn modelId="{BFE0DF09-A572-45CD-BE0B-EBDC2A6E8385}" type="presOf" srcId="{75DE427D-1823-4E18-AB98-E94AED24AF0E}" destId="{5DD73C68-6327-432E-9FA6-3C2CF5787434}" srcOrd="0" destOrd="0" presId="urn:microsoft.com/office/officeart/2008/layout/LinedList"/>
    <dgm:cxn modelId="{E3D08211-ED74-4351-8D0E-994140BED8AC}" srcId="{FE31818C-AFE9-485A-93FC-465A973AE28B}" destId="{7AE29E2F-D8F9-4C9F-ADB2-6FEFB56C2AF5}" srcOrd="1" destOrd="0" parTransId="{59ADC9C7-F839-4BE7-8D07-5AB9DD067376}" sibTransId="{DDB38FED-BD40-4807-9B04-ADB31BAECDE3}"/>
    <dgm:cxn modelId="{9845F81C-7C14-451A-8C02-09E0340A84B0}" srcId="{FE31818C-AFE9-485A-93FC-465A973AE28B}" destId="{B85BD0FB-D921-45C3-8BE7-B1EEE86292FB}" srcOrd="7" destOrd="0" parTransId="{BF4F5E2F-081F-4DA2-A5E7-C28C15A5FDBC}" sibTransId="{A3856C07-CCBD-4F23-A0C4-F21EBBA6211E}"/>
    <dgm:cxn modelId="{9E774E22-31E4-4162-A94B-F4178F471B41}" type="presOf" srcId="{7AE29E2F-D8F9-4C9F-ADB2-6FEFB56C2AF5}" destId="{C31C50D0-0F6A-4FAD-9801-367246D34739}" srcOrd="0" destOrd="0" presId="urn:microsoft.com/office/officeart/2008/layout/LinedList"/>
    <dgm:cxn modelId="{B6AC2026-8FC6-4891-A107-D071B9DC1F6E}" type="presOf" srcId="{464D48A5-2FA6-463A-9539-B72F953324FB}" destId="{88195D61-4D2B-44B5-9AFD-62EC5A9A1784}" srcOrd="0" destOrd="0" presId="urn:microsoft.com/office/officeart/2008/layout/LinedList"/>
    <dgm:cxn modelId="{B80D8C26-EB50-473E-9849-DD52DBC5F374}" srcId="{FE31818C-AFE9-485A-93FC-465A973AE28B}" destId="{A2F91DDA-5006-4F9E-BC3C-8587F5F4E2EE}" srcOrd="8" destOrd="0" parTransId="{98775B2C-2EA3-4B15-8E6A-519FB91D742D}" sibTransId="{8BFA11FC-739F-45EA-9FA0-B0437F772D36}"/>
    <dgm:cxn modelId="{41AF552D-F970-4E32-9FDE-9B19FB2F32FC}" srcId="{FE31818C-AFE9-485A-93FC-465A973AE28B}" destId="{82BD19C9-4CBD-4557-A8C9-95911D47E5EF}" srcOrd="10" destOrd="0" parTransId="{5C8C2D4C-9BAF-4F23-94EE-BCEE8ACB2605}" sibTransId="{D4C5B2F4-3F75-4B97-BDEF-E84BEAE146D3}"/>
    <dgm:cxn modelId="{D3BDC368-A3BA-4D85-A163-09F9B15E47F3}" srcId="{FE31818C-AFE9-485A-93FC-465A973AE28B}" destId="{0555EFD2-ADC9-44DF-87A6-EAEE5CC67828}" srcOrd="2" destOrd="0" parTransId="{D90811C2-E9F5-438A-9799-CA78E3836E43}" sibTransId="{FD6856E9-CE14-4A0B-892B-BFAE007C0C7B}"/>
    <dgm:cxn modelId="{70A65A74-DD75-440F-B4A2-2CFFFE9DCB7E}" type="presOf" srcId="{C3C850BB-8EB1-4C09-B372-472E8A23FCF6}" destId="{6BA59254-4FD4-43A0-A794-B1529645BA4C}" srcOrd="0" destOrd="0" presId="urn:microsoft.com/office/officeart/2008/layout/LinedList"/>
    <dgm:cxn modelId="{D7ED1876-B2ED-418D-B7C8-945C922BE543}" type="presOf" srcId="{0555EFD2-ADC9-44DF-87A6-EAEE5CC67828}" destId="{685F15F9-F45F-44EF-9155-29FA6FBE8FFE}" srcOrd="0" destOrd="0" presId="urn:microsoft.com/office/officeart/2008/layout/LinedList"/>
    <dgm:cxn modelId="{5BE51F77-9B4F-4704-8B10-5EA00CAB33EB}" srcId="{FE31818C-AFE9-485A-93FC-465A973AE28B}" destId="{75DE427D-1823-4E18-AB98-E94AED24AF0E}" srcOrd="4" destOrd="0" parTransId="{F0616E08-9A5C-4A5B-833D-C524CF49BF36}" sibTransId="{EE2F18D7-0086-4FA1-ADC0-787DB4023A23}"/>
    <dgm:cxn modelId="{4FAF6658-E2A4-49C8-BA9F-5CF560724534}" type="presOf" srcId="{7DFF4ADF-3B45-44ED-BA19-BB732E5C455A}" destId="{DBE1A66E-8C95-428A-ABE5-2D9921A36C4B}" srcOrd="0" destOrd="0" presId="urn:microsoft.com/office/officeart/2008/layout/LinedList"/>
    <dgm:cxn modelId="{CCD03A5A-5BA2-4B8D-A119-36FDAAA6D04F}" type="presOf" srcId="{05253480-0B8B-4C8F-89E9-5F06623C82F0}" destId="{13D4FB7A-A6DD-4E44-A436-C6AE27934E1E}" srcOrd="0" destOrd="0" presId="urn:microsoft.com/office/officeart/2008/layout/LinedList"/>
    <dgm:cxn modelId="{84D4A588-AB8B-4D0E-A2B8-6039C2D84895}" type="presOf" srcId="{A2F91DDA-5006-4F9E-BC3C-8587F5F4E2EE}" destId="{F6F4C46F-17C6-4436-B93C-97434E57D960}" srcOrd="0" destOrd="0" presId="urn:microsoft.com/office/officeart/2008/layout/LinedList"/>
    <dgm:cxn modelId="{4EE2A589-5C72-4AEF-B379-498151395C76}" srcId="{FE31818C-AFE9-485A-93FC-465A973AE28B}" destId="{2919E92F-F270-4812-95F8-AE10C45FEEE5}" srcOrd="5" destOrd="0" parTransId="{41D79596-B14A-4670-B181-D80F912527F3}" sibTransId="{6EAD0EA8-40F5-4D84-A0C5-F29D5C24D836}"/>
    <dgm:cxn modelId="{CDB24495-07A5-46E9-AE1C-8A2A91E11F9A}" type="presOf" srcId="{82BD19C9-4CBD-4557-A8C9-95911D47E5EF}" destId="{C4690927-1D96-47DE-8BBE-5A09DCA508CD}" srcOrd="0" destOrd="0" presId="urn:microsoft.com/office/officeart/2008/layout/LinedList"/>
    <dgm:cxn modelId="{039B5AA7-4E91-4E5F-9668-E5C609800FEC}" srcId="{FE31818C-AFE9-485A-93FC-465A973AE28B}" destId="{20D46733-C69D-4AFE-99C2-3451C6771FE1}" srcOrd="0" destOrd="0" parTransId="{F150883F-586D-4B8A-B97E-A1FCFE6678C1}" sibTransId="{5CE4A0E2-5A56-4CC3-A7E6-9BC620DC35FC}"/>
    <dgm:cxn modelId="{0FC85EAA-BD28-4DC3-93A6-D0B354ADE41D}" srcId="{FE31818C-AFE9-485A-93FC-465A973AE28B}" destId="{7DFF4ADF-3B45-44ED-BA19-BB732E5C455A}" srcOrd="11" destOrd="0" parTransId="{3B093A19-4EF3-492D-8B15-EFCB05EC25C5}" sibTransId="{D75D3D51-48E4-47DD-8BF5-D6C539B519EF}"/>
    <dgm:cxn modelId="{4A69F9C1-1F9E-42AE-9D12-DA699C0224F7}" type="presOf" srcId="{B9CC4ADB-AC30-45D6-8D99-8062B158C091}" destId="{0A89BE21-88FB-45D3-AD36-22324EB3D10B}" srcOrd="0" destOrd="0" presId="urn:microsoft.com/office/officeart/2008/layout/LinedList"/>
    <dgm:cxn modelId="{66EBA3CE-FC40-4083-8203-2121D08068C4}" srcId="{FE31818C-AFE9-485A-93FC-465A973AE28B}" destId="{05253480-0B8B-4C8F-89E9-5F06623C82F0}" srcOrd="9" destOrd="0" parTransId="{F7489FD9-26EE-4372-9496-60515AD66468}" sibTransId="{EED86D0E-1FAF-459A-9298-B54A8FC9812D}"/>
    <dgm:cxn modelId="{EFC2D7D6-546D-4B2F-B2F7-7D5B8DF36B5A}" srcId="{FE31818C-AFE9-485A-93FC-465A973AE28B}" destId="{464D48A5-2FA6-463A-9539-B72F953324FB}" srcOrd="12" destOrd="0" parTransId="{CA1C3732-0A68-41AC-BE20-E69C60EDA52B}" sibTransId="{37BE7CFA-462D-4F5A-AD2C-99B9B9608E17}"/>
    <dgm:cxn modelId="{A9D770DF-C17A-44E8-B34D-C7880F75871F}" srcId="{FE31818C-AFE9-485A-93FC-465A973AE28B}" destId="{B9CC4ADB-AC30-45D6-8D99-8062B158C091}" srcOrd="3" destOrd="0" parTransId="{7906F90D-07B0-4E6E-A382-FACA13DBD239}" sibTransId="{8C6FCE48-058F-4F72-86F8-39851BDA215D}"/>
    <dgm:cxn modelId="{1F2E70E6-5047-43EC-881C-D128D3BA8B7D}" type="presOf" srcId="{B85BD0FB-D921-45C3-8BE7-B1EEE86292FB}" destId="{CAC0D5B8-4E5D-425E-9AA6-0AC9CECCA7F8}" srcOrd="0" destOrd="0" presId="urn:microsoft.com/office/officeart/2008/layout/LinedList"/>
    <dgm:cxn modelId="{2D6A66EF-F101-44B6-9AC1-CDABA894C78A}" srcId="{FE31818C-AFE9-485A-93FC-465A973AE28B}" destId="{C3C850BB-8EB1-4C09-B372-472E8A23FCF6}" srcOrd="6" destOrd="0" parTransId="{83DA45A3-CC45-44BD-804F-A21D33C74643}" sibTransId="{5EDA08A7-4170-4D02-BB3C-F492AEBAE3FB}"/>
    <dgm:cxn modelId="{92D458F8-69AD-4389-A579-1ED9F36E40D4}" type="presOf" srcId="{FE31818C-AFE9-485A-93FC-465A973AE28B}" destId="{D9E616C3-74B1-4670-9D35-D8E79335439F}" srcOrd="0" destOrd="0" presId="urn:microsoft.com/office/officeart/2008/layout/LinedList"/>
    <dgm:cxn modelId="{E45700FA-2ECD-4EC6-AE5D-46BC77844E43}" type="presOf" srcId="{20D46733-C69D-4AFE-99C2-3451C6771FE1}" destId="{41334C39-76EA-4E71-A164-A18D5C2B7F26}" srcOrd="0" destOrd="0" presId="urn:microsoft.com/office/officeart/2008/layout/LinedList"/>
    <dgm:cxn modelId="{C03BDBFE-1A89-424F-8175-E4D58DC4E4C7}" type="presOf" srcId="{2919E92F-F270-4812-95F8-AE10C45FEEE5}" destId="{AFE26919-255B-4D95-8FFD-C0902CDD2723}" srcOrd="0" destOrd="0" presId="urn:microsoft.com/office/officeart/2008/layout/LinedList"/>
    <dgm:cxn modelId="{EE14B6FE-8E8F-4AB9-91A2-B1A968741655}" type="presParOf" srcId="{D9E616C3-74B1-4670-9D35-D8E79335439F}" destId="{5FC98177-3089-40D9-9AD4-009B49C76FFB}" srcOrd="0" destOrd="0" presId="urn:microsoft.com/office/officeart/2008/layout/LinedList"/>
    <dgm:cxn modelId="{BB8EA6D5-59D0-4D4C-BC21-002C13CCDD15}" type="presParOf" srcId="{D9E616C3-74B1-4670-9D35-D8E79335439F}" destId="{E7EB2F32-1CA3-4A2E-BBDA-D5A80B01B6ED}" srcOrd="1" destOrd="0" presId="urn:microsoft.com/office/officeart/2008/layout/LinedList"/>
    <dgm:cxn modelId="{9E27D66F-C0DB-4B91-84B5-B097EA421829}" type="presParOf" srcId="{E7EB2F32-1CA3-4A2E-BBDA-D5A80B01B6ED}" destId="{41334C39-76EA-4E71-A164-A18D5C2B7F26}" srcOrd="0" destOrd="0" presId="urn:microsoft.com/office/officeart/2008/layout/LinedList"/>
    <dgm:cxn modelId="{DFBABEE2-4255-4F75-A2EE-B74BB85CE3EE}" type="presParOf" srcId="{E7EB2F32-1CA3-4A2E-BBDA-D5A80B01B6ED}" destId="{B94F638F-5526-45AA-9551-D81662345E3A}" srcOrd="1" destOrd="0" presId="urn:microsoft.com/office/officeart/2008/layout/LinedList"/>
    <dgm:cxn modelId="{F490CC9C-3570-4C98-AA10-764C45BEC418}" type="presParOf" srcId="{D9E616C3-74B1-4670-9D35-D8E79335439F}" destId="{220730BE-5394-40C0-81C1-1DE914F13E94}" srcOrd="2" destOrd="0" presId="urn:microsoft.com/office/officeart/2008/layout/LinedList"/>
    <dgm:cxn modelId="{0585B256-E14A-4C16-B011-FBD484B553D7}" type="presParOf" srcId="{D9E616C3-74B1-4670-9D35-D8E79335439F}" destId="{BF82506C-E1E4-486A-834E-5B0C676320D1}" srcOrd="3" destOrd="0" presId="urn:microsoft.com/office/officeart/2008/layout/LinedList"/>
    <dgm:cxn modelId="{6D8717B1-2058-4DAC-A4BF-69036D96650D}" type="presParOf" srcId="{BF82506C-E1E4-486A-834E-5B0C676320D1}" destId="{C31C50D0-0F6A-4FAD-9801-367246D34739}" srcOrd="0" destOrd="0" presId="urn:microsoft.com/office/officeart/2008/layout/LinedList"/>
    <dgm:cxn modelId="{7D387C80-FD60-4031-9F0F-55899B499E51}" type="presParOf" srcId="{BF82506C-E1E4-486A-834E-5B0C676320D1}" destId="{AD62F337-B155-4233-9C6C-7AF9E080FE4D}" srcOrd="1" destOrd="0" presId="urn:microsoft.com/office/officeart/2008/layout/LinedList"/>
    <dgm:cxn modelId="{7083F02E-6200-4D0B-BE0B-07CBF6C578A3}" type="presParOf" srcId="{D9E616C3-74B1-4670-9D35-D8E79335439F}" destId="{9426747C-03DE-408E-A8BB-7022F6782A17}" srcOrd="4" destOrd="0" presId="urn:microsoft.com/office/officeart/2008/layout/LinedList"/>
    <dgm:cxn modelId="{B333013C-9167-4321-A242-900ADD4C819E}" type="presParOf" srcId="{D9E616C3-74B1-4670-9D35-D8E79335439F}" destId="{55D78AD7-272E-4148-8064-3B371E50FE10}" srcOrd="5" destOrd="0" presId="urn:microsoft.com/office/officeart/2008/layout/LinedList"/>
    <dgm:cxn modelId="{6F3AC30F-1759-4227-A27E-3AA77CCD7D6F}" type="presParOf" srcId="{55D78AD7-272E-4148-8064-3B371E50FE10}" destId="{685F15F9-F45F-44EF-9155-29FA6FBE8FFE}" srcOrd="0" destOrd="0" presId="urn:microsoft.com/office/officeart/2008/layout/LinedList"/>
    <dgm:cxn modelId="{5BDF4A1D-28A7-43FC-AECB-3809EB3CDA40}" type="presParOf" srcId="{55D78AD7-272E-4148-8064-3B371E50FE10}" destId="{973A129A-D8F0-40D5-9BBD-6C651484AE99}" srcOrd="1" destOrd="0" presId="urn:microsoft.com/office/officeart/2008/layout/LinedList"/>
    <dgm:cxn modelId="{C1C84697-77A6-44F4-B366-3E8F3885922A}" type="presParOf" srcId="{D9E616C3-74B1-4670-9D35-D8E79335439F}" destId="{5DC4FF69-7FDA-498F-BC12-9F43DFC6C530}" srcOrd="6" destOrd="0" presId="urn:microsoft.com/office/officeart/2008/layout/LinedList"/>
    <dgm:cxn modelId="{3BA728F1-9645-4EEF-907D-0288EEFBC875}" type="presParOf" srcId="{D9E616C3-74B1-4670-9D35-D8E79335439F}" destId="{03E0B537-15B2-477C-B541-D8444D4DBDF5}" srcOrd="7" destOrd="0" presId="urn:microsoft.com/office/officeart/2008/layout/LinedList"/>
    <dgm:cxn modelId="{1DAAA252-D43A-45FC-801E-2A93A77C0617}" type="presParOf" srcId="{03E0B537-15B2-477C-B541-D8444D4DBDF5}" destId="{0A89BE21-88FB-45D3-AD36-22324EB3D10B}" srcOrd="0" destOrd="0" presId="urn:microsoft.com/office/officeart/2008/layout/LinedList"/>
    <dgm:cxn modelId="{5CD54183-94B7-41EC-BCCD-79B8EF632488}" type="presParOf" srcId="{03E0B537-15B2-477C-B541-D8444D4DBDF5}" destId="{33843806-878F-4A10-82FD-CA1D1EBAC861}" srcOrd="1" destOrd="0" presId="urn:microsoft.com/office/officeart/2008/layout/LinedList"/>
    <dgm:cxn modelId="{F25CAE9B-79DE-4361-9A4A-123DF6D4FEAA}" type="presParOf" srcId="{D9E616C3-74B1-4670-9D35-D8E79335439F}" destId="{66417511-92EC-492A-891B-F7FD3CEE0768}" srcOrd="8" destOrd="0" presId="urn:microsoft.com/office/officeart/2008/layout/LinedList"/>
    <dgm:cxn modelId="{51B92C54-44A5-4C88-8AC1-408598A258FE}" type="presParOf" srcId="{D9E616C3-74B1-4670-9D35-D8E79335439F}" destId="{A901B471-C38D-4A4D-928D-DF427B6B7B26}" srcOrd="9" destOrd="0" presId="urn:microsoft.com/office/officeart/2008/layout/LinedList"/>
    <dgm:cxn modelId="{18B6CCAA-B8A9-46A2-A736-C84FC9843E70}" type="presParOf" srcId="{A901B471-C38D-4A4D-928D-DF427B6B7B26}" destId="{5DD73C68-6327-432E-9FA6-3C2CF5787434}" srcOrd="0" destOrd="0" presId="urn:microsoft.com/office/officeart/2008/layout/LinedList"/>
    <dgm:cxn modelId="{4F3F259B-FCEA-4E73-BB3D-C2A9D6E1D2B1}" type="presParOf" srcId="{A901B471-C38D-4A4D-928D-DF427B6B7B26}" destId="{15AD41ED-2434-460D-A425-359D5720C294}" srcOrd="1" destOrd="0" presId="urn:microsoft.com/office/officeart/2008/layout/LinedList"/>
    <dgm:cxn modelId="{18AB382D-0959-4F78-89E9-44E32A5BAE63}" type="presParOf" srcId="{D9E616C3-74B1-4670-9D35-D8E79335439F}" destId="{83BCBE1D-4DBA-4D1A-9F2C-D777D4298650}" srcOrd="10" destOrd="0" presId="urn:microsoft.com/office/officeart/2008/layout/LinedList"/>
    <dgm:cxn modelId="{D9709AC8-5380-47DA-B769-23472EABA966}" type="presParOf" srcId="{D9E616C3-74B1-4670-9D35-D8E79335439F}" destId="{489EE4E7-98C4-4206-AB9A-BCDE15E952BB}" srcOrd="11" destOrd="0" presId="urn:microsoft.com/office/officeart/2008/layout/LinedList"/>
    <dgm:cxn modelId="{0B85C46B-CEF0-41AA-B3CE-E180B11DCA6D}" type="presParOf" srcId="{489EE4E7-98C4-4206-AB9A-BCDE15E952BB}" destId="{AFE26919-255B-4D95-8FFD-C0902CDD2723}" srcOrd="0" destOrd="0" presId="urn:microsoft.com/office/officeart/2008/layout/LinedList"/>
    <dgm:cxn modelId="{459F5326-4A60-4EDD-BB6F-FE8F57B20D7F}" type="presParOf" srcId="{489EE4E7-98C4-4206-AB9A-BCDE15E952BB}" destId="{0D98D66C-5B6D-495F-AA2C-41519EEB5CBB}" srcOrd="1" destOrd="0" presId="urn:microsoft.com/office/officeart/2008/layout/LinedList"/>
    <dgm:cxn modelId="{B379F328-C61E-405F-925A-0A82C1181D4D}" type="presParOf" srcId="{D9E616C3-74B1-4670-9D35-D8E79335439F}" destId="{D928992F-110C-422A-8652-3F160BB4C3B2}" srcOrd="12" destOrd="0" presId="urn:microsoft.com/office/officeart/2008/layout/LinedList"/>
    <dgm:cxn modelId="{2642BE3A-6796-4C1D-A674-FBAE0B4BA23E}" type="presParOf" srcId="{D9E616C3-74B1-4670-9D35-D8E79335439F}" destId="{3DFF08C9-6618-4CBE-A136-8BF50C258988}" srcOrd="13" destOrd="0" presId="urn:microsoft.com/office/officeart/2008/layout/LinedList"/>
    <dgm:cxn modelId="{FFDD8D2E-02B9-419B-A178-4E28A1EA71A4}" type="presParOf" srcId="{3DFF08C9-6618-4CBE-A136-8BF50C258988}" destId="{6BA59254-4FD4-43A0-A794-B1529645BA4C}" srcOrd="0" destOrd="0" presId="urn:microsoft.com/office/officeart/2008/layout/LinedList"/>
    <dgm:cxn modelId="{002D6BFB-6D10-4E89-A580-91E5F8124AEB}" type="presParOf" srcId="{3DFF08C9-6618-4CBE-A136-8BF50C258988}" destId="{7EAD33F5-E938-473F-8124-61BE404A95B5}" srcOrd="1" destOrd="0" presId="urn:microsoft.com/office/officeart/2008/layout/LinedList"/>
    <dgm:cxn modelId="{AF487988-C947-495F-835B-EA1A3D136E77}" type="presParOf" srcId="{D9E616C3-74B1-4670-9D35-D8E79335439F}" destId="{293476EA-13C0-4E48-AC04-9D602AC88B23}" srcOrd="14" destOrd="0" presId="urn:microsoft.com/office/officeart/2008/layout/LinedList"/>
    <dgm:cxn modelId="{850BD0CC-8F11-41D6-A7C0-FF8A774857CD}" type="presParOf" srcId="{D9E616C3-74B1-4670-9D35-D8E79335439F}" destId="{CFA3A36F-2C8B-44D0-8B0D-1071EB9D5257}" srcOrd="15" destOrd="0" presId="urn:microsoft.com/office/officeart/2008/layout/LinedList"/>
    <dgm:cxn modelId="{9583D25F-AF10-45DA-918C-C8C35A4607FE}" type="presParOf" srcId="{CFA3A36F-2C8B-44D0-8B0D-1071EB9D5257}" destId="{CAC0D5B8-4E5D-425E-9AA6-0AC9CECCA7F8}" srcOrd="0" destOrd="0" presId="urn:microsoft.com/office/officeart/2008/layout/LinedList"/>
    <dgm:cxn modelId="{0F18E19E-EB33-4611-B570-A9626D542EC3}" type="presParOf" srcId="{CFA3A36F-2C8B-44D0-8B0D-1071EB9D5257}" destId="{F875A068-B29F-45F8-BE82-15BBCF7724F8}" srcOrd="1" destOrd="0" presId="urn:microsoft.com/office/officeart/2008/layout/LinedList"/>
    <dgm:cxn modelId="{F475BA88-9519-4821-A90C-F275AE566641}" type="presParOf" srcId="{D9E616C3-74B1-4670-9D35-D8E79335439F}" destId="{6A9AE1AF-DDFD-4819-AB53-41D1B97C8F6C}" srcOrd="16" destOrd="0" presId="urn:microsoft.com/office/officeart/2008/layout/LinedList"/>
    <dgm:cxn modelId="{1E3E2FEE-90ED-4083-93CF-D7CDBB4FFE11}" type="presParOf" srcId="{D9E616C3-74B1-4670-9D35-D8E79335439F}" destId="{D4BD4EBD-830A-4EF2-B896-DA52B1BA3974}" srcOrd="17" destOrd="0" presId="urn:microsoft.com/office/officeart/2008/layout/LinedList"/>
    <dgm:cxn modelId="{83659B04-C3C8-48CE-A78F-0D07DAC75120}" type="presParOf" srcId="{D4BD4EBD-830A-4EF2-B896-DA52B1BA3974}" destId="{F6F4C46F-17C6-4436-B93C-97434E57D960}" srcOrd="0" destOrd="0" presId="urn:microsoft.com/office/officeart/2008/layout/LinedList"/>
    <dgm:cxn modelId="{64485761-F4DA-4FDB-B9C2-A9C7FB553681}" type="presParOf" srcId="{D4BD4EBD-830A-4EF2-B896-DA52B1BA3974}" destId="{F48E229B-84ED-4708-8864-232DE258A448}" srcOrd="1" destOrd="0" presId="urn:microsoft.com/office/officeart/2008/layout/LinedList"/>
    <dgm:cxn modelId="{8A174DCE-E2F1-4057-81C2-2DFB4BCE83C6}" type="presParOf" srcId="{D9E616C3-74B1-4670-9D35-D8E79335439F}" destId="{72F69672-74FD-4D46-8BD5-EC8F4B043486}" srcOrd="18" destOrd="0" presId="urn:microsoft.com/office/officeart/2008/layout/LinedList"/>
    <dgm:cxn modelId="{A83F8EEE-799F-4A5A-B0B0-DD5D4604E2EE}" type="presParOf" srcId="{D9E616C3-74B1-4670-9D35-D8E79335439F}" destId="{4401C856-8EA0-40D9-88F4-FF7F026168CB}" srcOrd="19" destOrd="0" presId="urn:microsoft.com/office/officeart/2008/layout/LinedList"/>
    <dgm:cxn modelId="{0C1BC6F3-CC35-4A11-8431-B7B084F2ED9D}" type="presParOf" srcId="{4401C856-8EA0-40D9-88F4-FF7F026168CB}" destId="{13D4FB7A-A6DD-4E44-A436-C6AE27934E1E}" srcOrd="0" destOrd="0" presId="urn:microsoft.com/office/officeart/2008/layout/LinedList"/>
    <dgm:cxn modelId="{15277937-FCF2-484F-8DCC-D113BA775E24}" type="presParOf" srcId="{4401C856-8EA0-40D9-88F4-FF7F026168CB}" destId="{59715AA1-E208-418E-B23F-4A63755AC6BD}" srcOrd="1" destOrd="0" presId="urn:microsoft.com/office/officeart/2008/layout/LinedList"/>
    <dgm:cxn modelId="{5341A4D8-B026-44DE-A98D-2E354AABCBF9}" type="presParOf" srcId="{D9E616C3-74B1-4670-9D35-D8E79335439F}" destId="{47F5F407-A827-43AD-A4B4-7A714157B6CF}" srcOrd="20" destOrd="0" presId="urn:microsoft.com/office/officeart/2008/layout/LinedList"/>
    <dgm:cxn modelId="{A71A19BE-AEC8-429E-A70B-477F65049686}" type="presParOf" srcId="{D9E616C3-74B1-4670-9D35-D8E79335439F}" destId="{EDCF9A39-C8E7-4680-8378-AA891D029172}" srcOrd="21" destOrd="0" presId="urn:microsoft.com/office/officeart/2008/layout/LinedList"/>
    <dgm:cxn modelId="{539525FE-EC83-476D-931E-21BCE76D3FB1}" type="presParOf" srcId="{EDCF9A39-C8E7-4680-8378-AA891D029172}" destId="{C4690927-1D96-47DE-8BBE-5A09DCA508CD}" srcOrd="0" destOrd="0" presId="urn:microsoft.com/office/officeart/2008/layout/LinedList"/>
    <dgm:cxn modelId="{F0CA5E8A-A706-45CE-82FE-B418FF5E4A0C}" type="presParOf" srcId="{EDCF9A39-C8E7-4680-8378-AA891D029172}" destId="{F9457345-7A0A-48B1-947E-185B3759C318}" srcOrd="1" destOrd="0" presId="urn:microsoft.com/office/officeart/2008/layout/LinedList"/>
    <dgm:cxn modelId="{CD5D1EFC-D5EC-4184-B6EE-A2DA862BDDB2}" type="presParOf" srcId="{D9E616C3-74B1-4670-9D35-D8E79335439F}" destId="{A0455D15-62AE-4567-A730-F36D18FB7723}" srcOrd="22" destOrd="0" presId="urn:microsoft.com/office/officeart/2008/layout/LinedList"/>
    <dgm:cxn modelId="{8DA66865-8EE7-4C8D-913F-E49ED4FFEF51}" type="presParOf" srcId="{D9E616C3-74B1-4670-9D35-D8E79335439F}" destId="{D4813D42-4E63-4E3C-810A-CC34FCFAB79D}" srcOrd="23" destOrd="0" presId="urn:microsoft.com/office/officeart/2008/layout/LinedList"/>
    <dgm:cxn modelId="{5ACE45DC-EB36-461F-A94F-2014CCC17E65}" type="presParOf" srcId="{D4813D42-4E63-4E3C-810A-CC34FCFAB79D}" destId="{DBE1A66E-8C95-428A-ABE5-2D9921A36C4B}" srcOrd="0" destOrd="0" presId="urn:microsoft.com/office/officeart/2008/layout/LinedList"/>
    <dgm:cxn modelId="{1D3BCEF3-9961-4B48-8E83-E004C853A84C}" type="presParOf" srcId="{D4813D42-4E63-4E3C-810A-CC34FCFAB79D}" destId="{34F0F0DE-A455-46EA-9B83-6E588CFC7471}" srcOrd="1" destOrd="0" presId="urn:microsoft.com/office/officeart/2008/layout/LinedList"/>
    <dgm:cxn modelId="{2BC41864-048E-4AA2-835D-456F587159DB}" type="presParOf" srcId="{D9E616C3-74B1-4670-9D35-D8E79335439F}" destId="{6536256A-A883-4ECC-BEEE-C301ED627609}" srcOrd="24" destOrd="0" presId="urn:microsoft.com/office/officeart/2008/layout/LinedList"/>
    <dgm:cxn modelId="{31ADF336-523C-4298-8B56-329294B330AD}" type="presParOf" srcId="{D9E616C3-74B1-4670-9D35-D8E79335439F}" destId="{8BAD899D-D584-4C98-ACD8-6B454A7E53D1}" srcOrd="25" destOrd="0" presId="urn:microsoft.com/office/officeart/2008/layout/LinedList"/>
    <dgm:cxn modelId="{43AFDD52-4789-4988-A60B-798C2E2D3801}" type="presParOf" srcId="{8BAD899D-D584-4C98-ACD8-6B454A7E53D1}" destId="{88195D61-4D2B-44B5-9AFD-62EC5A9A1784}" srcOrd="0" destOrd="0" presId="urn:microsoft.com/office/officeart/2008/layout/LinedList"/>
    <dgm:cxn modelId="{94748F38-0835-4CE5-AF0F-12FF6C0017EB}" type="presParOf" srcId="{8BAD899D-D584-4C98-ACD8-6B454A7E53D1}" destId="{DB363E7C-7FE9-48F8-8E37-5339CED24DA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C98177-3089-40D9-9AD4-009B49C76FFB}">
      <dsp:nvSpPr>
        <dsp:cNvPr id="0" name=""/>
        <dsp:cNvSpPr/>
      </dsp:nvSpPr>
      <dsp:spPr>
        <a:xfrm>
          <a:off x="0" y="1913"/>
          <a:ext cx="280511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334C39-76EA-4E71-A164-A18D5C2B7F26}">
      <dsp:nvSpPr>
        <dsp:cNvPr id="0" name=""/>
        <dsp:cNvSpPr/>
      </dsp:nvSpPr>
      <dsp:spPr>
        <a:xfrm>
          <a:off x="0" y="1913"/>
          <a:ext cx="2805113" cy="326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Net Monthly Income $ $3,801.00</a:t>
          </a:r>
          <a:endParaRPr lang="en-US" sz="1400" kern="1200" dirty="0"/>
        </a:p>
      </dsp:txBody>
      <dsp:txXfrm>
        <a:off x="0" y="1913"/>
        <a:ext cx="2805113" cy="326309"/>
      </dsp:txXfrm>
    </dsp:sp>
    <dsp:sp modelId="{220730BE-5394-40C0-81C1-1DE914F13E94}">
      <dsp:nvSpPr>
        <dsp:cNvPr id="0" name=""/>
        <dsp:cNvSpPr/>
      </dsp:nvSpPr>
      <dsp:spPr>
        <a:xfrm>
          <a:off x="0" y="328223"/>
          <a:ext cx="280511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1C50D0-0F6A-4FAD-9801-367246D34739}">
      <dsp:nvSpPr>
        <dsp:cNvPr id="0" name=""/>
        <dsp:cNvSpPr/>
      </dsp:nvSpPr>
      <dsp:spPr>
        <a:xfrm>
          <a:off x="0" y="328223"/>
          <a:ext cx="2805113" cy="326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Expenses</a:t>
          </a:r>
          <a:endParaRPr lang="en-US" sz="1400" kern="1200" dirty="0"/>
        </a:p>
      </dsp:txBody>
      <dsp:txXfrm>
        <a:off x="0" y="328223"/>
        <a:ext cx="2805113" cy="326309"/>
      </dsp:txXfrm>
    </dsp:sp>
    <dsp:sp modelId="{9426747C-03DE-408E-A8BB-7022F6782A17}">
      <dsp:nvSpPr>
        <dsp:cNvPr id="0" name=""/>
        <dsp:cNvSpPr/>
      </dsp:nvSpPr>
      <dsp:spPr>
        <a:xfrm>
          <a:off x="0" y="654532"/>
          <a:ext cx="280511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5F15F9-F45F-44EF-9155-29FA6FBE8FFE}">
      <dsp:nvSpPr>
        <dsp:cNvPr id="0" name=""/>
        <dsp:cNvSpPr/>
      </dsp:nvSpPr>
      <dsp:spPr>
        <a:xfrm>
          <a:off x="0" y="654532"/>
          <a:ext cx="2805113" cy="326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Mortgage -$427.87</a:t>
          </a:r>
          <a:endParaRPr lang="en-US" sz="1400" kern="1200" dirty="0"/>
        </a:p>
      </dsp:txBody>
      <dsp:txXfrm>
        <a:off x="0" y="654532"/>
        <a:ext cx="2805113" cy="326309"/>
      </dsp:txXfrm>
    </dsp:sp>
    <dsp:sp modelId="{5DC4FF69-7FDA-498F-BC12-9F43DFC6C530}">
      <dsp:nvSpPr>
        <dsp:cNvPr id="0" name=""/>
        <dsp:cNvSpPr/>
      </dsp:nvSpPr>
      <dsp:spPr>
        <a:xfrm>
          <a:off x="0" y="980841"/>
          <a:ext cx="280511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89BE21-88FB-45D3-AD36-22324EB3D10B}">
      <dsp:nvSpPr>
        <dsp:cNvPr id="0" name=""/>
        <dsp:cNvSpPr/>
      </dsp:nvSpPr>
      <dsp:spPr>
        <a:xfrm>
          <a:off x="0" y="980841"/>
          <a:ext cx="2805113" cy="326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Gas-$120.00</a:t>
          </a:r>
        </a:p>
      </dsp:txBody>
      <dsp:txXfrm>
        <a:off x="0" y="980841"/>
        <a:ext cx="2805113" cy="326309"/>
      </dsp:txXfrm>
    </dsp:sp>
    <dsp:sp modelId="{66417511-92EC-492A-891B-F7FD3CEE0768}">
      <dsp:nvSpPr>
        <dsp:cNvPr id="0" name=""/>
        <dsp:cNvSpPr/>
      </dsp:nvSpPr>
      <dsp:spPr>
        <a:xfrm>
          <a:off x="0" y="1307150"/>
          <a:ext cx="280511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D73C68-6327-432E-9FA6-3C2CF5787434}">
      <dsp:nvSpPr>
        <dsp:cNvPr id="0" name=""/>
        <dsp:cNvSpPr/>
      </dsp:nvSpPr>
      <dsp:spPr>
        <a:xfrm>
          <a:off x="0" y="1307150"/>
          <a:ext cx="2805113" cy="326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Electric -$150.00</a:t>
          </a:r>
          <a:endParaRPr lang="en-US" sz="1400" kern="1200" dirty="0"/>
        </a:p>
      </dsp:txBody>
      <dsp:txXfrm>
        <a:off x="0" y="1307150"/>
        <a:ext cx="2805113" cy="326309"/>
      </dsp:txXfrm>
    </dsp:sp>
    <dsp:sp modelId="{83BCBE1D-4DBA-4D1A-9F2C-D777D4298650}">
      <dsp:nvSpPr>
        <dsp:cNvPr id="0" name=""/>
        <dsp:cNvSpPr/>
      </dsp:nvSpPr>
      <dsp:spPr>
        <a:xfrm>
          <a:off x="0" y="1633459"/>
          <a:ext cx="280511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E26919-255B-4D95-8FFD-C0902CDD2723}">
      <dsp:nvSpPr>
        <dsp:cNvPr id="0" name=""/>
        <dsp:cNvSpPr/>
      </dsp:nvSpPr>
      <dsp:spPr>
        <a:xfrm>
          <a:off x="0" y="1633459"/>
          <a:ext cx="2805113" cy="326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Water/Trash -$30.00</a:t>
          </a:r>
          <a:endParaRPr lang="en-US" sz="1400" kern="1200" dirty="0"/>
        </a:p>
      </dsp:txBody>
      <dsp:txXfrm>
        <a:off x="0" y="1633459"/>
        <a:ext cx="2805113" cy="326309"/>
      </dsp:txXfrm>
    </dsp:sp>
    <dsp:sp modelId="{D928992F-110C-422A-8652-3F160BB4C3B2}">
      <dsp:nvSpPr>
        <dsp:cNvPr id="0" name=""/>
        <dsp:cNvSpPr/>
      </dsp:nvSpPr>
      <dsp:spPr>
        <a:xfrm>
          <a:off x="0" y="1959769"/>
          <a:ext cx="280511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A59254-4FD4-43A0-A794-B1529645BA4C}">
      <dsp:nvSpPr>
        <dsp:cNvPr id="0" name=""/>
        <dsp:cNvSpPr/>
      </dsp:nvSpPr>
      <dsp:spPr>
        <a:xfrm>
          <a:off x="0" y="1959768"/>
          <a:ext cx="2805113" cy="326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Cell Phone -$45.00</a:t>
          </a:r>
          <a:endParaRPr lang="en-US" sz="1400" kern="1200" dirty="0"/>
        </a:p>
      </dsp:txBody>
      <dsp:txXfrm>
        <a:off x="0" y="1959768"/>
        <a:ext cx="2805113" cy="326309"/>
      </dsp:txXfrm>
    </dsp:sp>
    <dsp:sp modelId="{293476EA-13C0-4E48-AC04-9D602AC88B23}">
      <dsp:nvSpPr>
        <dsp:cNvPr id="0" name=""/>
        <dsp:cNvSpPr/>
      </dsp:nvSpPr>
      <dsp:spPr>
        <a:xfrm>
          <a:off x="0" y="2286078"/>
          <a:ext cx="280511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C0D5B8-4E5D-425E-9AA6-0AC9CECCA7F8}">
      <dsp:nvSpPr>
        <dsp:cNvPr id="0" name=""/>
        <dsp:cNvSpPr/>
      </dsp:nvSpPr>
      <dsp:spPr>
        <a:xfrm>
          <a:off x="0" y="2286078"/>
          <a:ext cx="2805113" cy="326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a:t>Internet -49.99</a:t>
          </a:r>
          <a:endParaRPr lang="en-US" sz="1400" kern="1200"/>
        </a:p>
      </dsp:txBody>
      <dsp:txXfrm>
        <a:off x="0" y="2286078"/>
        <a:ext cx="2805113" cy="326309"/>
      </dsp:txXfrm>
    </dsp:sp>
    <dsp:sp modelId="{6A9AE1AF-DDFD-4819-AB53-41D1B97C8F6C}">
      <dsp:nvSpPr>
        <dsp:cNvPr id="0" name=""/>
        <dsp:cNvSpPr/>
      </dsp:nvSpPr>
      <dsp:spPr>
        <a:xfrm>
          <a:off x="0" y="2612387"/>
          <a:ext cx="280511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F4C46F-17C6-4436-B93C-97434E57D960}">
      <dsp:nvSpPr>
        <dsp:cNvPr id="0" name=""/>
        <dsp:cNvSpPr/>
      </dsp:nvSpPr>
      <dsp:spPr>
        <a:xfrm>
          <a:off x="0" y="2612387"/>
          <a:ext cx="2805113" cy="326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Car/ Home Insurance -$111.00</a:t>
          </a:r>
          <a:endParaRPr lang="en-US" sz="1400" kern="1200" dirty="0"/>
        </a:p>
      </dsp:txBody>
      <dsp:txXfrm>
        <a:off x="0" y="2612387"/>
        <a:ext cx="2805113" cy="326309"/>
      </dsp:txXfrm>
    </dsp:sp>
    <dsp:sp modelId="{47F5F407-A827-43AD-A4B4-7A714157B6CF}">
      <dsp:nvSpPr>
        <dsp:cNvPr id="0" name=""/>
        <dsp:cNvSpPr/>
      </dsp:nvSpPr>
      <dsp:spPr>
        <a:xfrm>
          <a:off x="0" y="2938696"/>
          <a:ext cx="280511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690927-1D96-47DE-8BBE-5A09DCA508CD}">
      <dsp:nvSpPr>
        <dsp:cNvPr id="0" name=""/>
        <dsp:cNvSpPr/>
      </dsp:nvSpPr>
      <dsp:spPr>
        <a:xfrm>
          <a:off x="0" y="2938696"/>
          <a:ext cx="2805113" cy="326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Amazon Prime Subscription -12.99</a:t>
          </a:r>
          <a:endParaRPr lang="en-US" sz="1400" kern="1200" dirty="0"/>
        </a:p>
      </dsp:txBody>
      <dsp:txXfrm>
        <a:off x="0" y="2938696"/>
        <a:ext cx="2805113" cy="326309"/>
      </dsp:txXfrm>
    </dsp:sp>
    <dsp:sp modelId="{A0455D15-62AE-4567-A730-F36D18FB7723}">
      <dsp:nvSpPr>
        <dsp:cNvPr id="0" name=""/>
        <dsp:cNvSpPr/>
      </dsp:nvSpPr>
      <dsp:spPr>
        <a:xfrm>
          <a:off x="0" y="3265005"/>
          <a:ext cx="280511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E1A66E-8C95-428A-ABE5-2D9921A36C4B}">
      <dsp:nvSpPr>
        <dsp:cNvPr id="0" name=""/>
        <dsp:cNvSpPr/>
      </dsp:nvSpPr>
      <dsp:spPr>
        <a:xfrm>
          <a:off x="0" y="3265005"/>
          <a:ext cx="2805113" cy="326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Total -$946.85</a:t>
          </a:r>
          <a:endParaRPr lang="en-US" sz="1400" kern="1200" dirty="0"/>
        </a:p>
      </dsp:txBody>
      <dsp:txXfrm>
        <a:off x="0" y="3265005"/>
        <a:ext cx="2805113" cy="326309"/>
      </dsp:txXfrm>
    </dsp:sp>
    <dsp:sp modelId="{6536256A-A883-4ECC-BEEE-C301ED627609}">
      <dsp:nvSpPr>
        <dsp:cNvPr id="0" name=""/>
        <dsp:cNvSpPr/>
      </dsp:nvSpPr>
      <dsp:spPr>
        <a:xfrm>
          <a:off x="0" y="3591314"/>
          <a:ext cx="280511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195D61-4D2B-44B5-9AFD-62EC5A9A1784}">
      <dsp:nvSpPr>
        <dsp:cNvPr id="0" name=""/>
        <dsp:cNvSpPr/>
      </dsp:nvSpPr>
      <dsp:spPr>
        <a:xfrm>
          <a:off x="0" y="3591314"/>
          <a:ext cx="2805113" cy="326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Total left over-$2,860.66</a:t>
          </a:r>
        </a:p>
      </dsp:txBody>
      <dsp:txXfrm>
        <a:off x="0" y="3591314"/>
        <a:ext cx="2805113" cy="3263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C98177-3089-40D9-9AD4-009B49C76FFB}">
      <dsp:nvSpPr>
        <dsp:cNvPr id="0" name=""/>
        <dsp:cNvSpPr/>
      </dsp:nvSpPr>
      <dsp:spPr>
        <a:xfrm>
          <a:off x="0" y="739"/>
          <a:ext cx="323577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334C39-76EA-4E71-A164-A18D5C2B7F26}">
      <dsp:nvSpPr>
        <dsp:cNvPr id="0" name=""/>
        <dsp:cNvSpPr/>
      </dsp:nvSpPr>
      <dsp:spPr>
        <a:xfrm>
          <a:off x="0" y="0"/>
          <a:ext cx="3235773" cy="466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Net Monthly Income $ $3,801.00</a:t>
          </a:r>
          <a:endParaRPr lang="en-US" sz="1700" kern="1200" dirty="0"/>
        </a:p>
      </dsp:txBody>
      <dsp:txXfrm>
        <a:off x="0" y="0"/>
        <a:ext cx="3235773" cy="466103"/>
      </dsp:txXfrm>
    </dsp:sp>
    <dsp:sp modelId="{220730BE-5394-40C0-81C1-1DE914F13E94}">
      <dsp:nvSpPr>
        <dsp:cNvPr id="0" name=""/>
        <dsp:cNvSpPr/>
      </dsp:nvSpPr>
      <dsp:spPr>
        <a:xfrm>
          <a:off x="0" y="466843"/>
          <a:ext cx="323577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1C50D0-0F6A-4FAD-9801-367246D34739}">
      <dsp:nvSpPr>
        <dsp:cNvPr id="0" name=""/>
        <dsp:cNvSpPr/>
      </dsp:nvSpPr>
      <dsp:spPr>
        <a:xfrm>
          <a:off x="0" y="466843"/>
          <a:ext cx="3235773" cy="466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Expenses</a:t>
          </a:r>
          <a:endParaRPr lang="en-US" sz="1700" kern="1200" dirty="0"/>
        </a:p>
      </dsp:txBody>
      <dsp:txXfrm>
        <a:off x="0" y="466843"/>
        <a:ext cx="3235773" cy="466103"/>
      </dsp:txXfrm>
    </dsp:sp>
    <dsp:sp modelId="{9426747C-03DE-408E-A8BB-7022F6782A17}">
      <dsp:nvSpPr>
        <dsp:cNvPr id="0" name=""/>
        <dsp:cNvSpPr/>
      </dsp:nvSpPr>
      <dsp:spPr>
        <a:xfrm>
          <a:off x="0" y="932947"/>
          <a:ext cx="323577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5F15F9-F45F-44EF-9155-29FA6FBE8FFE}">
      <dsp:nvSpPr>
        <dsp:cNvPr id="0" name=""/>
        <dsp:cNvSpPr/>
      </dsp:nvSpPr>
      <dsp:spPr>
        <a:xfrm>
          <a:off x="0" y="932947"/>
          <a:ext cx="3235773" cy="466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Mortgage -$427.87</a:t>
          </a:r>
          <a:endParaRPr lang="en-US" sz="1700" kern="1200" dirty="0"/>
        </a:p>
      </dsp:txBody>
      <dsp:txXfrm>
        <a:off x="0" y="932947"/>
        <a:ext cx="3235773" cy="466103"/>
      </dsp:txXfrm>
    </dsp:sp>
    <dsp:sp modelId="{5DC4FF69-7FDA-498F-BC12-9F43DFC6C530}">
      <dsp:nvSpPr>
        <dsp:cNvPr id="0" name=""/>
        <dsp:cNvSpPr/>
      </dsp:nvSpPr>
      <dsp:spPr>
        <a:xfrm>
          <a:off x="0" y="1399051"/>
          <a:ext cx="323577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89BE21-88FB-45D3-AD36-22324EB3D10B}">
      <dsp:nvSpPr>
        <dsp:cNvPr id="0" name=""/>
        <dsp:cNvSpPr/>
      </dsp:nvSpPr>
      <dsp:spPr>
        <a:xfrm>
          <a:off x="0" y="1399051"/>
          <a:ext cx="3235773" cy="466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Gas-$120.00</a:t>
          </a:r>
        </a:p>
      </dsp:txBody>
      <dsp:txXfrm>
        <a:off x="0" y="1399051"/>
        <a:ext cx="3235773" cy="466103"/>
      </dsp:txXfrm>
    </dsp:sp>
    <dsp:sp modelId="{66417511-92EC-492A-891B-F7FD3CEE0768}">
      <dsp:nvSpPr>
        <dsp:cNvPr id="0" name=""/>
        <dsp:cNvSpPr/>
      </dsp:nvSpPr>
      <dsp:spPr>
        <a:xfrm>
          <a:off x="0" y="1865155"/>
          <a:ext cx="323577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D73C68-6327-432E-9FA6-3C2CF5787434}">
      <dsp:nvSpPr>
        <dsp:cNvPr id="0" name=""/>
        <dsp:cNvSpPr/>
      </dsp:nvSpPr>
      <dsp:spPr>
        <a:xfrm>
          <a:off x="0" y="1865155"/>
          <a:ext cx="3235773" cy="466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Electric -$150.00</a:t>
          </a:r>
          <a:endParaRPr lang="en-US" sz="1700" kern="1200" dirty="0"/>
        </a:p>
      </dsp:txBody>
      <dsp:txXfrm>
        <a:off x="0" y="1865155"/>
        <a:ext cx="3235773" cy="466103"/>
      </dsp:txXfrm>
    </dsp:sp>
    <dsp:sp modelId="{83BCBE1D-4DBA-4D1A-9F2C-D777D4298650}">
      <dsp:nvSpPr>
        <dsp:cNvPr id="0" name=""/>
        <dsp:cNvSpPr/>
      </dsp:nvSpPr>
      <dsp:spPr>
        <a:xfrm>
          <a:off x="0" y="2331259"/>
          <a:ext cx="323577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E26919-255B-4D95-8FFD-C0902CDD2723}">
      <dsp:nvSpPr>
        <dsp:cNvPr id="0" name=""/>
        <dsp:cNvSpPr/>
      </dsp:nvSpPr>
      <dsp:spPr>
        <a:xfrm>
          <a:off x="0" y="2331259"/>
          <a:ext cx="3235773" cy="466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Water/Trash -$30.00</a:t>
          </a:r>
          <a:endParaRPr lang="en-US" sz="1700" kern="1200" dirty="0"/>
        </a:p>
      </dsp:txBody>
      <dsp:txXfrm>
        <a:off x="0" y="2331259"/>
        <a:ext cx="3235773" cy="466103"/>
      </dsp:txXfrm>
    </dsp:sp>
    <dsp:sp modelId="{D928992F-110C-422A-8652-3F160BB4C3B2}">
      <dsp:nvSpPr>
        <dsp:cNvPr id="0" name=""/>
        <dsp:cNvSpPr/>
      </dsp:nvSpPr>
      <dsp:spPr>
        <a:xfrm>
          <a:off x="0" y="2797363"/>
          <a:ext cx="323577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A59254-4FD4-43A0-A794-B1529645BA4C}">
      <dsp:nvSpPr>
        <dsp:cNvPr id="0" name=""/>
        <dsp:cNvSpPr/>
      </dsp:nvSpPr>
      <dsp:spPr>
        <a:xfrm>
          <a:off x="0" y="2797363"/>
          <a:ext cx="3235773" cy="466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Cell Phone -$45.00</a:t>
          </a:r>
          <a:endParaRPr lang="en-US" sz="1700" kern="1200" dirty="0"/>
        </a:p>
      </dsp:txBody>
      <dsp:txXfrm>
        <a:off x="0" y="2797363"/>
        <a:ext cx="3235773" cy="466103"/>
      </dsp:txXfrm>
    </dsp:sp>
    <dsp:sp modelId="{293476EA-13C0-4E48-AC04-9D602AC88B23}">
      <dsp:nvSpPr>
        <dsp:cNvPr id="0" name=""/>
        <dsp:cNvSpPr/>
      </dsp:nvSpPr>
      <dsp:spPr>
        <a:xfrm>
          <a:off x="0" y="3263466"/>
          <a:ext cx="323577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C0D5B8-4E5D-425E-9AA6-0AC9CECCA7F8}">
      <dsp:nvSpPr>
        <dsp:cNvPr id="0" name=""/>
        <dsp:cNvSpPr/>
      </dsp:nvSpPr>
      <dsp:spPr>
        <a:xfrm>
          <a:off x="0" y="3263466"/>
          <a:ext cx="3235773" cy="466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Internet -49.99</a:t>
          </a:r>
          <a:endParaRPr lang="en-US" sz="1700" kern="1200"/>
        </a:p>
      </dsp:txBody>
      <dsp:txXfrm>
        <a:off x="0" y="3263466"/>
        <a:ext cx="3235773" cy="466103"/>
      </dsp:txXfrm>
    </dsp:sp>
    <dsp:sp modelId="{6A9AE1AF-DDFD-4819-AB53-41D1B97C8F6C}">
      <dsp:nvSpPr>
        <dsp:cNvPr id="0" name=""/>
        <dsp:cNvSpPr/>
      </dsp:nvSpPr>
      <dsp:spPr>
        <a:xfrm>
          <a:off x="0" y="3729570"/>
          <a:ext cx="323577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F4C46F-17C6-4436-B93C-97434E57D960}">
      <dsp:nvSpPr>
        <dsp:cNvPr id="0" name=""/>
        <dsp:cNvSpPr/>
      </dsp:nvSpPr>
      <dsp:spPr>
        <a:xfrm>
          <a:off x="0" y="3729570"/>
          <a:ext cx="3235773" cy="466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Car/ Home Insurance -$111.00</a:t>
          </a:r>
          <a:endParaRPr lang="en-US" sz="1700" kern="1200" dirty="0"/>
        </a:p>
      </dsp:txBody>
      <dsp:txXfrm>
        <a:off x="0" y="3729570"/>
        <a:ext cx="3235773" cy="466103"/>
      </dsp:txXfrm>
    </dsp:sp>
    <dsp:sp modelId="{72F69672-74FD-4D46-8BD5-EC8F4B043486}">
      <dsp:nvSpPr>
        <dsp:cNvPr id="0" name=""/>
        <dsp:cNvSpPr/>
      </dsp:nvSpPr>
      <dsp:spPr>
        <a:xfrm>
          <a:off x="0" y="4195674"/>
          <a:ext cx="323577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D4FB7A-A6DD-4E44-A436-C6AE27934E1E}">
      <dsp:nvSpPr>
        <dsp:cNvPr id="0" name=""/>
        <dsp:cNvSpPr/>
      </dsp:nvSpPr>
      <dsp:spPr>
        <a:xfrm>
          <a:off x="0" y="4195674"/>
          <a:ext cx="3235773" cy="466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School Loans -$190.00+ $100.00</a:t>
          </a:r>
          <a:endParaRPr lang="en-US" sz="1700" kern="1200" dirty="0"/>
        </a:p>
      </dsp:txBody>
      <dsp:txXfrm>
        <a:off x="0" y="4195674"/>
        <a:ext cx="3235773" cy="466103"/>
      </dsp:txXfrm>
    </dsp:sp>
    <dsp:sp modelId="{47F5F407-A827-43AD-A4B4-7A714157B6CF}">
      <dsp:nvSpPr>
        <dsp:cNvPr id="0" name=""/>
        <dsp:cNvSpPr/>
      </dsp:nvSpPr>
      <dsp:spPr>
        <a:xfrm>
          <a:off x="0" y="4661778"/>
          <a:ext cx="323577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690927-1D96-47DE-8BBE-5A09DCA508CD}">
      <dsp:nvSpPr>
        <dsp:cNvPr id="0" name=""/>
        <dsp:cNvSpPr/>
      </dsp:nvSpPr>
      <dsp:spPr>
        <a:xfrm>
          <a:off x="0" y="4661778"/>
          <a:ext cx="3235773" cy="466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Amazon Prime Subscription -12.99</a:t>
          </a:r>
          <a:endParaRPr lang="en-US" sz="1700" kern="1200" dirty="0"/>
        </a:p>
      </dsp:txBody>
      <dsp:txXfrm>
        <a:off x="0" y="4661778"/>
        <a:ext cx="3235773" cy="466103"/>
      </dsp:txXfrm>
    </dsp:sp>
    <dsp:sp modelId="{A0455D15-62AE-4567-A730-F36D18FB7723}">
      <dsp:nvSpPr>
        <dsp:cNvPr id="0" name=""/>
        <dsp:cNvSpPr/>
      </dsp:nvSpPr>
      <dsp:spPr>
        <a:xfrm>
          <a:off x="0" y="5127882"/>
          <a:ext cx="323577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E1A66E-8C95-428A-ABE5-2D9921A36C4B}">
      <dsp:nvSpPr>
        <dsp:cNvPr id="0" name=""/>
        <dsp:cNvSpPr/>
      </dsp:nvSpPr>
      <dsp:spPr>
        <a:xfrm>
          <a:off x="0" y="5127882"/>
          <a:ext cx="3235773" cy="466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Total -$1,236.85</a:t>
          </a:r>
          <a:endParaRPr lang="en-US" sz="1700" kern="1200" dirty="0"/>
        </a:p>
      </dsp:txBody>
      <dsp:txXfrm>
        <a:off x="0" y="5127882"/>
        <a:ext cx="3235773" cy="466103"/>
      </dsp:txXfrm>
    </dsp:sp>
    <dsp:sp modelId="{6536256A-A883-4ECC-BEEE-C301ED627609}">
      <dsp:nvSpPr>
        <dsp:cNvPr id="0" name=""/>
        <dsp:cNvSpPr/>
      </dsp:nvSpPr>
      <dsp:spPr>
        <a:xfrm>
          <a:off x="0" y="5593986"/>
          <a:ext cx="323577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195D61-4D2B-44B5-9AFD-62EC5A9A1784}">
      <dsp:nvSpPr>
        <dsp:cNvPr id="0" name=""/>
        <dsp:cNvSpPr/>
      </dsp:nvSpPr>
      <dsp:spPr>
        <a:xfrm>
          <a:off x="0" y="5593986"/>
          <a:ext cx="3235773" cy="466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Total left over-$2,564.15</a:t>
          </a:r>
        </a:p>
      </dsp:txBody>
      <dsp:txXfrm>
        <a:off x="0" y="5593986"/>
        <a:ext cx="3235773" cy="46610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8C10D-1C76-4D2B-9A2D-6DDAB22A4A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295589-895F-4EC7-A433-CEDE97EB88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9575DB2-CE9F-4892-A052-EA7BCD103E48}"/>
              </a:ext>
            </a:extLst>
          </p:cNvPr>
          <p:cNvSpPr>
            <a:spLocks noGrp="1"/>
          </p:cNvSpPr>
          <p:nvPr>
            <p:ph type="dt" sz="half" idx="10"/>
          </p:nvPr>
        </p:nvSpPr>
        <p:spPr/>
        <p:txBody>
          <a:bodyPr/>
          <a:lstStyle/>
          <a:p>
            <a:fld id="{02AC24A9-CCB6-4F8D-B8DB-C2F3692CFA5A}" type="datetimeFigureOut">
              <a:rPr lang="en-US" smtClean="0"/>
              <a:t>6/19/2021</a:t>
            </a:fld>
            <a:endParaRPr lang="en-US" dirty="0"/>
          </a:p>
        </p:txBody>
      </p:sp>
      <p:sp>
        <p:nvSpPr>
          <p:cNvPr id="5" name="Footer Placeholder 4">
            <a:extLst>
              <a:ext uri="{FF2B5EF4-FFF2-40B4-BE49-F238E27FC236}">
                <a16:creationId xmlns:a16="http://schemas.microsoft.com/office/drawing/2014/main" id="{E667DD84-31C0-45C9-AFC0-90CC55E8AF0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C862DF-C7B8-4E60-9F58-B7B30811229D}"/>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476892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F3561-E893-43A9-87D7-692E648F62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983608-2D3C-4405-87AD-ABF348DE4C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DED08F-6884-4FD1-B095-514B668E9DA3}"/>
              </a:ext>
            </a:extLst>
          </p:cNvPr>
          <p:cNvSpPr>
            <a:spLocks noGrp="1"/>
          </p:cNvSpPr>
          <p:nvPr>
            <p:ph type="dt" sz="half" idx="10"/>
          </p:nvPr>
        </p:nvSpPr>
        <p:spPr/>
        <p:txBody>
          <a:bodyPr/>
          <a:lstStyle/>
          <a:p>
            <a:fld id="{02AC24A9-CCB6-4F8D-B8DB-C2F3692CFA5A}" type="datetimeFigureOut">
              <a:rPr lang="en-US" smtClean="0"/>
              <a:t>6/19/2021</a:t>
            </a:fld>
            <a:endParaRPr lang="en-US"/>
          </a:p>
        </p:txBody>
      </p:sp>
      <p:sp>
        <p:nvSpPr>
          <p:cNvPr id="5" name="Footer Placeholder 4">
            <a:extLst>
              <a:ext uri="{FF2B5EF4-FFF2-40B4-BE49-F238E27FC236}">
                <a16:creationId xmlns:a16="http://schemas.microsoft.com/office/drawing/2014/main" id="{0F5DBAF3-5277-4BB2-811C-4015114B47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159AA2-3437-4E28-A48E-BA26FC7BF7D9}"/>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264586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AB992-C087-428A-A498-08B1BA45B9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F779641-21CA-4B91-B217-3FB049FA23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2CE336-6B50-4408-8D0B-043CA992FF1E}"/>
              </a:ext>
            </a:extLst>
          </p:cNvPr>
          <p:cNvSpPr>
            <a:spLocks noGrp="1"/>
          </p:cNvSpPr>
          <p:nvPr>
            <p:ph type="dt" sz="half" idx="10"/>
          </p:nvPr>
        </p:nvSpPr>
        <p:spPr/>
        <p:txBody>
          <a:bodyPr/>
          <a:lstStyle/>
          <a:p>
            <a:fld id="{02AC24A9-CCB6-4F8D-B8DB-C2F3692CFA5A}" type="datetimeFigureOut">
              <a:rPr lang="en-US" smtClean="0"/>
              <a:t>6/19/2021</a:t>
            </a:fld>
            <a:endParaRPr lang="en-US"/>
          </a:p>
        </p:txBody>
      </p:sp>
      <p:sp>
        <p:nvSpPr>
          <p:cNvPr id="5" name="Footer Placeholder 4">
            <a:extLst>
              <a:ext uri="{FF2B5EF4-FFF2-40B4-BE49-F238E27FC236}">
                <a16:creationId xmlns:a16="http://schemas.microsoft.com/office/drawing/2014/main" id="{A9926962-267B-4EE5-9B64-23BE94841E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9113BF-193A-431F-AD0A-CF31C5B3A42F}"/>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05135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114ED-A0DD-4540-AC28-981591B337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2E9C77-0762-435E-AE3F-2894374E82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888F5D-883B-4845-9C6D-F3CABA2BAA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B332A8-F7CF-4368-8E94-F594325F05CE}"/>
              </a:ext>
            </a:extLst>
          </p:cNvPr>
          <p:cNvSpPr>
            <a:spLocks noGrp="1"/>
          </p:cNvSpPr>
          <p:nvPr>
            <p:ph type="dt" sz="half" idx="10"/>
          </p:nvPr>
        </p:nvSpPr>
        <p:spPr/>
        <p:txBody>
          <a:bodyPr/>
          <a:lstStyle/>
          <a:p>
            <a:fld id="{02AC24A9-CCB6-4F8D-B8DB-C2F3692CFA5A}" type="datetimeFigureOut">
              <a:rPr lang="en-US" smtClean="0"/>
              <a:t>6/19/2021</a:t>
            </a:fld>
            <a:endParaRPr lang="en-US"/>
          </a:p>
        </p:txBody>
      </p:sp>
      <p:sp>
        <p:nvSpPr>
          <p:cNvPr id="6" name="Footer Placeholder 5">
            <a:extLst>
              <a:ext uri="{FF2B5EF4-FFF2-40B4-BE49-F238E27FC236}">
                <a16:creationId xmlns:a16="http://schemas.microsoft.com/office/drawing/2014/main" id="{850B9FE6-7A8C-48FE-9456-F47342D8B7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F87227-57AE-4786-A397-73EC2450B1F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16600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5C1F1-1B7A-4A39-8436-8DCA570B4DC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1F0F16-2723-46E3-BC9F-CF4522546D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2CF176-420A-45C9-ACAE-53846854E7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0F3685-F799-44DD-947B-AED886D464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5C4A106-095E-4B4E-A62B-C53B014926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E738EAF-522C-42EA-8447-AE2DD459CCCB}"/>
              </a:ext>
            </a:extLst>
          </p:cNvPr>
          <p:cNvSpPr>
            <a:spLocks noGrp="1"/>
          </p:cNvSpPr>
          <p:nvPr>
            <p:ph type="dt" sz="half" idx="10"/>
          </p:nvPr>
        </p:nvSpPr>
        <p:spPr/>
        <p:txBody>
          <a:bodyPr/>
          <a:lstStyle/>
          <a:p>
            <a:fld id="{02AC24A9-CCB6-4F8D-B8DB-C2F3692CFA5A}" type="datetimeFigureOut">
              <a:rPr lang="en-US" smtClean="0"/>
              <a:t>6/19/2021</a:t>
            </a:fld>
            <a:endParaRPr lang="en-US"/>
          </a:p>
        </p:txBody>
      </p:sp>
      <p:sp>
        <p:nvSpPr>
          <p:cNvPr id="8" name="Footer Placeholder 7">
            <a:extLst>
              <a:ext uri="{FF2B5EF4-FFF2-40B4-BE49-F238E27FC236}">
                <a16:creationId xmlns:a16="http://schemas.microsoft.com/office/drawing/2014/main" id="{0BBD8CB2-43D7-458D-8029-7B8C511D81A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C3C004B-5F2A-43BB-A9D8-249BE02D7D0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226739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8283-8336-46D2-A032-ED8717D04D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FF817B-DC76-4B3B-82EF-8CBD06E63886}"/>
              </a:ext>
            </a:extLst>
          </p:cNvPr>
          <p:cNvSpPr>
            <a:spLocks noGrp="1"/>
          </p:cNvSpPr>
          <p:nvPr>
            <p:ph type="dt" sz="half" idx="10"/>
          </p:nvPr>
        </p:nvSpPr>
        <p:spPr/>
        <p:txBody>
          <a:bodyPr/>
          <a:lstStyle/>
          <a:p>
            <a:fld id="{02AC24A9-CCB6-4F8D-B8DB-C2F3692CFA5A}" type="datetimeFigureOut">
              <a:rPr lang="en-US" smtClean="0"/>
              <a:t>6/19/2021</a:t>
            </a:fld>
            <a:endParaRPr lang="en-US"/>
          </a:p>
        </p:txBody>
      </p:sp>
      <p:sp>
        <p:nvSpPr>
          <p:cNvPr id="4" name="Footer Placeholder 3">
            <a:extLst>
              <a:ext uri="{FF2B5EF4-FFF2-40B4-BE49-F238E27FC236}">
                <a16:creationId xmlns:a16="http://schemas.microsoft.com/office/drawing/2014/main" id="{340E531B-EE5E-417F-828E-5AEE43CAAE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6DAA4B-8BDC-4CD1-81D4-6A16F07FE836}"/>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454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1771C9-F6C5-4B23-9663-420C16F484E6}"/>
              </a:ext>
            </a:extLst>
          </p:cNvPr>
          <p:cNvSpPr>
            <a:spLocks noGrp="1"/>
          </p:cNvSpPr>
          <p:nvPr>
            <p:ph type="dt" sz="half" idx="10"/>
          </p:nvPr>
        </p:nvSpPr>
        <p:spPr/>
        <p:txBody>
          <a:bodyPr/>
          <a:lstStyle/>
          <a:p>
            <a:fld id="{02AC24A9-CCB6-4F8D-B8DB-C2F3692CFA5A}" type="datetimeFigureOut">
              <a:rPr lang="en-US" smtClean="0"/>
              <a:t>6/19/2021</a:t>
            </a:fld>
            <a:endParaRPr lang="en-US"/>
          </a:p>
        </p:txBody>
      </p:sp>
      <p:sp>
        <p:nvSpPr>
          <p:cNvPr id="3" name="Footer Placeholder 2">
            <a:extLst>
              <a:ext uri="{FF2B5EF4-FFF2-40B4-BE49-F238E27FC236}">
                <a16:creationId xmlns:a16="http://schemas.microsoft.com/office/drawing/2014/main" id="{F52BA8D3-6A28-43B3-9B13-9FD835CDCE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05311A-0E98-48CB-8B12-129B410BC7A7}"/>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097031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286A9-31ED-46E9-878A-2930AF5E4D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2DF0259-1BC1-4107-BD57-BE53A35F04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6D6A7E-4BF6-464C-89CF-B4FFD8D1C3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696354-31CC-403F-BBBA-42203760BE50}"/>
              </a:ext>
            </a:extLst>
          </p:cNvPr>
          <p:cNvSpPr>
            <a:spLocks noGrp="1"/>
          </p:cNvSpPr>
          <p:nvPr>
            <p:ph type="dt" sz="half" idx="10"/>
          </p:nvPr>
        </p:nvSpPr>
        <p:spPr/>
        <p:txBody>
          <a:bodyPr/>
          <a:lstStyle/>
          <a:p>
            <a:fld id="{02AC24A9-CCB6-4F8D-B8DB-C2F3692CFA5A}" type="datetimeFigureOut">
              <a:rPr lang="en-US" smtClean="0"/>
              <a:t>6/19/2021</a:t>
            </a:fld>
            <a:endParaRPr lang="en-US" dirty="0"/>
          </a:p>
        </p:txBody>
      </p:sp>
      <p:sp>
        <p:nvSpPr>
          <p:cNvPr id="6" name="Footer Placeholder 5">
            <a:extLst>
              <a:ext uri="{FF2B5EF4-FFF2-40B4-BE49-F238E27FC236}">
                <a16:creationId xmlns:a16="http://schemas.microsoft.com/office/drawing/2014/main" id="{CB2B9EF3-C956-4EC0-9140-E0FB60DB69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55A010-02F9-4248-ABAC-BC95E02D11C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631623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AD9DA-BE23-42AF-9D94-E113B80C9B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31C942-D987-48A6-BBB5-93D64FFFC8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DC9EA34-16F3-430C-BDEC-FB3F0E0DB5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107A74-1231-4558-A8F6-1CBA5F812DA6}"/>
              </a:ext>
            </a:extLst>
          </p:cNvPr>
          <p:cNvSpPr>
            <a:spLocks noGrp="1"/>
          </p:cNvSpPr>
          <p:nvPr>
            <p:ph type="dt" sz="half" idx="10"/>
          </p:nvPr>
        </p:nvSpPr>
        <p:spPr/>
        <p:txBody>
          <a:bodyPr/>
          <a:lstStyle/>
          <a:p>
            <a:fld id="{02AC24A9-CCB6-4F8D-B8DB-C2F3692CFA5A}" type="datetimeFigureOut">
              <a:rPr lang="en-US" smtClean="0"/>
              <a:t>6/19/2021</a:t>
            </a:fld>
            <a:endParaRPr lang="en-US"/>
          </a:p>
        </p:txBody>
      </p:sp>
      <p:sp>
        <p:nvSpPr>
          <p:cNvPr id="6" name="Footer Placeholder 5">
            <a:extLst>
              <a:ext uri="{FF2B5EF4-FFF2-40B4-BE49-F238E27FC236}">
                <a16:creationId xmlns:a16="http://schemas.microsoft.com/office/drawing/2014/main" id="{A22BAF5F-D609-4D92-902B-3C90FC3FC2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1E3A96-43E6-45A9-A3DB-B70FA342F8FD}"/>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056816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52040-632A-4BFE-9D9E-8A5D79A6BD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8B1E099-E87A-4B94-88CC-73958CFD63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819371-DA29-49BE-9B40-BE4174803031}"/>
              </a:ext>
            </a:extLst>
          </p:cNvPr>
          <p:cNvSpPr>
            <a:spLocks noGrp="1"/>
          </p:cNvSpPr>
          <p:nvPr>
            <p:ph type="dt" sz="half" idx="10"/>
          </p:nvPr>
        </p:nvSpPr>
        <p:spPr/>
        <p:txBody>
          <a:bodyPr/>
          <a:lstStyle/>
          <a:p>
            <a:fld id="{02AC24A9-CCB6-4F8D-B8DB-C2F3692CFA5A}" type="datetimeFigureOut">
              <a:rPr lang="en-US" smtClean="0"/>
              <a:t>6/19/2021</a:t>
            </a:fld>
            <a:endParaRPr lang="en-US"/>
          </a:p>
        </p:txBody>
      </p:sp>
      <p:sp>
        <p:nvSpPr>
          <p:cNvPr id="5" name="Footer Placeholder 4">
            <a:extLst>
              <a:ext uri="{FF2B5EF4-FFF2-40B4-BE49-F238E27FC236}">
                <a16:creationId xmlns:a16="http://schemas.microsoft.com/office/drawing/2014/main" id="{B9E05020-08CA-4D1B-BD56-68C09C4F5E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14979E-E69F-425D-9976-6B1670A2E8B6}"/>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16212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96C0CF-C1D4-4AFA-9BD5-F838898D6AB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7AA1C9-9607-438B-B5DF-01B77E66A3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0D5AED-8318-44E0-9527-701536F91667}"/>
              </a:ext>
            </a:extLst>
          </p:cNvPr>
          <p:cNvSpPr>
            <a:spLocks noGrp="1"/>
          </p:cNvSpPr>
          <p:nvPr>
            <p:ph type="dt" sz="half" idx="10"/>
          </p:nvPr>
        </p:nvSpPr>
        <p:spPr/>
        <p:txBody>
          <a:bodyPr/>
          <a:lstStyle/>
          <a:p>
            <a:fld id="{02AC24A9-CCB6-4F8D-B8DB-C2F3692CFA5A}" type="datetimeFigureOut">
              <a:rPr lang="en-US" smtClean="0"/>
              <a:t>6/19/2021</a:t>
            </a:fld>
            <a:endParaRPr lang="en-US"/>
          </a:p>
        </p:txBody>
      </p:sp>
      <p:sp>
        <p:nvSpPr>
          <p:cNvPr id="5" name="Footer Placeholder 4">
            <a:extLst>
              <a:ext uri="{FF2B5EF4-FFF2-40B4-BE49-F238E27FC236}">
                <a16:creationId xmlns:a16="http://schemas.microsoft.com/office/drawing/2014/main" id="{AD3026B7-5B70-4CFC-9EC4-1DF25EF652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0744FA-BEC3-40D0-A409-79772795A23F}"/>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35219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CA028D-753C-4538-886E-C5BD668E61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CE14EB-399B-4000-A039-330F18D06F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00A653-E735-439A-BBB1-4CE8DFFF34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6/19/2021</a:t>
            </a:fld>
            <a:endParaRPr lang="en-US"/>
          </a:p>
        </p:txBody>
      </p:sp>
      <p:sp>
        <p:nvSpPr>
          <p:cNvPr id="5" name="Footer Placeholder 4">
            <a:extLst>
              <a:ext uri="{FF2B5EF4-FFF2-40B4-BE49-F238E27FC236}">
                <a16:creationId xmlns:a16="http://schemas.microsoft.com/office/drawing/2014/main" id="{1066EE7C-4E8E-460C-9F48-C568A764A1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71D60F-67CC-4A38-9F55-4B723824CF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685896129"/>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mentalhealthportland.org/?paged=35"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geoffreyjmiller.com/2013/03/test-entry.html" TargetMode="External"/><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pixabay.com/en/columns-law-legal-architecture-2403446/" TargetMode="External"/><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hyperlink" Target="https://www.salary.com/research/salary/benchmark/paralegal-i-salary/sacramento-ca"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www.publicdomainpictures.net/view-image.php?image=103867&amp;picture=law-school" TargetMode="External"/><Relationship Id="rId3" Type="http://schemas.openxmlformats.org/officeDocument/2006/relationships/diagramLayout" Target="../diagrams/layout1.xml"/><Relationship Id="rId7" Type="http://schemas.openxmlformats.org/officeDocument/2006/relationships/image" Target="../media/image5.jp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hyperlink" Target="http://thx4playing.blogspot.com/2012/09/down-with-budgets.html" TargetMode="External"/><Relationship Id="rId3" Type="http://schemas.openxmlformats.org/officeDocument/2006/relationships/diagramLayout" Target="../diagrams/layout2.xml"/><Relationship Id="rId7" Type="http://schemas.openxmlformats.org/officeDocument/2006/relationships/image" Target="../media/image8.jp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peoplematters.in/article/compensation-benefits/hiring-budgets-expected-to-grow-in-2017-linkedin-survey-14566" TargetMode="External"/><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descr="A picture containing scale, device, yellow&#10;&#10;Description automatically generated">
            <a:extLst>
              <a:ext uri="{FF2B5EF4-FFF2-40B4-BE49-F238E27FC236}">
                <a16:creationId xmlns:a16="http://schemas.microsoft.com/office/drawing/2014/main" id="{E42EFE5B-555C-422C-8ADD-15A61C8BFD47}"/>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6170" r="-1" b="6168"/>
          <a:stretch/>
        </p:blipFill>
        <p:spPr>
          <a:xfrm>
            <a:off x="20" y="10"/>
            <a:ext cx="8668492" cy="6857990"/>
          </a:xfrm>
          <a:prstGeom prst="rect">
            <a:avLst/>
          </a:prstGeom>
        </p:spPr>
      </p:pic>
      <p:sp>
        <p:nvSpPr>
          <p:cNvPr id="2" name="Title 1"/>
          <p:cNvSpPr>
            <a:spLocks noGrp="1"/>
          </p:cNvSpPr>
          <p:nvPr>
            <p:ph type="ctrTitle"/>
          </p:nvPr>
        </p:nvSpPr>
        <p:spPr>
          <a:xfrm>
            <a:off x="7848600" y="1122363"/>
            <a:ext cx="4023360" cy="3204134"/>
          </a:xfrm>
        </p:spPr>
        <p:txBody>
          <a:bodyPr anchor="b">
            <a:normAutofit/>
          </a:bodyPr>
          <a:lstStyle/>
          <a:p>
            <a:r>
              <a:rPr lang="en" sz="4400" b="1">
                <a:latin typeface="Times New Roman"/>
                <a:cs typeface="Browallia New"/>
              </a:rPr>
              <a:t>MATH201 - Quantitative Reasoning</a:t>
            </a:r>
            <a:r>
              <a:rPr lang="en-US" sz="4400">
                <a:latin typeface="Times New Roman"/>
                <a:cs typeface="Browallia New"/>
              </a:rPr>
              <a:t> </a:t>
            </a:r>
            <a:br>
              <a:rPr lang="en-US" sz="4400">
                <a:latin typeface="Times New Roman"/>
                <a:cs typeface="Browallia New"/>
              </a:rPr>
            </a:br>
            <a:r>
              <a:rPr lang="en-US" sz="4400">
                <a:latin typeface="Times New Roman"/>
                <a:cs typeface="Browallia New"/>
              </a:rPr>
              <a:t>Student Loan Project</a:t>
            </a:r>
          </a:p>
        </p:txBody>
      </p:sp>
      <p:sp>
        <p:nvSpPr>
          <p:cNvPr id="3" name="Subtitle 2"/>
          <p:cNvSpPr>
            <a:spLocks noGrp="1"/>
          </p:cNvSpPr>
          <p:nvPr>
            <p:ph type="subTitle" idx="1"/>
          </p:nvPr>
        </p:nvSpPr>
        <p:spPr>
          <a:xfrm>
            <a:off x="7848600" y="4872922"/>
            <a:ext cx="4023360" cy="1208141"/>
          </a:xfrm>
        </p:spPr>
        <p:txBody>
          <a:bodyPr vert="horz" lIns="91440" tIns="45720" rIns="91440" bIns="45720" rtlCol="0">
            <a:normAutofit/>
          </a:bodyPr>
          <a:lstStyle/>
          <a:p>
            <a:pPr>
              <a:spcAft>
                <a:spcPts val="600"/>
              </a:spcAft>
            </a:pPr>
            <a:r>
              <a:rPr lang="en-US" sz="2000" dirty="0">
                <a:latin typeface="Times New Roman"/>
                <a:cs typeface="Times New Roman"/>
              </a:rPr>
              <a:t>Karman Beller</a:t>
            </a:r>
          </a:p>
          <a:p>
            <a:pPr>
              <a:spcAft>
                <a:spcPts val="600"/>
              </a:spcAft>
            </a:pPr>
            <a:r>
              <a:rPr lang="en-US" sz="2000" dirty="0">
                <a:latin typeface="Times New Roman"/>
                <a:cs typeface="Times New Roman"/>
              </a:rPr>
              <a:t>6/17/2021</a:t>
            </a:r>
          </a:p>
        </p:txBody>
      </p:sp>
    </p:spTree>
    <p:extLst>
      <p:ext uri="{BB962C8B-B14F-4D97-AF65-F5344CB8AC3E}">
        <p14:creationId xmlns:p14="http://schemas.microsoft.com/office/powerpoint/2010/main" val="10985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8BDBC-4DEA-402A-9CDE-DDB6C2C785A7}"/>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sz="4400" b="1" u="sng"/>
              <a:t>Introduction</a:t>
            </a:r>
          </a:p>
        </p:txBody>
      </p:sp>
      <p:sp>
        <p:nvSpPr>
          <p:cNvPr id="4" name="Text Placeholder 3">
            <a:extLst>
              <a:ext uri="{FF2B5EF4-FFF2-40B4-BE49-F238E27FC236}">
                <a16:creationId xmlns:a16="http://schemas.microsoft.com/office/drawing/2014/main" id="{F4243A1A-461D-4C74-AD67-5864322ECB68}"/>
              </a:ext>
            </a:extLst>
          </p:cNvPr>
          <p:cNvSpPr>
            <a:spLocks noGrp="1"/>
          </p:cNvSpPr>
          <p:nvPr>
            <p:ph type="body" sz="half" idx="2"/>
          </p:nvPr>
        </p:nvSpPr>
        <p:spPr>
          <a:xfrm>
            <a:off x="762000" y="2279018"/>
            <a:ext cx="5314543" cy="3375920"/>
          </a:xfrm>
        </p:spPr>
        <p:txBody>
          <a:bodyPr vert="horz" lIns="91440" tIns="45720" rIns="91440" bIns="45720" rtlCol="0" anchor="t">
            <a:normAutofit/>
          </a:bodyPr>
          <a:lstStyle/>
          <a:p>
            <a:pPr indent="-228600">
              <a:buFont typeface="Arial" panose="020B0604020202020204" pitchFamily="34" charset="0"/>
              <a:buChar char="•"/>
            </a:pPr>
            <a:r>
              <a:rPr lang="en-US" sz="1800"/>
              <a:t>                                                                                                                                                  The purpose of this project is to get students to start thinking about how they will repay our student loan once they have graduated, while assisting students in meeting both institutional and course outcomes for our degree.</a:t>
            </a:r>
          </a:p>
          <a:p>
            <a:pPr indent="-228600">
              <a:buFont typeface="Arial" panose="020B0604020202020204" pitchFamily="34" charset="0"/>
              <a:buChar char="•"/>
            </a:pPr>
            <a:endParaRPr lang="en-US" sz="1800"/>
          </a:p>
        </p:txBody>
      </p:sp>
      <p:sp>
        <p:nvSpPr>
          <p:cNvPr id="14" name="Freeform: Shape 13">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Placeholder 7">
            <a:extLst>
              <a:ext uri="{FF2B5EF4-FFF2-40B4-BE49-F238E27FC236}">
                <a16:creationId xmlns:a16="http://schemas.microsoft.com/office/drawing/2014/main" id="{24262A0B-C6A0-419A-BD62-539ED94C73E0}"/>
              </a:ext>
              <a:ext uri="{C183D7F6-B498-43B3-948B-1728B52AA6E4}">
                <adec:decorative xmlns:adec="http://schemas.microsoft.com/office/drawing/2017/decorative" val="1"/>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7822" r="17823"/>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3106807351"/>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arts in the center of a target">
            <a:extLst>
              <a:ext uri="{FF2B5EF4-FFF2-40B4-BE49-F238E27FC236}">
                <a16:creationId xmlns:a16="http://schemas.microsoft.com/office/drawing/2014/main" id="{2290F0A6-16F7-419A-A4B3-FA6623E57E58}"/>
              </a:ext>
            </a:extLst>
          </p:cNvPr>
          <p:cNvPicPr>
            <a:picLocks noChangeAspect="1"/>
          </p:cNvPicPr>
          <p:nvPr/>
        </p:nvPicPr>
        <p:blipFill rotWithShape="1">
          <a:blip r:embed="rId2">
            <a:extLst>
              <a:ext uri="{28A0092B-C50C-407E-A947-70E740481C1C}">
                <a14:useLocalDpi xmlns:a14="http://schemas.microsoft.com/office/drawing/2010/main" val="0"/>
              </a:ext>
            </a:extLst>
          </a:blip>
          <a:srcRect l="5200"/>
          <a:stretch/>
        </p:blipFill>
        <p:spPr>
          <a:xfrm>
            <a:off x="3523488" y="10"/>
            <a:ext cx="8668512" cy="6857990"/>
          </a:xfrm>
          <a:prstGeom prst="rect">
            <a:avLst/>
          </a:prstGeom>
        </p:spPr>
      </p:pic>
      <p:sp>
        <p:nvSpPr>
          <p:cNvPr id="2" name="Title 1">
            <a:extLst>
              <a:ext uri="{FF2B5EF4-FFF2-40B4-BE49-F238E27FC236}">
                <a16:creationId xmlns:a16="http://schemas.microsoft.com/office/drawing/2014/main" id="{83E1E19E-EE5D-4694-94F5-476774479029}"/>
              </a:ext>
            </a:extLst>
          </p:cNvPr>
          <p:cNvSpPr>
            <a:spLocks noGrp="1"/>
          </p:cNvSpPr>
          <p:nvPr>
            <p:ph type="ctrTitle"/>
          </p:nvPr>
        </p:nvSpPr>
        <p:spPr>
          <a:xfrm>
            <a:off x="371094" y="234320"/>
            <a:ext cx="3438144" cy="1124712"/>
          </a:xfrm>
        </p:spPr>
        <p:txBody>
          <a:bodyPr vert="horz" lIns="91440" tIns="45720" rIns="91440" bIns="45720" rtlCol="0" anchor="b">
            <a:normAutofit/>
          </a:bodyPr>
          <a:lstStyle/>
          <a:p>
            <a:r>
              <a:rPr lang="en-US" sz="2800" dirty="0"/>
              <a:t>Hypothesis</a:t>
            </a:r>
          </a:p>
        </p:txBody>
      </p:sp>
      <p:sp>
        <p:nvSpPr>
          <p:cNvPr id="3" name="Subtitle 2">
            <a:extLst>
              <a:ext uri="{FF2B5EF4-FFF2-40B4-BE49-F238E27FC236}">
                <a16:creationId xmlns:a16="http://schemas.microsoft.com/office/drawing/2014/main" id="{90297ACB-5199-4D7E-8AEB-4ED7711CAC6D}"/>
              </a:ext>
            </a:extLst>
          </p:cNvPr>
          <p:cNvSpPr>
            <a:spLocks noGrp="1"/>
          </p:cNvSpPr>
          <p:nvPr>
            <p:ph type="subTitle" idx="1"/>
          </p:nvPr>
        </p:nvSpPr>
        <p:spPr>
          <a:xfrm>
            <a:off x="3923186" y="1088546"/>
            <a:ext cx="3438906" cy="3207258"/>
          </a:xfrm>
        </p:spPr>
        <p:txBody>
          <a:bodyPr vert="horz" lIns="91440" tIns="45720" rIns="91440" bIns="45720" rtlCol="0" anchor="t">
            <a:normAutofit/>
          </a:bodyPr>
          <a:lstStyle/>
          <a:p>
            <a:pPr indent="-228600">
              <a:lnSpc>
                <a:spcPct val="100000"/>
              </a:lnSpc>
              <a:buFont typeface="Arial" panose="020B0604020202020204" pitchFamily="34" charset="0"/>
              <a:buChar char="•"/>
            </a:pPr>
            <a:endParaRPr lang="en-US" sz="1400" dirty="0"/>
          </a:p>
          <a:p>
            <a:pPr marL="285750" indent="-228600">
              <a:lnSpc>
                <a:spcPct val="100000"/>
              </a:lnSpc>
              <a:buFont typeface="Arial" panose="020B0604020202020204" pitchFamily="34" charset="0"/>
              <a:buChar char="•"/>
            </a:pPr>
            <a:r>
              <a:rPr lang="en-US" sz="1400" dirty="0"/>
              <a:t>Will your student loan monthly payment fit into your budget?  </a:t>
            </a:r>
          </a:p>
          <a:p>
            <a:pPr marL="285750" indent="-228600">
              <a:lnSpc>
                <a:spcPct val="100000"/>
              </a:lnSpc>
              <a:buFont typeface="Arial" panose="020B0604020202020204" pitchFamily="34" charset="0"/>
              <a:buChar char="•"/>
            </a:pPr>
            <a:r>
              <a:rPr lang="en-US" sz="1400" dirty="0"/>
              <a:t>My student loan payment will be income driven payments and will fit into  my budget.</a:t>
            </a:r>
          </a:p>
          <a:p>
            <a:pPr marL="285750" indent="-228600">
              <a:lnSpc>
                <a:spcPct val="100000"/>
              </a:lnSpc>
              <a:buFont typeface="Arial" panose="020B0604020202020204" pitchFamily="34" charset="0"/>
              <a:buChar char="•"/>
            </a:pPr>
            <a:r>
              <a:rPr lang="en-US" sz="1400" dirty="0"/>
              <a:t>Will you be able to pay back your loan faster than the standard 10-year repayment plan?</a:t>
            </a:r>
          </a:p>
          <a:p>
            <a:pPr marL="285750" indent="-228600">
              <a:lnSpc>
                <a:spcPct val="100000"/>
              </a:lnSpc>
              <a:buFont typeface="Arial" panose="020B0604020202020204" pitchFamily="34" charset="0"/>
              <a:buChar char="•"/>
            </a:pPr>
            <a:r>
              <a:rPr lang="en-US" sz="1400" dirty="0"/>
              <a:t>According to my plan I will be able to pay off within my 10 year plan.</a:t>
            </a:r>
          </a:p>
          <a:p>
            <a:pPr indent="-228600">
              <a:lnSpc>
                <a:spcPct val="100000"/>
              </a:lnSpc>
              <a:buFont typeface="Arial" panose="020B0604020202020204" pitchFamily="34" charset="0"/>
              <a:buChar char="•"/>
            </a:pPr>
            <a:endParaRPr lang="en-US" sz="1400" dirty="0"/>
          </a:p>
        </p:txBody>
      </p:sp>
    </p:spTree>
    <p:extLst>
      <p:ext uri="{BB962C8B-B14F-4D97-AF65-F5344CB8AC3E}">
        <p14:creationId xmlns:p14="http://schemas.microsoft.com/office/powerpoint/2010/main" val="3557029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0503027-C707-4092-944C-F05C5C2B98F9}"/>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5200"/>
          <a:stretch/>
        </p:blipFill>
        <p:spPr>
          <a:xfrm>
            <a:off x="3546934" y="-93774"/>
            <a:ext cx="8668512" cy="6857990"/>
          </a:xfrm>
          <a:prstGeom prst="rect">
            <a:avLst/>
          </a:prstGeom>
        </p:spPr>
      </p:pic>
      <p:sp>
        <p:nvSpPr>
          <p:cNvPr id="2" name="Title 1">
            <a:extLst>
              <a:ext uri="{FF2B5EF4-FFF2-40B4-BE49-F238E27FC236}">
                <a16:creationId xmlns:a16="http://schemas.microsoft.com/office/drawing/2014/main" id="{0798E582-0C22-4188-83BE-D45F86F0BC10}"/>
              </a:ext>
            </a:extLst>
          </p:cNvPr>
          <p:cNvSpPr>
            <a:spLocks noGrp="1"/>
          </p:cNvSpPr>
          <p:nvPr>
            <p:ph type="title"/>
          </p:nvPr>
        </p:nvSpPr>
        <p:spPr>
          <a:xfrm>
            <a:off x="151843" y="575134"/>
            <a:ext cx="3438144" cy="1124712"/>
          </a:xfrm>
        </p:spPr>
        <p:txBody>
          <a:bodyPr anchor="b">
            <a:normAutofit/>
          </a:bodyPr>
          <a:lstStyle/>
          <a:p>
            <a:r>
              <a:rPr lang="en-US" sz="2400" b="0" dirty="0">
                <a:ea typeface="+mj-lt"/>
                <a:cs typeface="+mj-lt"/>
              </a:rPr>
              <a:t>Estimated Net Starting Salary upon Graduation</a:t>
            </a:r>
            <a:endParaRPr lang="en-US" sz="2400" dirty="0"/>
          </a:p>
        </p:txBody>
      </p:sp>
      <p:sp>
        <p:nvSpPr>
          <p:cNvPr id="3" name="Content Placeholder 2">
            <a:extLst>
              <a:ext uri="{FF2B5EF4-FFF2-40B4-BE49-F238E27FC236}">
                <a16:creationId xmlns:a16="http://schemas.microsoft.com/office/drawing/2014/main" id="{42D5E69A-8593-4FA6-BD2F-17244554734E}"/>
              </a:ext>
            </a:extLst>
          </p:cNvPr>
          <p:cNvSpPr>
            <a:spLocks noGrp="1"/>
          </p:cNvSpPr>
          <p:nvPr>
            <p:ph idx="1"/>
          </p:nvPr>
        </p:nvSpPr>
        <p:spPr>
          <a:xfrm>
            <a:off x="0" y="2753223"/>
            <a:ext cx="3438906" cy="3207258"/>
          </a:xfrm>
        </p:spPr>
        <p:txBody>
          <a:bodyPr vert="horz" lIns="91440" tIns="45720" rIns="91440" bIns="45720" rtlCol="0" anchor="t">
            <a:normAutofit/>
          </a:bodyPr>
          <a:lstStyle/>
          <a:p>
            <a:pPr>
              <a:lnSpc>
                <a:spcPct val="100000"/>
              </a:lnSpc>
            </a:pPr>
            <a:r>
              <a:rPr lang="en-US" sz="900" dirty="0">
                <a:latin typeface="Times New Roman"/>
                <a:ea typeface="+mn-lt"/>
                <a:cs typeface="+mn-lt"/>
              </a:rPr>
              <a:t>Student Name: Karman Beller   Date: 6/13/2021  Job title: Paralegal State: CA</a:t>
            </a:r>
          </a:p>
          <a:p>
            <a:pPr>
              <a:lnSpc>
                <a:spcPct val="100000"/>
              </a:lnSpc>
            </a:pPr>
            <a:r>
              <a:rPr lang="en-US" sz="900" dirty="0">
                <a:ea typeface="+mn-lt"/>
                <a:cs typeface="+mn-lt"/>
              </a:rPr>
              <a:t>Sources used to estimate salary:</a:t>
            </a:r>
            <a:endParaRPr lang="en-US" sz="900" dirty="0">
              <a:latin typeface="Times New Roman"/>
              <a:cs typeface="Times New Roman"/>
            </a:endParaRPr>
          </a:p>
          <a:p>
            <a:pPr>
              <a:lnSpc>
                <a:spcPct val="100000"/>
              </a:lnSpc>
            </a:pPr>
            <a:r>
              <a:rPr lang="en-US" sz="900" dirty="0">
                <a:ea typeface="+mn-lt"/>
                <a:cs typeface="+mn-lt"/>
              </a:rPr>
              <a:t>Source 1: </a:t>
            </a:r>
            <a:r>
              <a:rPr lang="en-US" sz="900" dirty="0">
                <a:ea typeface="+mn-lt"/>
                <a:cs typeface="+mn-lt"/>
                <a:hlinkClick r:id="rId4">
                  <a:extLst>
                    <a:ext uri="{A12FA001-AC4F-418D-AE19-62706E023703}">
                      <ahyp:hlinkClr xmlns:ahyp="http://schemas.microsoft.com/office/drawing/2018/hyperlinkcolor" val="tx"/>
                    </a:ext>
                  </a:extLst>
                </a:hlinkClick>
              </a:rPr>
              <a:t>Paralegal I Salary in Sacramento, CA | Salary.com</a:t>
            </a:r>
            <a:endParaRPr lang="en-US" sz="900" dirty="0">
              <a:ea typeface="+mn-lt"/>
              <a:cs typeface="+mn-lt"/>
            </a:endParaRPr>
          </a:p>
          <a:p>
            <a:pPr>
              <a:lnSpc>
                <a:spcPct val="100000"/>
              </a:lnSpc>
            </a:pPr>
            <a:r>
              <a:rPr lang="en-US" sz="900" dirty="0">
                <a:ea typeface="+mn-lt"/>
                <a:cs typeface="+mn-lt"/>
              </a:rPr>
              <a:t>Estimated starting salary 1: $48,201</a:t>
            </a:r>
          </a:p>
          <a:p>
            <a:pPr>
              <a:lnSpc>
                <a:spcPct val="100000"/>
              </a:lnSpc>
            </a:pPr>
            <a:r>
              <a:rPr lang="en-US" sz="900" dirty="0">
                <a:ea typeface="+mn-lt"/>
                <a:cs typeface="+mn-lt"/>
              </a:rPr>
              <a:t>Source 2: 2: https://www.indeed.com/career/paralegal/salaries/Sacramento--CA</a:t>
            </a:r>
            <a:endParaRPr lang="en-US" sz="900" dirty="0"/>
          </a:p>
          <a:p>
            <a:pPr>
              <a:lnSpc>
                <a:spcPct val="100000"/>
              </a:lnSpc>
            </a:pPr>
            <a:r>
              <a:rPr lang="en-US" sz="900" dirty="0">
                <a:ea typeface="+mn-lt"/>
                <a:cs typeface="+mn-lt"/>
              </a:rPr>
              <a:t>Estimated starting salary 2: $45,609</a:t>
            </a:r>
          </a:p>
          <a:p>
            <a:pPr>
              <a:lnSpc>
                <a:spcPct val="100000"/>
              </a:lnSpc>
            </a:pPr>
            <a:r>
              <a:rPr lang="en-US" sz="900" dirty="0">
                <a:ea typeface="+mn-lt"/>
                <a:cs typeface="+mn-lt"/>
              </a:rPr>
              <a:t>Estimated starting annual salary: $57,123</a:t>
            </a:r>
          </a:p>
          <a:p>
            <a:pPr>
              <a:lnSpc>
                <a:spcPct val="100000"/>
              </a:lnSpc>
            </a:pPr>
            <a:r>
              <a:rPr lang="en-US" sz="900" dirty="0">
                <a:ea typeface="+mn-lt"/>
                <a:cs typeface="+mn-lt"/>
              </a:rPr>
              <a:t>Estimated starting monthly salary: $4,044</a:t>
            </a:r>
          </a:p>
          <a:p>
            <a:pPr>
              <a:lnSpc>
                <a:spcPct val="100000"/>
              </a:lnSpc>
            </a:pPr>
            <a:r>
              <a:rPr lang="en-US" sz="900" dirty="0">
                <a:ea typeface="+mn-lt"/>
                <a:cs typeface="+mn-lt"/>
              </a:rPr>
              <a:t>Estimated net monthly salary : $3,801</a:t>
            </a:r>
            <a:endParaRPr lang="en-US" sz="900" dirty="0"/>
          </a:p>
        </p:txBody>
      </p:sp>
    </p:spTree>
    <p:extLst>
      <p:ext uri="{BB962C8B-B14F-4D97-AF65-F5344CB8AC3E}">
        <p14:creationId xmlns:p14="http://schemas.microsoft.com/office/powerpoint/2010/main" val="1595404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2">
            <a:extLst>
              <a:ext uri="{FF2B5EF4-FFF2-40B4-BE49-F238E27FC236}">
                <a16:creationId xmlns:a16="http://schemas.microsoft.com/office/drawing/2014/main" id="{6C32F935-F0F3-4A60-B868-5036D3571C5D}"/>
              </a:ext>
            </a:extLst>
          </p:cNvPr>
          <p:cNvGraphicFramePr>
            <a:graphicFrameLocks noGrp="1"/>
          </p:cNvGraphicFramePr>
          <p:nvPr>
            <p:ph idx="4294967295"/>
            <p:extLst>
              <p:ext uri="{D42A27DB-BD31-4B8C-83A1-F6EECF244321}">
                <p14:modId xmlns:p14="http://schemas.microsoft.com/office/powerpoint/2010/main" val="758247250"/>
              </p:ext>
            </p:extLst>
          </p:nvPr>
        </p:nvGraphicFramePr>
        <p:xfrm>
          <a:off x="0" y="2257425"/>
          <a:ext cx="2805113" cy="39195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A picture containing building, arch, column, colonnade&#10;&#10;Description automatically generated">
            <a:extLst>
              <a:ext uri="{FF2B5EF4-FFF2-40B4-BE49-F238E27FC236}">
                <a16:creationId xmlns:a16="http://schemas.microsoft.com/office/drawing/2014/main" id="{0D329195-5BDB-4B89-9DFC-094FE302AAAF}"/>
              </a:ext>
              <a:ext uri="{C183D7F6-B498-43B3-948B-1728B52AA6E4}">
                <adec:decorative xmlns:adec="http://schemas.microsoft.com/office/drawing/2017/decorative" val="0"/>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4116176" y="4872"/>
            <a:ext cx="8099270" cy="6853128"/>
          </a:xfrm>
          <a:prstGeom prst="rect">
            <a:avLst/>
          </a:prstGeom>
        </p:spPr>
      </p:pic>
    </p:spTree>
    <p:extLst>
      <p:ext uri="{BB962C8B-B14F-4D97-AF65-F5344CB8AC3E}">
        <p14:creationId xmlns:p14="http://schemas.microsoft.com/office/powerpoint/2010/main" val="3896629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57844BC-D37E-46CA-9326-6A6DFACF54B9}"/>
              </a:ext>
            </a:extLst>
          </p:cNvPr>
          <p:cNvGraphicFramePr>
            <a:graphicFrameLocks noGrp="1"/>
          </p:cNvGraphicFramePr>
          <p:nvPr>
            <p:extLst>
              <p:ext uri="{D42A27DB-BD31-4B8C-83A1-F6EECF244321}">
                <p14:modId xmlns:p14="http://schemas.microsoft.com/office/powerpoint/2010/main" val="478178744"/>
              </p:ext>
            </p:extLst>
          </p:nvPr>
        </p:nvGraphicFramePr>
        <p:xfrm>
          <a:off x="544" y="-426720"/>
          <a:ext cx="8897814" cy="3512371"/>
        </p:xfrm>
        <a:graphic>
          <a:graphicData uri="http://schemas.openxmlformats.org/drawingml/2006/table">
            <a:tbl>
              <a:tblPr>
                <a:tableStyleId>{5C22544A-7EE6-4342-B048-85BDC9FD1C3A}</a:tableStyleId>
              </a:tblPr>
              <a:tblGrid>
                <a:gridCol w="175382">
                  <a:extLst>
                    <a:ext uri="{9D8B030D-6E8A-4147-A177-3AD203B41FA5}">
                      <a16:colId xmlns:a16="http://schemas.microsoft.com/office/drawing/2014/main" val="3332451101"/>
                    </a:ext>
                  </a:extLst>
                </a:gridCol>
                <a:gridCol w="627683">
                  <a:extLst>
                    <a:ext uri="{9D8B030D-6E8A-4147-A177-3AD203B41FA5}">
                      <a16:colId xmlns:a16="http://schemas.microsoft.com/office/drawing/2014/main" val="2142035939"/>
                    </a:ext>
                  </a:extLst>
                </a:gridCol>
                <a:gridCol w="713066">
                  <a:extLst>
                    <a:ext uri="{9D8B030D-6E8A-4147-A177-3AD203B41FA5}">
                      <a16:colId xmlns:a16="http://schemas.microsoft.com/office/drawing/2014/main" val="18963898"/>
                    </a:ext>
                  </a:extLst>
                </a:gridCol>
                <a:gridCol w="812295">
                  <a:extLst>
                    <a:ext uri="{9D8B030D-6E8A-4147-A177-3AD203B41FA5}">
                      <a16:colId xmlns:a16="http://schemas.microsoft.com/office/drawing/2014/main" val="244744215"/>
                    </a:ext>
                  </a:extLst>
                </a:gridCol>
                <a:gridCol w="766141">
                  <a:extLst>
                    <a:ext uri="{9D8B030D-6E8A-4147-A177-3AD203B41FA5}">
                      <a16:colId xmlns:a16="http://schemas.microsoft.com/office/drawing/2014/main" val="1541705183"/>
                    </a:ext>
                  </a:extLst>
                </a:gridCol>
                <a:gridCol w="766141">
                  <a:extLst>
                    <a:ext uri="{9D8B030D-6E8A-4147-A177-3AD203B41FA5}">
                      <a16:colId xmlns:a16="http://schemas.microsoft.com/office/drawing/2014/main" val="3499629454"/>
                    </a:ext>
                  </a:extLst>
                </a:gridCol>
                <a:gridCol w="766141">
                  <a:extLst>
                    <a:ext uri="{9D8B030D-6E8A-4147-A177-3AD203B41FA5}">
                      <a16:colId xmlns:a16="http://schemas.microsoft.com/office/drawing/2014/main" val="62157478"/>
                    </a:ext>
                  </a:extLst>
                </a:gridCol>
                <a:gridCol w="766141">
                  <a:extLst>
                    <a:ext uri="{9D8B030D-6E8A-4147-A177-3AD203B41FA5}">
                      <a16:colId xmlns:a16="http://schemas.microsoft.com/office/drawing/2014/main" val="3381394993"/>
                    </a:ext>
                  </a:extLst>
                </a:gridCol>
                <a:gridCol w="766141">
                  <a:extLst>
                    <a:ext uri="{9D8B030D-6E8A-4147-A177-3AD203B41FA5}">
                      <a16:colId xmlns:a16="http://schemas.microsoft.com/office/drawing/2014/main" val="2693998638"/>
                    </a:ext>
                  </a:extLst>
                </a:gridCol>
                <a:gridCol w="766141">
                  <a:extLst>
                    <a:ext uri="{9D8B030D-6E8A-4147-A177-3AD203B41FA5}">
                      <a16:colId xmlns:a16="http://schemas.microsoft.com/office/drawing/2014/main" val="3668368106"/>
                    </a:ext>
                  </a:extLst>
                </a:gridCol>
                <a:gridCol w="1972542">
                  <a:extLst>
                    <a:ext uri="{9D8B030D-6E8A-4147-A177-3AD203B41FA5}">
                      <a16:colId xmlns:a16="http://schemas.microsoft.com/office/drawing/2014/main" val="1662174086"/>
                    </a:ext>
                  </a:extLst>
                </a:gridCol>
              </a:tblGrid>
              <a:tr h="524435">
                <a:tc>
                  <a:txBody>
                    <a:bodyPr/>
                    <a:lstStyle/>
                    <a:p>
                      <a:pPr algn="l" fontAlgn="b"/>
                      <a:endParaRPr lang="en-US" sz="1100" b="0" i="0" u="none" strike="noStrike">
                        <a:effectLst/>
                        <a:latin typeface="Calibri" panose="020F0502020204030204" pitchFamily="34" charset="0"/>
                      </a:endParaRPr>
                    </a:p>
                  </a:txBody>
                  <a:tcPr marL="0" marR="0" marT="0" marB="0" anchor="b">
                    <a:solidFill>
                      <a:schemeClr val="bg1">
                        <a:lumMod val="85000"/>
                      </a:schemeClr>
                    </a:solidFill>
                  </a:tcPr>
                </a:tc>
                <a:tc>
                  <a:txBody>
                    <a:bodyPr/>
                    <a:lstStyle/>
                    <a:p>
                      <a:pPr algn="l" fontAlgn="b"/>
                      <a:endParaRPr lang="en-US" sz="1100" b="0" i="0" u="none" strike="noStrike">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3900" b="1" i="0" u="none" strike="noStrike" dirty="0">
                        <a:solidFill>
                          <a:srgbClr val="376B36"/>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3900" b="1" i="0" u="none" strike="noStrike">
                        <a:solidFill>
                          <a:srgbClr val="376B36"/>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3900" b="1" i="0" u="none" strike="noStrike">
                        <a:solidFill>
                          <a:srgbClr val="376B36"/>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3900" b="1" i="0" u="none" strike="noStrike">
                        <a:solidFill>
                          <a:srgbClr val="376B36"/>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3900" b="1" i="0" u="none" strike="noStrike">
                        <a:solidFill>
                          <a:srgbClr val="376B36"/>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3900" b="1" i="0" u="none" strike="noStrike">
                        <a:solidFill>
                          <a:srgbClr val="376B36"/>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3900" b="1" i="0" u="none" strike="noStrike">
                        <a:solidFill>
                          <a:srgbClr val="376B36"/>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3900" b="1" i="0" u="none" strike="noStrike">
                        <a:solidFill>
                          <a:srgbClr val="376B36"/>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3900" b="1" i="0" u="none" strike="noStrike">
                        <a:solidFill>
                          <a:srgbClr val="376B36"/>
                        </a:solidFill>
                        <a:effectLst/>
                        <a:latin typeface="Calibri" panose="020F0502020204030204" pitchFamily="34" charset="0"/>
                      </a:endParaRPr>
                    </a:p>
                  </a:txBody>
                  <a:tcPr marL="0" marR="0" marT="0" marB="0" anchor="ctr">
                    <a:solidFill>
                      <a:schemeClr val="bg1">
                        <a:lumMod val="85000"/>
                      </a:schemeClr>
                    </a:solidFill>
                  </a:tcPr>
                </a:tc>
                <a:extLst>
                  <a:ext uri="{0D108BD9-81ED-4DB2-BD59-A6C34878D82A}">
                    <a16:rowId xmlns:a16="http://schemas.microsoft.com/office/drawing/2014/main" val="3505446575"/>
                  </a:ext>
                </a:extLst>
              </a:tr>
              <a:tr h="524435">
                <a:tc>
                  <a:txBody>
                    <a:bodyPr/>
                    <a:lstStyle/>
                    <a:p>
                      <a:pPr algn="l" fontAlgn="b"/>
                      <a:endParaRPr lang="en-US" sz="1100" b="0" i="0" u="none" strike="noStrike">
                        <a:effectLst/>
                        <a:latin typeface="Calibri" panose="020F0502020204030204" pitchFamily="34" charset="0"/>
                      </a:endParaRPr>
                    </a:p>
                  </a:txBody>
                  <a:tcPr marL="0" marR="0" marT="0" marB="0" anchor="b">
                    <a:solidFill>
                      <a:schemeClr val="bg1">
                        <a:lumMod val="85000"/>
                      </a:schemeClr>
                    </a:solidFill>
                  </a:tcPr>
                </a:tc>
                <a:tc>
                  <a:txBody>
                    <a:bodyPr/>
                    <a:lstStyle/>
                    <a:p>
                      <a:pPr algn="l" fontAlgn="ctr"/>
                      <a:endParaRPr lang="en-US" sz="3900" b="1" i="0" u="none" strike="noStrike">
                        <a:solidFill>
                          <a:srgbClr val="376B36"/>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3900" b="1" i="0" u="none" strike="noStrike">
                        <a:solidFill>
                          <a:srgbClr val="376B36"/>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3900" b="1" i="0" u="none" strike="noStrike">
                        <a:solidFill>
                          <a:srgbClr val="376B36"/>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3900" b="1" i="0" u="none" strike="noStrike">
                        <a:solidFill>
                          <a:srgbClr val="376B36"/>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3900" b="1" i="0" u="none" strike="noStrike">
                        <a:solidFill>
                          <a:srgbClr val="376B36"/>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3900" b="1" i="0" u="none" strike="noStrike" dirty="0">
                        <a:solidFill>
                          <a:srgbClr val="376B36"/>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3900" b="1" i="0" u="none" strike="noStrike">
                        <a:solidFill>
                          <a:srgbClr val="376B36"/>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3900" b="1" i="0" u="none" strike="noStrike">
                        <a:solidFill>
                          <a:srgbClr val="376B36"/>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3900" b="1" i="0" u="none" strike="noStrike" dirty="0">
                        <a:solidFill>
                          <a:srgbClr val="376B36"/>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3900" b="1" i="0" u="none" strike="noStrike">
                        <a:solidFill>
                          <a:srgbClr val="376B36"/>
                        </a:solidFill>
                        <a:effectLst/>
                        <a:latin typeface="Calibri" panose="020F0502020204030204" pitchFamily="34" charset="0"/>
                      </a:endParaRPr>
                    </a:p>
                  </a:txBody>
                  <a:tcPr marL="0" marR="0" marT="0" marB="0" anchor="ctr">
                    <a:solidFill>
                      <a:schemeClr val="bg1">
                        <a:lumMod val="85000"/>
                      </a:schemeClr>
                    </a:solidFill>
                  </a:tcPr>
                </a:tc>
                <a:extLst>
                  <a:ext uri="{0D108BD9-81ED-4DB2-BD59-A6C34878D82A}">
                    <a16:rowId xmlns:a16="http://schemas.microsoft.com/office/drawing/2014/main" val="3460551156"/>
                  </a:ext>
                </a:extLst>
              </a:tr>
              <a:tr h="537882">
                <a:tc>
                  <a:txBody>
                    <a:bodyPr/>
                    <a:lstStyle/>
                    <a:p>
                      <a:pPr algn="l" fontAlgn="b"/>
                      <a:endParaRPr lang="en-US" sz="1100" b="0" i="0" u="none" strike="noStrike">
                        <a:effectLst/>
                        <a:latin typeface="Calibri" panose="020F0502020204030204" pitchFamily="34" charset="0"/>
                      </a:endParaRPr>
                    </a:p>
                  </a:txBody>
                  <a:tcPr marL="0" marR="0" marT="0" marB="0" anchor="b">
                    <a:solidFill>
                      <a:schemeClr val="bg1">
                        <a:lumMod val="85000"/>
                      </a:schemeClr>
                    </a:solidFill>
                  </a:tcPr>
                </a:tc>
                <a:tc gridSpan="2">
                  <a:txBody>
                    <a:bodyPr/>
                    <a:lstStyle/>
                    <a:p>
                      <a:pPr algn="l" fontAlgn="ctr"/>
                      <a:r>
                        <a:rPr lang="en-US" sz="2000" u="none" strike="noStrike">
                          <a:effectLst/>
                        </a:rPr>
                        <a:t>Enter Values</a:t>
                      </a:r>
                      <a:endParaRPr lang="en-US" sz="2000" b="1" i="0" u="none" strike="noStrike">
                        <a:solidFill>
                          <a:srgbClr val="376B36"/>
                        </a:solidFill>
                        <a:effectLst/>
                        <a:latin typeface="Calibri" panose="020F0502020204030204" pitchFamily="34" charset="0"/>
                      </a:endParaRPr>
                    </a:p>
                  </a:txBody>
                  <a:tcPr marL="84200" marR="0" marT="0" marB="0" anchor="ctr">
                    <a:solidFill>
                      <a:schemeClr val="bg1">
                        <a:lumMod val="85000"/>
                      </a:schemeClr>
                    </a:solidFill>
                  </a:tcPr>
                </a:tc>
                <a:tc hMerge="1">
                  <a:txBody>
                    <a:bodyPr/>
                    <a:lstStyle/>
                    <a:p>
                      <a:endParaRPr lang="en-US"/>
                    </a:p>
                  </a:txBody>
                  <a:tcPr/>
                </a:tc>
                <a:tc>
                  <a:txBody>
                    <a:bodyPr/>
                    <a:lstStyle/>
                    <a:p>
                      <a:pPr algn="l" fontAlgn="ctr"/>
                      <a:r>
                        <a:rPr lang="en-US" sz="1400" u="none" strike="noStrike">
                          <a:effectLst/>
                        </a:rPr>
                        <a:t> </a:t>
                      </a:r>
                      <a:endParaRPr lang="en-US" sz="1400" b="1" i="0" u="none" strike="noStrike">
                        <a:solidFill>
                          <a:srgbClr val="404040"/>
                        </a:solidFill>
                        <a:effectLst/>
                        <a:latin typeface="Calibri" panose="020F0502020204030204" pitchFamily="34" charset="0"/>
                      </a:endParaRPr>
                    </a:p>
                  </a:txBody>
                  <a:tcPr marL="84200" marR="0" marT="0" marB="0" anchor="ctr">
                    <a:solidFill>
                      <a:schemeClr val="bg1">
                        <a:lumMod val="85000"/>
                      </a:schemeClr>
                    </a:solidFill>
                  </a:tcPr>
                </a:tc>
                <a:tc>
                  <a:txBody>
                    <a:bodyPr/>
                    <a:lstStyle/>
                    <a:p>
                      <a:pPr algn="l" fontAlgn="ctr"/>
                      <a:endParaRPr lang="en-US" sz="1400" b="1" i="0" u="none" strike="noStrike">
                        <a:solidFill>
                          <a:srgbClr val="40404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b"/>
                      <a:endParaRPr lang="en-US" sz="1100" b="0" i="0" u="none" strike="noStrike">
                        <a:effectLst/>
                        <a:latin typeface="Calibri" panose="020F0502020204030204" pitchFamily="34" charset="0"/>
                      </a:endParaRPr>
                    </a:p>
                  </a:txBody>
                  <a:tcPr marL="0" marR="0" marT="0" marB="0" anchor="b">
                    <a:solidFill>
                      <a:schemeClr val="bg1">
                        <a:lumMod val="85000"/>
                      </a:schemeClr>
                    </a:solidFill>
                  </a:tcPr>
                </a:tc>
                <a:tc gridSpan="2">
                  <a:txBody>
                    <a:bodyPr/>
                    <a:lstStyle/>
                    <a:p>
                      <a:pPr algn="l" fontAlgn="ctr"/>
                      <a:r>
                        <a:rPr lang="en-US" sz="2000" u="none" strike="noStrike">
                          <a:effectLst/>
                        </a:rPr>
                        <a:t>Loan Summary</a:t>
                      </a:r>
                      <a:endParaRPr lang="en-US" sz="2000" b="1" i="0" u="none" strike="noStrike">
                        <a:solidFill>
                          <a:srgbClr val="376B36"/>
                        </a:solidFill>
                        <a:effectLst/>
                        <a:latin typeface="Calibri" panose="020F0502020204030204" pitchFamily="34" charset="0"/>
                      </a:endParaRPr>
                    </a:p>
                  </a:txBody>
                  <a:tcPr marL="0" marR="0" marT="0" marB="0" anchor="ctr">
                    <a:solidFill>
                      <a:schemeClr val="bg1">
                        <a:lumMod val="85000"/>
                      </a:schemeClr>
                    </a:solidFill>
                  </a:tcPr>
                </a:tc>
                <a:tc hMerge="1">
                  <a:txBody>
                    <a:bodyPr/>
                    <a:lstStyle/>
                    <a:p>
                      <a:endParaRPr lang="en-US"/>
                    </a:p>
                  </a:txBody>
                  <a:tcPr/>
                </a:tc>
                <a:tc>
                  <a:txBody>
                    <a:bodyPr/>
                    <a:lstStyle/>
                    <a:p>
                      <a:pPr algn="l" fontAlgn="ctr"/>
                      <a:endParaRPr lang="en-US" sz="1400" b="1" i="0" u="none" strike="noStrike">
                        <a:solidFill>
                          <a:srgbClr val="40404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ctr"/>
                      <a:endParaRPr lang="en-US" sz="1400" b="1" i="0" u="none" strike="noStrike">
                        <a:solidFill>
                          <a:srgbClr val="40404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l" fontAlgn="b"/>
                      <a:endParaRPr lang="en-US" sz="1100" b="0" i="0" u="none" strike="noStrike">
                        <a:effectLst/>
                        <a:latin typeface="Calibri" panose="020F0502020204030204" pitchFamily="34" charset="0"/>
                      </a:endParaRPr>
                    </a:p>
                  </a:txBody>
                  <a:tcPr marL="0" marR="0" marT="0" marB="0" anchor="b">
                    <a:solidFill>
                      <a:schemeClr val="bg1">
                        <a:lumMod val="85000"/>
                      </a:schemeClr>
                    </a:solidFill>
                  </a:tcPr>
                </a:tc>
                <a:extLst>
                  <a:ext uri="{0D108BD9-81ED-4DB2-BD59-A6C34878D82A}">
                    <a16:rowId xmlns:a16="http://schemas.microsoft.com/office/drawing/2014/main" val="3051427117"/>
                  </a:ext>
                </a:extLst>
              </a:tr>
              <a:tr h="322729">
                <a:tc>
                  <a:txBody>
                    <a:bodyPr/>
                    <a:lstStyle/>
                    <a:p>
                      <a:pPr algn="l" fontAlgn="b"/>
                      <a:endParaRPr lang="en-US" sz="1100" b="0" i="0" u="none" strike="noStrike">
                        <a:effectLst/>
                        <a:latin typeface="Calibri" panose="020F0502020204030204" pitchFamily="34" charset="0"/>
                      </a:endParaRPr>
                    </a:p>
                  </a:txBody>
                  <a:tcPr marL="0" marR="0" marT="0" marB="0" anchor="b">
                    <a:solidFill>
                      <a:schemeClr val="bg1">
                        <a:lumMod val="85000"/>
                      </a:schemeClr>
                    </a:solidFill>
                  </a:tcPr>
                </a:tc>
                <a:tc gridSpan="2">
                  <a:txBody>
                    <a:bodyPr/>
                    <a:lstStyle/>
                    <a:p>
                      <a:pPr algn="l" fontAlgn="ctr"/>
                      <a:r>
                        <a:rPr lang="en-US" sz="1200" u="none" strike="noStrike">
                          <a:effectLst/>
                        </a:rPr>
                        <a:t>Loan amount</a:t>
                      </a:r>
                      <a:endParaRPr lang="en-US" sz="1200" b="0" i="0" u="none" strike="noStrike">
                        <a:solidFill>
                          <a:srgbClr val="000000"/>
                        </a:solidFill>
                        <a:effectLst/>
                        <a:latin typeface="Calibri" panose="020F0502020204030204" pitchFamily="34" charset="0"/>
                      </a:endParaRPr>
                    </a:p>
                  </a:txBody>
                  <a:tcPr marL="84200" marR="0" marT="0" marB="0" anchor="ctr">
                    <a:solidFill>
                      <a:schemeClr val="bg1">
                        <a:lumMod val="85000"/>
                      </a:schemeClr>
                    </a:solidFill>
                  </a:tcPr>
                </a:tc>
                <a:tc hMerge="1">
                  <a:txBody>
                    <a:bodyPr/>
                    <a:lstStyle/>
                    <a:p>
                      <a:endParaRPr lang="en-US"/>
                    </a:p>
                  </a:txBody>
                  <a:tcPr/>
                </a:tc>
                <a:tc>
                  <a:txBody>
                    <a:bodyPr/>
                    <a:lstStyle/>
                    <a:p>
                      <a:pPr algn="l" fontAlgn="ctr"/>
                      <a:r>
                        <a:rPr lang="en-US" sz="1200" u="none" strike="noStrike">
                          <a:effectLst/>
                        </a:rPr>
                        <a:t> </a:t>
                      </a:r>
                      <a:endParaRPr lang="en-US" sz="1200" b="0" i="0" u="none" strike="noStrike">
                        <a:solidFill>
                          <a:srgbClr val="000000"/>
                        </a:solidFill>
                        <a:effectLst/>
                        <a:latin typeface="Calibri" panose="020F0502020204030204" pitchFamily="34" charset="0"/>
                      </a:endParaRPr>
                    </a:p>
                  </a:txBody>
                  <a:tcPr marL="84200" marR="0" marT="0" marB="0" anchor="ctr">
                    <a:solidFill>
                      <a:schemeClr val="bg1">
                        <a:lumMod val="85000"/>
                      </a:schemeClr>
                    </a:solidFill>
                  </a:tcPr>
                </a:tc>
                <a:tc>
                  <a:txBody>
                    <a:bodyPr/>
                    <a:lstStyle/>
                    <a:p>
                      <a:pPr algn="r" fontAlgn="ctr"/>
                      <a:r>
                        <a:rPr lang="en-US" sz="1200" u="none" strike="noStrike">
                          <a:effectLst/>
                        </a:rPr>
                        <a:t>$22,696.00</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tc>
                  <a:txBody>
                    <a:bodyPr/>
                    <a:lstStyle/>
                    <a:p>
                      <a:pPr algn="l" fontAlgn="b"/>
                      <a:endParaRPr lang="en-US" sz="1100" b="0" i="0" u="none" strike="noStrike">
                        <a:effectLst/>
                        <a:latin typeface="Calibri" panose="020F0502020204030204" pitchFamily="34" charset="0"/>
                      </a:endParaRPr>
                    </a:p>
                  </a:txBody>
                  <a:tcPr marL="0" marR="0" marT="0" marB="0" anchor="b">
                    <a:solidFill>
                      <a:schemeClr val="bg1">
                        <a:lumMod val="85000"/>
                      </a:schemeClr>
                    </a:solidFill>
                  </a:tcPr>
                </a:tc>
                <a:tc gridSpan="2">
                  <a:txBody>
                    <a:bodyPr/>
                    <a:lstStyle/>
                    <a:p>
                      <a:pPr algn="l" fontAlgn="ctr"/>
                      <a:r>
                        <a:rPr lang="en-US" sz="1200" u="none" strike="noStrike">
                          <a:effectLst/>
                        </a:rPr>
                        <a:t>Scheduled payment</a:t>
                      </a:r>
                      <a:endParaRPr lang="en-US" sz="1200" b="0" i="0" u="none" strike="noStrike">
                        <a:solidFill>
                          <a:srgbClr val="000000"/>
                        </a:solidFill>
                        <a:effectLst/>
                        <a:latin typeface="Calibri" panose="020F0502020204030204" pitchFamily="34" charset="0"/>
                      </a:endParaRPr>
                    </a:p>
                  </a:txBody>
                  <a:tcPr marL="84200" marR="0" marT="0" marB="0" anchor="ctr">
                    <a:solidFill>
                      <a:schemeClr val="bg1">
                        <a:lumMod val="85000"/>
                      </a:schemeClr>
                    </a:solidFill>
                  </a:tcPr>
                </a:tc>
                <a:tc hMerge="1">
                  <a:txBody>
                    <a:bodyPr/>
                    <a:lstStyle/>
                    <a:p>
                      <a:endParaRPr lang="en-US"/>
                    </a:p>
                  </a:txBody>
                  <a:tcPr/>
                </a:tc>
                <a:tc>
                  <a:txBody>
                    <a:bodyPr/>
                    <a:lstStyle/>
                    <a:p>
                      <a:pPr algn="r" fontAlgn="ctr"/>
                      <a:r>
                        <a:rPr lang="en-US" sz="1200" u="none" strike="noStrike">
                          <a:effectLst/>
                        </a:rPr>
                        <a:t>$190.00</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tc>
                  <a:txBody>
                    <a:bodyPr/>
                    <a:lstStyle/>
                    <a:p>
                      <a:pPr algn="r" fontAlgn="ctr"/>
                      <a:r>
                        <a:rPr lang="en-US" sz="1200" u="none" strike="noStrike">
                          <a:effectLst/>
                        </a:rPr>
                        <a:t> </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tc>
                  <a:txBody>
                    <a:bodyPr/>
                    <a:lstStyle/>
                    <a:p>
                      <a:pPr algn="r" fontAlgn="ctr"/>
                      <a:r>
                        <a:rPr lang="en-US" sz="1200" u="none" strike="noStrike">
                          <a:effectLst/>
                        </a:rPr>
                        <a:t> </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extLst>
                  <a:ext uri="{0D108BD9-81ED-4DB2-BD59-A6C34878D82A}">
                    <a16:rowId xmlns:a16="http://schemas.microsoft.com/office/drawing/2014/main" val="2759878557"/>
                  </a:ext>
                </a:extLst>
              </a:tr>
              <a:tr h="322729">
                <a:tc>
                  <a:txBody>
                    <a:bodyPr/>
                    <a:lstStyle/>
                    <a:p>
                      <a:pPr algn="l" fontAlgn="b"/>
                      <a:endParaRPr lang="en-US" sz="1100" b="0" i="0" u="none" strike="noStrike">
                        <a:effectLst/>
                        <a:latin typeface="Calibri" panose="020F0502020204030204" pitchFamily="34" charset="0"/>
                      </a:endParaRPr>
                    </a:p>
                  </a:txBody>
                  <a:tcPr marL="0" marR="0" marT="0" marB="0" anchor="b">
                    <a:solidFill>
                      <a:schemeClr val="bg1">
                        <a:lumMod val="85000"/>
                      </a:schemeClr>
                    </a:solidFill>
                  </a:tcPr>
                </a:tc>
                <a:tc gridSpan="2">
                  <a:txBody>
                    <a:bodyPr/>
                    <a:lstStyle/>
                    <a:p>
                      <a:pPr algn="l" fontAlgn="ctr"/>
                      <a:r>
                        <a:rPr lang="en-US" sz="1200" u="none" strike="noStrike">
                          <a:effectLst/>
                        </a:rPr>
                        <a:t>Annual interest rate</a:t>
                      </a:r>
                      <a:endParaRPr lang="en-US" sz="1200" b="0" i="0" u="none" strike="noStrike">
                        <a:solidFill>
                          <a:srgbClr val="000000"/>
                        </a:solidFill>
                        <a:effectLst/>
                        <a:latin typeface="Calibri" panose="020F0502020204030204" pitchFamily="34" charset="0"/>
                      </a:endParaRPr>
                    </a:p>
                  </a:txBody>
                  <a:tcPr marL="84200" marR="0" marT="0" marB="0" anchor="ctr">
                    <a:solidFill>
                      <a:schemeClr val="bg1">
                        <a:lumMod val="85000"/>
                      </a:schemeClr>
                    </a:solidFill>
                  </a:tcPr>
                </a:tc>
                <a:tc hMerge="1">
                  <a:txBody>
                    <a:bodyPr/>
                    <a:lstStyle/>
                    <a:p>
                      <a:endParaRPr lang="en-US"/>
                    </a:p>
                  </a:txBody>
                  <a:tcPr/>
                </a:tc>
                <a:tc>
                  <a:txBody>
                    <a:bodyPr/>
                    <a:lstStyle/>
                    <a:p>
                      <a:pPr algn="l" fontAlgn="ctr"/>
                      <a:r>
                        <a:rPr lang="en-US" sz="1200" u="none" strike="noStrike">
                          <a:effectLst/>
                        </a:rPr>
                        <a:t> </a:t>
                      </a:r>
                      <a:endParaRPr lang="en-US" sz="1200" b="0" i="0" u="none" strike="noStrike">
                        <a:solidFill>
                          <a:srgbClr val="000000"/>
                        </a:solidFill>
                        <a:effectLst/>
                        <a:latin typeface="Calibri" panose="020F0502020204030204" pitchFamily="34" charset="0"/>
                      </a:endParaRPr>
                    </a:p>
                  </a:txBody>
                  <a:tcPr marL="84200" marR="0" marT="0" marB="0" anchor="ctr">
                    <a:solidFill>
                      <a:schemeClr val="bg1">
                        <a:lumMod val="85000"/>
                      </a:schemeClr>
                    </a:solidFill>
                  </a:tcPr>
                </a:tc>
                <a:tc>
                  <a:txBody>
                    <a:bodyPr/>
                    <a:lstStyle/>
                    <a:p>
                      <a:pPr algn="r" fontAlgn="ctr"/>
                      <a:r>
                        <a:rPr lang="en-US" sz="1200" u="none" strike="noStrike">
                          <a:effectLst/>
                        </a:rPr>
                        <a:t>3.40%</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tc>
                  <a:txBody>
                    <a:bodyPr/>
                    <a:lstStyle/>
                    <a:p>
                      <a:pPr algn="l" fontAlgn="b"/>
                      <a:endParaRPr lang="en-US" sz="1100" b="0" i="0" u="none" strike="noStrike">
                        <a:effectLst/>
                        <a:latin typeface="Calibri" panose="020F0502020204030204" pitchFamily="34" charset="0"/>
                      </a:endParaRPr>
                    </a:p>
                  </a:txBody>
                  <a:tcPr marL="0" marR="0" marT="0" marB="0" anchor="b">
                    <a:solidFill>
                      <a:schemeClr val="bg1">
                        <a:lumMod val="85000"/>
                      </a:schemeClr>
                    </a:solidFill>
                  </a:tcPr>
                </a:tc>
                <a:tc gridSpan="2">
                  <a:txBody>
                    <a:bodyPr/>
                    <a:lstStyle/>
                    <a:p>
                      <a:pPr algn="l" fontAlgn="ctr"/>
                      <a:r>
                        <a:rPr lang="en-US" sz="1200" u="none" strike="noStrike">
                          <a:effectLst/>
                        </a:rPr>
                        <a:t>Scheduled number of payments</a:t>
                      </a:r>
                      <a:endParaRPr lang="en-US" sz="1200" b="0" i="0" u="none" strike="noStrike">
                        <a:solidFill>
                          <a:srgbClr val="000000"/>
                        </a:solidFill>
                        <a:effectLst/>
                        <a:latin typeface="Calibri" panose="020F0502020204030204" pitchFamily="34" charset="0"/>
                      </a:endParaRPr>
                    </a:p>
                  </a:txBody>
                  <a:tcPr marL="84200" marR="0" marT="0" marB="0" anchor="ctr">
                    <a:solidFill>
                      <a:schemeClr val="bg1">
                        <a:lumMod val="85000"/>
                      </a:schemeClr>
                    </a:solidFill>
                  </a:tcPr>
                </a:tc>
                <a:tc hMerge="1">
                  <a:txBody>
                    <a:bodyPr/>
                    <a:lstStyle/>
                    <a:p>
                      <a:endParaRPr lang="en-US"/>
                    </a:p>
                  </a:txBody>
                  <a:tcPr/>
                </a:tc>
                <a:tc>
                  <a:txBody>
                    <a:bodyPr/>
                    <a:lstStyle/>
                    <a:p>
                      <a:pPr algn="r" fontAlgn="ctr"/>
                      <a:r>
                        <a:rPr lang="en-US" sz="1200" u="none" strike="noStrike">
                          <a:effectLst/>
                        </a:rPr>
                        <a:t>24</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tc>
                  <a:txBody>
                    <a:bodyPr/>
                    <a:lstStyle/>
                    <a:p>
                      <a:pPr algn="r" fontAlgn="ctr"/>
                      <a:r>
                        <a:rPr lang="en-US" sz="1200" u="none" strike="noStrike">
                          <a:effectLst/>
                        </a:rPr>
                        <a:t> </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tc>
                  <a:txBody>
                    <a:bodyPr/>
                    <a:lstStyle/>
                    <a:p>
                      <a:pPr algn="r" fontAlgn="ctr"/>
                      <a:r>
                        <a:rPr lang="en-US" sz="1200" u="none" strike="noStrike">
                          <a:effectLst/>
                        </a:rPr>
                        <a:t> </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extLst>
                  <a:ext uri="{0D108BD9-81ED-4DB2-BD59-A6C34878D82A}">
                    <a16:rowId xmlns:a16="http://schemas.microsoft.com/office/drawing/2014/main" val="1789270040"/>
                  </a:ext>
                </a:extLst>
              </a:tr>
              <a:tr h="322729">
                <a:tc>
                  <a:txBody>
                    <a:bodyPr/>
                    <a:lstStyle/>
                    <a:p>
                      <a:pPr algn="l" fontAlgn="b"/>
                      <a:endParaRPr lang="en-US" sz="1100" b="0" i="0" u="none" strike="noStrike">
                        <a:effectLst/>
                        <a:latin typeface="Calibri" panose="020F0502020204030204" pitchFamily="34" charset="0"/>
                      </a:endParaRPr>
                    </a:p>
                  </a:txBody>
                  <a:tcPr marL="0" marR="0" marT="0" marB="0" anchor="b">
                    <a:solidFill>
                      <a:schemeClr val="bg1">
                        <a:lumMod val="85000"/>
                      </a:schemeClr>
                    </a:solidFill>
                  </a:tcPr>
                </a:tc>
                <a:tc gridSpan="2">
                  <a:txBody>
                    <a:bodyPr/>
                    <a:lstStyle/>
                    <a:p>
                      <a:pPr algn="l" fontAlgn="ctr"/>
                      <a:r>
                        <a:rPr lang="en-US" sz="1200" u="none" strike="noStrike">
                          <a:effectLst/>
                        </a:rPr>
                        <a:t>Loan period in years</a:t>
                      </a:r>
                      <a:endParaRPr lang="en-US" sz="1200" b="0" i="0" u="none" strike="noStrike">
                        <a:solidFill>
                          <a:srgbClr val="000000"/>
                        </a:solidFill>
                        <a:effectLst/>
                        <a:latin typeface="Calibri" panose="020F0502020204030204" pitchFamily="34" charset="0"/>
                      </a:endParaRPr>
                    </a:p>
                  </a:txBody>
                  <a:tcPr marL="84200" marR="0" marT="0" marB="0" anchor="ctr">
                    <a:solidFill>
                      <a:schemeClr val="bg1">
                        <a:lumMod val="85000"/>
                      </a:schemeClr>
                    </a:solidFill>
                  </a:tcPr>
                </a:tc>
                <a:tc hMerge="1">
                  <a:txBody>
                    <a:bodyPr/>
                    <a:lstStyle/>
                    <a:p>
                      <a:endParaRPr lang="en-US"/>
                    </a:p>
                  </a:txBody>
                  <a:tcPr/>
                </a:tc>
                <a:tc>
                  <a:txBody>
                    <a:bodyPr/>
                    <a:lstStyle/>
                    <a:p>
                      <a:pPr algn="l" fontAlgn="ctr"/>
                      <a:r>
                        <a:rPr lang="en-US" sz="1200" u="none" strike="noStrike">
                          <a:effectLst/>
                        </a:rPr>
                        <a:t> </a:t>
                      </a:r>
                      <a:endParaRPr lang="en-US" sz="1200" b="0" i="0" u="none" strike="noStrike">
                        <a:solidFill>
                          <a:srgbClr val="000000"/>
                        </a:solidFill>
                        <a:effectLst/>
                        <a:latin typeface="Calibri" panose="020F0502020204030204" pitchFamily="34" charset="0"/>
                      </a:endParaRPr>
                    </a:p>
                  </a:txBody>
                  <a:tcPr marL="84200" marR="0" marT="0" marB="0" anchor="ctr">
                    <a:solidFill>
                      <a:schemeClr val="bg1">
                        <a:lumMod val="85000"/>
                      </a:schemeClr>
                    </a:solidFill>
                  </a:tcPr>
                </a:tc>
                <a:tc>
                  <a:txBody>
                    <a:bodyPr/>
                    <a:lstStyle/>
                    <a:p>
                      <a:pPr algn="r" fontAlgn="ctr"/>
                      <a:r>
                        <a:rPr lang="en-US" sz="1200" u="none" strike="noStrike">
                          <a:effectLst/>
                        </a:rPr>
                        <a:t>10</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tc>
                  <a:txBody>
                    <a:bodyPr/>
                    <a:lstStyle/>
                    <a:p>
                      <a:pPr algn="l" fontAlgn="b"/>
                      <a:endParaRPr lang="en-US" sz="1100" b="0" i="0" u="none" strike="noStrike">
                        <a:effectLst/>
                        <a:latin typeface="Calibri" panose="020F0502020204030204" pitchFamily="34" charset="0"/>
                      </a:endParaRPr>
                    </a:p>
                  </a:txBody>
                  <a:tcPr marL="0" marR="0" marT="0" marB="0" anchor="b">
                    <a:solidFill>
                      <a:schemeClr val="bg1">
                        <a:lumMod val="85000"/>
                      </a:schemeClr>
                    </a:solidFill>
                  </a:tcPr>
                </a:tc>
                <a:tc gridSpan="2">
                  <a:txBody>
                    <a:bodyPr/>
                    <a:lstStyle/>
                    <a:p>
                      <a:pPr algn="l" fontAlgn="ctr"/>
                      <a:r>
                        <a:rPr lang="en-US" sz="1200" u="none" strike="noStrike">
                          <a:effectLst/>
                        </a:rPr>
                        <a:t>Actual number of payments</a:t>
                      </a:r>
                      <a:endParaRPr lang="en-US" sz="1200" b="0" i="0" u="none" strike="noStrike">
                        <a:solidFill>
                          <a:srgbClr val="000000"/>
                        </a:solidFill>
                        <a:effectLst/>
                        <a:latin typeface="Calibri" panose="020F0502020204030204" pitchFamily="34" charset="0"/>
                      </a:endParaRPr>
                    </a:p>
                  </a:txBody>
                  <a:tcPr marL="84200" marR="0" marT="0" marB="0" anchor="ctr">
                    <a:solidFill>
                      <a:schemeClr val="bg1">
                        <a:lumMod val="85000"/>
                      </a:schemeClr>
                    </a:solidFill>
                  </a:tcPr>
                </a:tc>
                <a:tc hMerge="1">
                  <a:txBody>
                    <a:bodyPr/>
                    <a:lstStyle/>
                    <a:p>
                      <a:endParaRPr lang="en-US"/>
                    </a:p>
                  </a:txBody>
                  <a:tcPr/>
                </a:tc>
                <a:tc>
                  <a:txBody>
                    <a:bodyPr/>
                    <a:lstStyle/>
                    <a:p>
                      <a:pPr algn="r" fontAlgn="ctr"/>
                      <a:r>
                        <a:rPr lang="en-US" sz="1200" u="none" strike="noStrike">
                          <a:effectLst/>
                        </a:rPr>
                        <a:t>12</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tc>
                  <a:txBody>
                    <a:bodyPr/>
                    <a:lstStyle/>
                    <a:p>
                      <a:pPr algn="r" fontAlgn="ctr"/>
                      <a:r>
                        <a:rPr lang="en-US" sz="1200" u="none" strike="noStrike">
                          <a:effectLst/>
                        </a:rPr>
                        <a:t> </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tc>
                  <a:txBody>
                    <a:bodyPr/>
                    <a:lstStyle/>
                    <a:p>
                      <a:pPr algn="r" fontAlgn="ctr"/>
                      <a:r>
                        <a:rPr lang="en-US" sz="1200" u="none" strike="noStrike">
                          <a:effectLst/>
                        </a:rPr>
                        <a:t> </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extLst>
                  <a:ext uri="{0D108BD9-81ED-4DB2-BD59-A6C34878D82A}">
                    <a16:rowId xmlns:a16="http://schemas.microsoft.com/office/drawing/2014/main" val="1965038749"/>
                  </a:ext>
                </a:extLst>
              </a:tr>
              <a:tr h="322729">
                <a:tc>
                  <a:txBody>
                    <a:bodyPr/>
                    <a:lstStyle/>
                    <a:p>
                      <a:pPr algn="l" fontAlgn="b"/>
                      <a:endParaRPr lang="en-US" sz="1100" b="0" i="0" u="none" strike="noStrike">
                        <a:effectLst/>
                        <a:latin typeface="Calibri" panose="020F0502020204030204" pitchFamily="34" charset="0"/>
                      </a:endParaRPr>
                    </a:p>
                  </a:txBody>
                  <a:tcPr marL="0" marR="0" marT="0" marB="0" anchor="b">
                    <a:solidFill>
                      <a:schemeClr val="bg1">
                        <a:lumMod val="85000"/>
                      </a:schemeClr>
                    </a:solidFill>
                  </a:tcPr>
                </a:tc>
                <a:tc gridSpan="3">
                  <a:txBody>
                    <a:bodyPr/>
                    <a:lstStyle/>
                    <a:p>
                      <a:pPr algn="l" fontAlgn="ctr"/>
                      <a:r>
                        <a:rPr lang="en-US" sz="1200" u="none" strike="noStrike">
                          <a:effectLst/>
                        </a:rPr>
                        <a:t>Number of payments per year</a:t>
                      </a:r>
                      <a:endParaRPr lang="en-US" sz="1200" b="0" i="0" u="none" strike="noStrike">
                        <a:solidFill>
                          <a:srgbClr val="000000"/>
                        </a:solidFill>
                        <a:effectLst/>
                        <a:latin typeface="Calibri" panose="020F0502020204030204" pitchFamily="34" charset="0"/>
                      </a:endParaRPr>
                    </a:p>
                  </a:txBody>
                  <a:tcPr marL="84200" marR="0" marT="0" marB="0" anchor="ctr">
                    <a:solidFill>
                      <a:schemeClr val="bg1">
                        <a:lumMod val="85000"/>
                      </a:schemeClr>
                    </a:solidFill>
                  </a:tcPr>
                </a:tc>
                <a:tc hMerge="1">
                  <a:txBody>
                    <a:bodyPr/>
                    <a:lstStyle/>
                    <a:p>
                      <a:endParaRPr lang="en-US"/>
                    </a:p>
                  </a:txBody>
                  <a:tcPr/>
                </a:tc>
                <a:tc hMerge="1">
                  <a:txBody>
                    <a:bodyPr/>
                    <a:lstStyle/>
                    <a:p>
                      <a:endParaRPr lang="en-US"/>
                    </a:p>
                  </a:txBody>
                  <a:tcPr/>
                </a:tc>
                <a:tc>
                  <a:txBody>
                    <a:bodyPr/>
                    <a:lstStyle/>
                    <a:p>
                      <a:pPr algn="r" fontAlgn="ctr"/>
                      <a:r>
                        <a:rPr lang="en-US" sz="1200" u="none" strike="noStrike">
                          <a:effectLst/>
                        </a:rPr>
                        <a:t>12</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tc>
                  <a:txBody>
                    <a:bodyPr/>
                    <a:lstStyle/>
                    <a:p>
                      <a:pPr algn="l" fontAlgn="b"/>
                      <a:endParaRPr lang="en-US" sz="1100" b="0" i="0" u="none" strike="noStrike">
                        <a:effectLst/>
                        <a:latin typeface="Calibri" panose="020F0502020204030204" pitchFamily="34" charset="0"/>
                      </a:endParaRPr>
                    </a:p>
                  </a:txBody>
                  <a:tcPr marL="0" marR="0" marT="0" marB="0" anchor="b">
                    <a:solidFill>
                      <a:schemeClr val="bg1">
                        <a:lumMod val="85000"/>
                      </a:schemeClr>
                    </a:solidFill>
                  </a:tcPr>
                </a:tc>
                <a:tc gridSpan="2">
                  <a:txBody>
                    <a:bodyPr/>
                    <a:lstStyle/>
                    <a:p>
                      <a:pPr algn="l" fontAlgn="ctr"/>
                      <a:r>
                        <a:rPr lang="en-US" sz="1200" u="none" strike="noStrike">
                          <a:effectLst/>
                        </a:rPr>
                        <a:t>Total early payments</a:t>
                      </a:r>
                      <a:endParaRPr lang="en-US" sz="1200" b="0" i="0" u="none" strike="noStrike">
                        <a:solidFill>
                          <a:srgbClr val="000000"/>
                        </a:solidFill>
                        <a:effectLst/>
                        <a:latin typeface="Calibri" panose="020F0502020204030204" pitchFamily="34" charset="0"/>
                      </a:endParaRPr>
                    </a:p>
                  </a:txBody>
                  <a:tcPr marL="84200" marR="0" marT="0" marB="0" anchor="ctr">
                    <a:solidFill>
                      <a:schemeClr val="bg1">
                        <a:lumMod val="85000"/>
                      </a:schemeClr>
                    </a:solidFill>
                  </a:tcPr>
                </a:tc>
                <a:tc hMerge="1">
                  <a:txBody>
                    <a:bodyPr/>
                    <a:lstStyle/>
                    <a:p>
                      <a:endParaRPr lang="en-US"/>
                    </a:p>
                  </a:txBody>
                  <a:tcPr/>
                </a:tc>
                <a:tc>
                  <a:txBody>
                    <a:bodyPr/>
                    <a:lstStyle/>
                    <a:p>
                      <a:pPr algn="r" fontAlgn="ctr"/>
                      <a:r>
                        <a:rPr lang="en-US" sz="1200" u="none" strike="noStrike">
                          <a:effectLst/>
                        </a:rPr>
                        <a:t>$0.00</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tc>
                  <a:txBody>
                    <a:bodyPr/>
                    <a:lstStyle/>
                    <a:p>
                      <a:pPr algn="r" fontAlgn="ctr"/>
                      <a:r>
                        <a:rPr lang="en-US" sz="1200" u="none" strike="noStrike">
                          <a:effectLst/>
                        </a:rPr>
                        <a:t> </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tc>
                  <a:txBody>
                    <a:bodyPr/>
                    <a:lstStyle/>
                    <a:p>
                      <a:pPr algn="r" fontAlgn="ctr"/>
                      <a:r>
                        <a:rPr lang="en-US" sz="1200" u="none" strike="noStrike">
                          <a:effectLst/>
                        </a:rPr>
                        <a:t> </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extLst>
                  <a:ext uri="{0D108BD9-81ED-4DB2-BD59-A6C34878D82A}">
                    <a16:rowId xmlns:a16="http://schemas.microsoft.com/office/drawing/2014/main" val="1734837216"/>
                  </a:ext>
                </a:extLst>
              </a:tr>
              <a:tr h="322729">
                <a:tc>
                  <a:txBody>
                    <a:bodyPr/>
                    <a:lstStyle/>
                    <a:p>
                      <a:pPr algn="l" fontAlgn="b"/>
                      <a:endParaRPr lang="en-US" sz="1100" b="0" i="0" u="none" strike="noStrike">
                        <a:effectLst/>
                        <a:latin typeface="Calibri" panose="020F0502020204030204" pitchFamily="34" charset="0"/>
                      </a:endParaRPr>
                    </a:p>
                  </a:txBody>
                  <a:tcPr marL="0" marR="0" marT="0" marB="0" anchor="b">
                    <a:solidFill>
                      <a:schemeClr val="bg1">
                        <a:lumMod val="85000"/>
                      </a:schemeClr>
                    </a:solidFill>
                  </a:tcPr>
                </a:tc>
                <a:tc gridSpan="2">
                  <a:txBody>
                    <a:bodyPr/>
                    <a:lstStyle/>
                    <a:p>
                      <a:pPr algn="l" fontAlgn="ctr"/>
                      <a:r>
                        <a:rPr lang="en-US" sz="1200" u="none" strike="noStrike">
                          <a:effectLst/>
                        </a:rPr>
                        <a:t>Start date of loan</a:t>
                      </a:r>
                      <a:endParaRPr lang="en-US" sz="1200" b="0" i="0" u="none" strike="noStrike">
                        <a:solidFill>
                          <a:srgbClr val="000000"/>
                        </a:solidFill>
                        <a:effectLst/>
                        <a:latin typeface="Calibri" panose="020F0502020204030204" pitchFamily="34" charset="0"/>
                      </a:endParaRPr>
                    </a:p>
                  </a:txBody>
                  <a:tcPr marL="84200" marR="0" marT="0" marB="0" anchor="ctr">
                    <a:solidFill>
                      <a:schemeClr val="bg1">
                        <a:lumMod val="85000"/>
                      </a:schemeClr>
                    </a:solidFill>
                  </a:tcPr>
                </a:tc>
                <a:tc hMerge="1">
                  <a:txBody>
                    <a:bodyPr/>
                    <a:lstStyle/>
                    <a:p>
                      <a:endParaRPr lang="en-US"/>
                    </a:p>
                  </a:txBody>
                  <a:tcPr/>
                </a:tc>
                <a:tc>
                  <a:txBody>
                    <a:bodyPr/>
                    <a:lstStyle/>
                    <a:p>
                      <a:pPr algn="l" fontAlgn="ctr"/>
                      <a:r>
                        <a:rPr lang="en-US" sz="1200" u="none" strike="noStrike">
                          <a:effectLst/>
                        </a:rPr>
                        <a:t> </a:t>
                      </a:r>
                      <a:endParaRPr lang="en-US" sz="1200" b="0" i="0" u="none" strike="noStrike">
                        <a:solidFill>
                          <a:srgbClr val="00000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r" fontAlgn="ctr"/>
                      <a:r>
                        <a:rPr lang="en-US" sz="1200" u="none" strike="noStrike">
                          <a:effectLst/>
                        </a:rPr>
                        <a:t>4/13/2020</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tc>
                  <a:txBody>
                    <a:bodyPr/>
                    <a:lstStyle/>
                    <a:p>
                      <a:pPr algn="l" fontAlgn="b"/>
                      <a:endParaRPr lang="en-US" sz="1100" b="0" i="0" u="none" strike="noStrike">
                        <a:effectLst/>
                        <a:latin typeface="Calibri" panose="020F0502020204030204" pitchFamily="34" charset="0"/>
                      </a:endParaRPr>
                    </a:p>
                  </a:txBody>
                  <a:tcPr marL="0" marR="0" marT="0" marB="0" anchor="b">
                    <a:solidFill>
                      <a:schemeClr val="bg1">
                        <a:lumMod val="85000"/>
                      </a:schemeClr>
                    </a:solidFill>
                  </a:tcPr>
                </a:tc>
                <a:tc>
                  <a:txBody>
                    <a:bodyPr/>
                    <a:lstStyle/>
                    <a:p>
                      <a:pPr algn="l" fontAlgn="ctr"/>
                      <a:r>
                        <a:rPr lang="en-US" sz="1200" u="none" strike="noStrike">
                          <a:effectLst/>
                        </a:rPr>
                        <a:t>Total interest</a:t>
                      </a:r>
                      <a:endParaRPr lang="en-US" sz="1200" b="0" i="0" u="none" strike="noStrike">
                        <a:solidFill>
                          <a:srgbClr val="000000"/>
                        </a:solidFill>
                        <a:effectLst/>
                        <a:latin typeface="Calibri" panose="020F0502020204030204" pitchFamily="34" charset="0"/>
                      </a:endParaRPr>
                    </a:p>
                  </a:txBody>
                  <a:tcPr marL="84200" marR="0" marT="0" marB="0" anchor="ctr">
                    <a:solidFill>
                      <a:schemeClr val="bg1">
                        <a:lumMod val="85000"/>
                      </a:schemeClr>
                    </a:solidFill>
                  </a:tcPr>
                </a:tc>
                <a:tc>
                  <a:txBody>
                    <a:bodyPr/>
                    <a:lstStyle/>
                    <a:p>
                      <a:pPr algn="l" fontAlgn="ctr"/>
                      <a:r>
                        <a:rPr lang="en-US" sz="1200" u="none" strike="noStrike">
                          <a:effectLst/>
                        </a:rPr>
                        <a:t> </a:t>
                      </a:r>
                      <a:endParaRPr lang="en-US" sz="1200" b="0" i="0" u="none" strike="noStrike">
                        <a:solidFill>
                          <a:srgbClr val="000000"/>
                        </a:solidFill>
                        <a:effectLst/>
                        <a:latin typeface="Calibri" panose="020F0502020204030204" pitchFamily="34" charset="0"/>
                      </a:endParaRPr>
                    </a:p>
                  </a:txBody>
                  <a:tcPr marL="84200" marR="0" marT="0" marB="0" anchor="ctr">
                    <a:solidFill>
                      <a:schemeClr val="bg1">
                        <a:lumMod val="85000"/>
                      </a:schemeClr>
                    </a:solidFill>
                  </a:tcPr>
                </a:tc>
                <a:tc>
                  <a:txBody>
                    <a:bodyPr/>
                    <a:lstStyle/>
                    <a:p>
                      <a:pPr algn="r" fontAlgn="ctr"/>
                      <a:r>
                        <a:rPr lang="en-US" sz="1200" u="none" strike="noStrike">
                          <a:effectLst/>
                        </a:rPr>
                        <a:t>$3,696.00</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tc>
                  <a:txBody>
                    <a:bodyPr/>
                    <a:lstStyle/>
                    <a:p>
                      <a:pPr algn="r" fontAlgn="ctr"/>
                      <a:r>
                        <a:rPr lang="en-US" sz="1200" u="none" strike="noStrike">
                          <a:effectLst/>
                        </a:rPr>
                        <a:t> </a:t>
                      </a:r>
                      <a:endParaRPr lang="en-US" sz="1200" b="0" i="0" u="none" strike="noStrike">
                        <a:solidFill>
                          <a:srgbClr val="404040"/>
                        </a:solidFill>
                        <a:effectLst/>
                        <a:latin typeface="Calibri" panose="020F0502020204030204" pitchFamily="34" charset="0"/>
                      </a:endParaRPr>
                    </a:p>
                  </a:txBody>
                  <a:tcPr marL="0" marR="84200" marT="0" marB="0" anchor="ctr">
                    <a:solidFill>
                      <a:schemeClr val="bg1">
                        <a:lumMod val="85000"/>
                      </a:schemeClr>
                    </a:solidFill>
                  </a:tcPr>
                </a:tc>
                <a:tc>
                  <a:txBody>
                    <a:bodyPr/>
                    <a:lstStyle/>
                    <a:p>
                      <a:pPr algn="r" fontAlgn="ctr"/>
                      <a:r>
                        <a:rPr lang="en-US" sz="1200" u="none" strike="noStrike" dirty="0">
                          <a:effectLst/>
                        </a:rPr>
                        <a:t> </a:t>
                      </a:r>
                      <a:endParaRPr lang="en-US" sz="1200" b="0" i="0" u="none" strike="noStrike" dirty="0">
                        <a:solidFill>
                          <a:srgbClr val="404040"/>
                        </a:solidFill>
                        <a:effectLst/>
                        <a:latin typeface="Calibri" panose="020F0502020204030204" pitchFamily="34" charset="0"/>
                      </a:endParaRPr>
                    </a:p>
                  </a:txBody>
                  <a:tcPr marL="0" marR="84200" marT="0" marB="0" anchor="ctr">
                    <a:solidFill>
                      <a:schemeClr val="bg1">
                        <a:lumMod val="85000"/>
                      </a:schemeClr>
                    </a:solidFill>
                  </a:tcPr>
                </a:tc>
                <a:extLst>
                  <a:ext uri="{0D108BD9-81ED-4DB2-BD59-A6C34878D82A}">
                    <a16:rowId xmlns:a16="http://schemas.microsoft.com/office/drawing/2014/main" val="2610383642"/>
                  </a:ext>
                </a:extLst>
              </a:tr>
            </a:tbl>
          </a:graphicData>
        </a:graphic>
      </p:graphicFrame>
      <p:pic>
        <p:nvPicPr>
          <p:cNvPr id="3" name="Graphic 7" descr="bank building icon">
            <a:extLst>
              <a:ext uri="{FF2B5EF4-FFF2-40B4-BE49-F238E27FC236}">
                <a16:creationId xmlns:a16="http://schemas.microsoft.com/office/drawing/2014/main" id="{F22F832F-7BDC-4534-8C1D-6D3B0922AF1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015047" y="1137139"/>
            <a:ext cx="2907322" cy="3470030"/>
          </a:xfrm>
          <a:prstGeom prst="rect">
            <a:avLst/>
          </a:prstGeom>
        </p:spPr>
      </p:pic>
      <p:graphicFrame>
        <p:nvGraphicFramePr>
          <p:cNvPr id="4" name="Table 3">
            <a:extLst>
              <a:ext uri="{FF2B5EF4-FFF2-40B4-BE49-F238E27FC236}">
                <a16:creationId xmlns:a16="http://schemas.microsoft.com/office/drawing/2014/main" id="{9BE0E3B5-4ABA-46DF-8F6A-45054BB34A91}"/>
              </a:ext>
            </a:extLst>
          </p:cNvPr>
          <p:cNvGraphicFramePr>
            <a:graphicFrameLocks noGrp="1"/>
          </p:cNvGraphicFramePr>
          <p:nvPr>
            <p:extLst>
              <p:ext uri="{D42A27DB-BD31-4B8C-83A1-F6EECF244321}">
                <p14:modId xmlns:p14="http://schemas.microsoft.com/office/powerpoint/2010/main" val="2129928567"/>
              </p:ext>
            </p:extLst>
          </p:nvPr>
        </p:nvGraphicFramePr>
        <p:xfrm>
          <a:off x="1089" y="3200400"/>
          <a:ext cx="8896725" cy="3827951"/>
        </p:xfrm>
        <a:graphic>
          <a:graphicData uri="http://schemas.openxmlformats.org/drawingml/2006/table">
            <a:tbl>
              <a:tblPr>
                <a:tableStyleId>{5C22544A-7EE6-4342-B048-85BDC9FD1C3A}</a:tableStyleId>
              </a:tblPr>
              <a:tblGrid>
                <a:gridCol w="200459">
                  <a:extLst>
                    <a:ext uri="{9D8B030D-6E8A-4147-A177-3AD203B41FA5}">
                      <a16:colId xmlns:a16="http://schemas.microsoft.com/office/drawing/2014/main" val="3692279957"/>
                    </a:ext>
                  </a:extLst>
                </a:gridCol>
                <a:gridCol w="717436">
                  <a:extLst>
                    <a:ext uri="{9D8B030D-6E8A-4147-A177-3AD203B41FA5}">
                      <a16:colId xmlns:a16="http://schemas.microsoft.com/office/drawing/2014/main" val="1676951872"/>
                    </a:ext>
                  </a:extLst>
                </a:gridCol>
                <a:gridCol w="815028">
                  <a:extLst>
                    <a:ext uri="{9D8B030D-6E8A-4147-A177-3AD203B41FA5}">
                      <a16:colId xmlns:a16="http://schemas.microsoft.com/office/drawing/2014/main" val="3469809497"/>
                    </a:ext>
                  </a:extLst>
                </a:gridCol>
                <a:gridCol w="928446">
                  <a:extLst>
                    <a:ext uri="{9D8B030D-6E8A-4147-A177-3AD203B41FA5}">
                      <a16:colId xmlns:a16="http://schemas.microsoft.com/office/drawing/2014/main" val="3821914717"/>
                    </a:ext>
                  </a:extLst>
                </a:gridCol>
                <a:gridCol w="875693">
                  <a:extLst>
                    <a:ext uri="{9D8B030D-6E8A-4147-A177-3AD203B41FA5}">
                      <a16:colId xmlns:a16="http://schemas.microsoft.com/office/drawing/2014/main" val="3790228397"/>
                    </a:ext>
                  </a:extLst>
                </a:gridCol>
                <a:gridCol w="875693">
                  <a:extLst>
                    <a:ext uri="{9D8B030D-6E8A-4147-A177-3AD203B41FA5}">
                      <a16:colId xmlns:a16="http://schemas.microsoft.com/office/drawing/2014/main" val="2755031479"/>
                    </a:ext>
                  </a:extLst>
                </a:gridCol>
                <a:gridCol w="875693">
                  <a:extLst>
                    <a:ext uri="{9D8B030D-6E8A-4147-A177-3AD203B41FA5}">
                      <a16:colId xmlns:a16="http://schemas.microsoft.com/office/drawing/2014/main" val="1379086037"/>
                    </a:ext>
                  </a:extLst>
                </a:gridCol>
                <a:gridCol w="875693">
                  <a:extLst>
                    <a:ext uri="{9D8B030D-6E8A-4147-A177-3AD203B41FA5}">
                      <a16:colId xmlns:a16="http://schemas.microsoft.com/office/drawing/2014/main" val="644486980"/>
                    </a:ext>
                  </a:extLst>
                </a:gridCol>
                <a:gridCol w="875693">
                  <a:extLst>
                    <a:ext uri="{9D8B030D-6E8A-4147-A177-3AD203B41FA5}">
                      <a16:colId xmlns:a16="http://schemas.microsoft.com/office/drawing/2014/main" val="1805288052"/>
                    </a:ext>
                  </a:extLst>
                </a:gridCol>
                <a:gridCol w="875693">
                  <a:extLst>
                    <a:ext uri="{9D8B030D-6E8A-4147-A177-3AD203B41FA5}">
                      <a16:colId xmlns:a16="http://schemas.microsoft.com/office/drawing/2014/main" val="2723201301"/>
                    </a:ext>
                  </a:extLst>
                </a:gridCol>
                <a:gridCol w="981198">
                  <a:extLst>
                    <a:ext uri="{9D8B030D-6E8A-4147-A177-3AD203B41FA5}">
                      <a16:colId xmlns:a16="http://schemas.microsoft.com/office/drawing/2014/main" val="1168289265"/>
                    </a:ext>
                  </a:extLst>
                </a:gridCol>
              </a:tblGrid>
              <a:tr h="637613">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ctr"/>
                      <a:endParaRPr lang="en-US" sz="900" b="0" i="1" u="none" strike="noStrike" dirty="0">
                        <a:solidFill>
                          <a:srgbClr val="000000"/>
                        </a:solidFill>
                        <a:effectLst/>
                        <a:latin typeface="Calibri" panose="020F0502020204030204" pitchFamily="34" charset="0"/>
                      </a:endParaRPr>
                    </a:p>
                  </a:txBody>
                  <a:tcPr marL="7872" marR="7872" marT="7872" marB="0" anchor="ctr">
                    <a:solidFill>
                      <a:schemeClr val="bg1">
                        <a:lumMod val="85000"/>
                      </a:schemeClr>
                    </a:solidFill>
                  </a:tcPr>
                </a:tc>
                <a:tc>
                  <a:txBody>
                    <a:bodyPr/>
                    <a:lstStyle/>
                    <a:p>
                      <a:pPr algn="l" fontAlgn="ctr"/>
                      <a:endParaRPr lang="en-US" sz="900" b="0" i="1" u="none" strike="noStrike" dirty="0">
                        <a:solidFill>
                          <a:srgbClr val="000000"/>
                        </a:solidFill>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b"/>
                      <a:endParaRPr lang="en-US" sz="900" b="0" i="0" u="none" strike="noStrike">
                        <a:solidFill>
                          <a:srgbClr val="404040"/>
                        </a:solidFill>
                        <a:effectLst/>
                        <a:latin typeface="Calibri" panose="020F0502020204030204" pitchFamily="34" charset="0"/>
                      </a:endParaRPr>
                    </a:p>
                  </a:txBody>
                  <a:tcPr marL="7872" marR="70852" marT="7872" marB="0" anchor="b">
                    <a:solidFill>
                      <a:schemeClr val="bg1">
                        <a:lumMod val="85000"/>
                      </a:schemeClr>
                    </a:solidFill>
                  </a:tcPr>
                </a:tc>
                <a:tc>
                  <a:txBody>
                    <a:bodyPr/>
                    <a:lstStyle/>
                    <a:p>
                      <a:pPr algn="l" fontAlgn="b"/>
                      <a:endParaRPr lang="en-US" sz="900" b="0" i="0" u="none" strike="noStrike" dirty="0">
                        <a:effectLst/>
                        <a:latin typeface="Calibri" panose="020F0502020204030204" pitchFamily="34" charset="0"/>
                      </a:endParaRPr>
                    </a:p>
                  </a:txBody>
                  <a:tcPr marL="7872" marR="7872" marT="7872" marB="0" anchor="b">
                    <a:solidFill>
                      <a:schemeClr val="bg1">
                        <a:lumMod val="85000"/>
                      </a:schemeClr>
                    </a:solidFill>
                  </a:tcPr>
                </a:tc>
                <a:tc gridSpan="2">
                  <a:txBody>
                    <a:bodyPr/>
                    <a:lstStyle/>
                    <a:p>
                      <a:pPr algn="l" fontAlgn="t"/>
                      <a:r>
                        <a:rPr lang="en-US" sz="1200" u="none" strike="noStrike">
                          <a:effectLst/>
                        </a:rPr>
                        <a:t>Lender name</a:t>
                      </a:r>
                      <a:endParaRPr lang="en-US" sz="1200" b="1" i="0" u="none" strike="noStrike">
                        <a:solidFill>
                          <a:srgbClr val="376B36"/>
                        </a:solidFill>
                        <a:effectLst/>
                        <a:latin typeface="Calibri" panose="020F0502020204030204" pitchFamily="34" charset="0"/>
                      </a:endParaRPr>
                    </a:p>
                  </a:txBody>
                  <a:tcPr marL="70852" marR="7872" marT="7872" marB="0">
                    <a:solidFill>
                      <a:schemeClr val="bg1">
                        <a:lumMod val="85000"/>
                      </a:schemeClr>
                    </a:solidFill>
                  </a:tcPr>
                </a:tc>
                <a:tc hMerge="1">
                  <a:txBody>
                    <a:bodyPr/>
                    <a:lstStyle/>
                    <a:p>
                      <a:endParaRPr lang="en-US"/>
                    </a:p>
                  </a:txBody>
                  <a:tcPr/>
                </a:tc>
                <a:tc>
                  <a:txBody>
                    <a:bodyPr/>
                    <a:lstStyle/>
                    <a:p>
                      <a:pPr algn="r" fontAlgn="ctr"/>
                      <a:r>
                        <a:rPr lang="en-US" sz="1000" u="none" strike="noStrike" dirty="0">
                          <a:effectLst/>
                        </a:rPr>
                        <a:t>Great Lakes</a:t>
                      </a:r>
                      <a:endParaRPr lang="en-US" sz="1000" b="0" i="0" u="none" strike="noStrike" dirty="0">
                        <a:solidFill>
                          <a:srgbClr val="000000"/>
                        </a:solidFill>
                        <a:effectLst/>
                        <a:latin typeface="Calibri" panose="020F0502020204030204" pitchFamily="34" charset="0"/>
                      </a:endParaRPr>
                    </a:p>
                  </a:txBody>
                  <a:tcPr marL="7872" marR="70852" marT="7872" marB="0" anchor="ctr">
                    <a:solidFill>
                      <a:schemeClr val="bg1">
                        <a:lumMod val="85000"/>
                      </a:schemeClr>
                    </a:solidFill>
                  </a:tcPr>
                </a:tc>
                <a:tc>
                  <a:txBody>
                    <a:bodyPr/>
                    <a:lstStyle/>
                    <a:p>
                      <a:pPr algn="r" fontAlgn="b"/>
                      <a:endParaRPr lang="en-US" sz="900" b="0" i="0" u="none" strike="noStrike">
                        <a:solidFill>
                          <a:srgbClr val="404040"/>
                        </a:solidFill>
                        <a:effectLst/>
                        <a:latin typeface="Calibri" panose="020F0502020204030204" pitchFamily="34" charset="0"/>
                      </a:endParaRPr>
                    </a:p>
                  </a:txBody>
                  <a:tcPr marL="7872" marR="70852" marT="7872" marB="0" anchor="b">
                    <a:solidFill>
                      <a:schemeClr val="bg1">
                        <a:lumMod val="85000"/>
                      </a:schemeClr>
                    </a:solidFill>
                  </a:tcPr>
                </a:tc>
                <a:tc>
                  <a:txBody>
                    <a:bodyPr/>
                    <a:lstStyle/>
                    <a:p>
                      <a:pPr algn="r" fontAlgn="b"/>
                      <a:endParaRPr lang="en-US" sz="900" b="0" i="0" u="none" strike="noStrike" dirty="0">
                        <a:solidFill>
                          <a:srgbClr val="404040"/>
                        </a:solidFill>
                        <a:effectLst/>
                        <a:latin typeface="Calibri" panose="020F0502020204030204" pitchFamily="34" charset="0"/>
                      </a:endParaRPr>
                    </a:p>
                  </a:txBody>
                  <a:tcPr marL="7872" marR="70852" marT="7872" marB="0" anchor="b">
                    <a:solidFill>
                      <a:schemeClr val="bg1">
                        <a:lumMod val="85000"/>
                      </a:schemeClr>
                    </a:solidFill>
                  </a:tcPr>
                </a:tc>
                <a:extLst>
                  <a:ext uri="{0D108BD9-81ED-4DB2-BD59-A6C34878D82A}">
                    <a16:rowId xmlns:a16="http://schemas.microsoft.com/office/drawing/2014/main" val="1940794243"/>
                  </a:ext>
                </a:extLst>
              </a:tr>
              <a:tr h="178037">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gridSpan="3">
                  <a:txBody>
                    <a:bodyPr/>
                    <a:lstStyle/>
                    <a:p>
                      <a:pPr algn="l" fontAlgn="ctr"/>
                      <a:r>
                        <a:rPr lang="en-US" sz="1200" u="none" strike="noStrike">
                          <a:effectLst/>
                        </a:rPr>
                        <a:t>Optional extra payments</a:t>
                      </a:r>
                      <a:endParaRPr lang="en-US" sz="1200" b="1" i="0" u="none" strike="noStrike">
                        <a:solidFill>
                          <a:srgbClr val="376B36"/>
                        </a:solidFill>
                        <a:effectLst/>
                        <a:latin typeface="Calibri" panose="020F0502020204030204" pitchFamily="34" charset="0"/>
                      </a:endParaRPr>
                    </a:p>
                  </a:txBody>
                  <a:tcPr marL="70852" marR="7872" marT="7872" marB="0" anchor="ctr">
                    <a:solidFill>
                      <a:schemeClr val="bg1">
                        <a:lumMod val="85000"/>
                      </a:schemeClr>
                    </a:solidFill>
                  </a:tcPr>
                </a:tc>
                <a:tc hMerge="1">
                  <a:txBody>
                    <a:bodyPr/>
                    <a:lstStyle/>
                    <a:p>
                      <a:endParaRPr lang="en-US"/>
                    </a:p>
                  </a:txBody>
                  <a:tcPr/>
                </a:tc>
                <a:tc hMerge="1">
                  <a:txBody>
                    <a:bodyPr/>
                    <a:lstStyle/>
                    <a:p>
                      <a:endParaRPr lang="en-US"/>
                    </a:p>
                  </a:txBody>
                  <a:tcPr/>
                </a:tc>
                <a:tc>
                  <a:txBody>
                    <a:bodyPr/>
                    <a:lstStyle/>
                    <a:p>
                      <a:pPr algn="r" fontAlgn="ctr"/>
                      <a:r>
                        <a:rPr lang="en-US" sz="1000" u="none" strike="noStrike">
                          <a:effectLst/>
                        </a:rPr>
                        <a:t>$100.00</a:t>
                      </a:r>
                      <a:endParaRPr lang="en-US" sz="1000" b="0" i="0" u="none" strike="noStrike">
                        <a:solidFill>
                          <a:srgbClr val="000000"/>
                        </a:solidFill>
                        <a:effectLst/>
                        <a:latin typeface="Calibri" panose="020F0502020204030204" pitchFamily="34" charset="0"/>
                      </a:endParaRPr>
                    </a:p>
                  </a:txBody>
                  <a:tcPr marL="7872" marR="70852" marT="7872" marB="0" anchor="ctr">
                    <a:solidFill>
                      <a:schemeClr val="bg1">
                        <a:lumMod val="85000"/>
                      </a:schemeClr>
                    </a:solidFill>
                  </a:tcPr>
                </a:tc>
                <a:tc>
                  <a:txBody>
                    <a:bodyPr/>
                    <a:lstStyle/>
                    <a:p>
                      <a:pPr algn="l" fontAlgn="b"/>
                      <a:endParaRPr lang="en-US" sz="10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t"/>
                      <a:endParaRPr lang="en-US" sz="1200" b="1" i="0" u="none" strike="noStrike">
                        <a:solidFill>
                          <a:srgbClr val="376B36"/>
                        </a:solidFill>
                        <a:effectLst/>
                        <a:latin typeface="Calibri" panose="020F0502020204030204" pitchFamily="34" charset="0"/>
                      </a:endParaRPr>
                    </a:p>
                  </a:txBody>
                  <a:tcPr marL="70852" marR="7872" marT="7872" marB="0">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r" fontAlgn="ctr"/>
                      <a:endParaRPr lang="en-US" sz="1000" b="0" i="0" u="none" strike="noStrike" dirty="0">
                        <a:solidFill>
                          <a:srgbClr val="000000"/>
                        </a:solidFill>
                        <a:effectLst/>
                        <a:latin typeface="Calibri" panose="020F0502020204030204" pitchFamily="34" charset="0"/>
                      </a:endParaRPr>
                    </a:p>
                  </a:txBody>
                  <a:tcPr marL="7872" marR="70852" marT="7872" marB="0" anchor="ctr">
                    <a:solidFill>
                      <a:schemeClr val="bg1">
                        <a:lumMod val="85000"/>
                      </a:schemeClr>
                    </a:solidFill>
                  </a:tcPr>
                </a:tc>
                <a:tc>
                  <a:txBody>
                    <a:bodyPr/>
                    <a:lstStyle/>
                    <a:p>
                      <a:pPr algn="r" fontAlgn="ctr"/>
                      <a:endParaRPr lang="en-US" sz="1000" b="0" i="0" u="none" strike="noStrike" dirty="0">
                        <a:solidFill>
                          <a:srgbClr val="000000"/>
                        </a:solidFill>
                        <a:effectLst/>
                        <a:latin typeface="Calibri" panose="020F0502020204030204" pitchFamily="34" charset="0"/>
                      </a:endParaRPr>
                    </a:p>
                  </a:txBody>
                  <a:tcPr marL="7872" marR="70852" marT="7872" marB="0" anchor="ctr">
                    <a:solidFill>
                      <a:schemeClr val="bg1">
                        <a:lumMod val="85000"/>
                      </a:schemeClr>
                    </a:solidFill>
                  </a:tcPr>
                </a:tc>
                <a:extLst>
                  <a:ext uri="{0D108BD9-81ED-4DB2-BD59-A6C34878D82A}">
                    <a16:rowId xmlns:a16="http://schemas.microsoft.com/office/drawing/2014/main" val="2438477613"/>
                  </a:ext>
                </a:extLst>
              </a:tr>
              <a:tr h="156281">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r>
                        <a:rPr lang="en-US" sz="900" u="none" strike="noStrike">
                          <a:effectLst/>
                        </a:rPr>
                        <a:t> </a:t>
                      </a:r>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dirty="0">
                        <a:effectLst/>
                        <a:latin typeface="Calibri" panose="020F0502020204030204" pitchFamily="34" charset="0"/>
                      </a:endParaRPr>
                    </a:p>
                  </a:txBody>
                  <a:tcPr marL="7872" marR="7872" marT="7872" marB="0" anchor="b">
                    <a:solidFill>
                      <a:schemeClr val="bg1">
                        <a:lumMod val="85000"/>
                      </a:schemeClr>
                    </a:solidFill>
                  </a:tcPr>
                </a:tc>
                <a:extLst>
                  <a:ext uri="{0D108BD9-81ED-4DB2-BD59-A6C34878D82A}">
                    <a16:rowId xmlns:a16="http://schemas.microsoft.com/office/drawing/2014/main" val="404125289"/>
                  </a:ext>
                </a:extLst>
              </a:tr>
              <a:tr h="348727">
                <a:tc>
                  <a:txBody>
                    <a:bodyPr/>
                    <a:lstStyle/>
                    <a:p>
                      <a:pPr algn="l" fontAlgn="ctr"/>
                      <a:r>
                        <a:rPr lang="en-US" sz="900" u="none" strike="noStrike">
                          <a:effectLst/>
                        </a:rPr>
                        <a:t> </a:t>
                      </a:r>
                      <a:endParaRPr lang="en-US" sz="9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200" u="none" strike="noStrike">
                          <a:effectLst/>
                        </a:rPr>
                        <a:t>Payment Number</a:t>
                      </a:r>
                      <a:endParaRPr lang="en-US" sz="1200" b="1" i="0" u="none" strike="noStrike">
                        <a:solidFill>
                          <a:srgbClr val="595959"/>
                        </a:solidFill>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200" u="none" strike="noStrike">
                          <a:effectLst/>
                        </a:rPr>
                        <a:t>Payment</a:t>
                      </a:r>
                      <a:br>
                        <a:rPr lang="en-US" sz="1200" u="none" strike="noStrike">
                          <a:effectLst/>
                        </a:rPr>
                      </a:br>
                      <a:r>
                        <a:rPr lang="en-US" sz="1200" u="none" strike="noStrike">
                          <a:effectLst/>
                        </a:rPr>
                        <a:t>Date</a:t>
                      </a:r>
                      <a:endParaRPr lang="en-US" sz="1200" b="1" i="0" u="none" strike="noStrike">
                        <a:solidFill>
                          <a:srgbClr val="595959"/>
                        </a:solidFill>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200" u="none" strike="noStrike">
                          <a:effectLst/>
                        </a:rPr>
                        <a:t>Beginning</a:t>
                      </a:r>
                      <a:br>
                        <a:rPr lang="en-US" sz="1200" u="none" strike="noStrike">
                          <a:effectLst/>
                        </a:rPr>
                      </a:br>
                      <a:r>
                        <a:rPr lang="en-US" sz="1200" u="none" strike="noStrike">
                          <a:effectLst/>
                        </a:rPr>
                        <a:t>Balance</a:t>
                      </a:r>
                      <a:endParaRPr lang="en-US" sz="1200" b="1" i="0" u="none" strike="noStrike">
                        <a:solidFill>
                          <a:srgbClr val="595959"/>
                        </a:solidFill>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200" u="none" strike="noStrike">
                          <a:effectLst/>
                        </a:rPr>
                        <a:t>Scheduled Payment</a:t>
                      </a:r>
                      <a:endParaRPr lang="en-US" sz="1200" b="1" i="0" u="none" strike="noStrike">
                        <a:solidFill>
                          <a:srgbClr val="595959"/>
                        </a:solidFill>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200" u="none" strike="noStrike">
                          <a:effectLst/>
                        </a:rPr>
                        <a:t>Extra</a:t>
                      </a:r>
                      <a:br>
                        <a:rPr lang="en-US" sz="1200" u="none" strike="noStrike">
                          <a:effectLst/>
                        </a:rPr>
                      </a:br>
                      <a:r>
                        <a:rPr lang="en-US" sz="1200" u="none" strike="noStrike">
                          <a:effectLst/>
                        </a:rPr>
                        <a:t>Payment</a:t>
                      </a:r>
                      <a:endParaRPr lang="en-US" sz="1200" b="1" i="0" u="none" strike="noStrike">
                        <a:solidFill>
                          <a:srgbClr val="595959"/>
                        </a:solidFill>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200" u="none" strike="noStrike">
                          <a:effectLst/>
                        </a:rPr>
                        <a:t>Total</a:t>
                      </a:r>
                      <a:br>
                        <a:rPr lang="en-US" sz="1200" u="none" strike="noStrike">
                          <a:effectLst/>
                        </a:rPr>
                      </a:br>
                      <a:r>
                        <a:rPr lang="en-US" sz="1200" u="none" strike="noStrike">
                          <a:effectLst/>
                        </a:rPr>
                        <a:t>Payment</a:t>
                      </a:r>
                      <a:endParaRPr lang="en-US" sz="1200" b="1" i="0" u="none" strike="noStrike">
                        <a:solidFill>
                          <a:srgbClr val="595959"/>
                        </a:solidFill>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200" u="none" strike="noStrike">
                          <a:effectLst/>
                        </a:rPr>
                        <a:t>Principal</a:t>
                      </a:r>
                      <a:endParaRPr lang="en-US" sz="1200" b="1" i="0" u="none" strike="noStrike">
                        <a:solidFill>
                          <a:srgbClr val="595959"/>
                        </a:solidFill>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200" u="none" strike="noStrike">
                          <a:effectLst/>
                        </a:rPr>
                        <a:t>Interest</a:t>
                      </a:r>
                      <a:endParaRPr lang="en-US" sz="1200" b="1" i="0" u="none" strike="noStrike">
                        <a:solidFill>
                          <a:srgbClr val="595959"/>
                        </a:solidFill>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200" u="none" strike="noStrike">
                          <a:effectLst/>
                        </a:rPr>
                        <a:t>Ending</a:t>
                      </a:r>
                      <a:br>
                        <a:rPr lang="en-US" sz="1200" u="none" strike="noStrike">
                          <a:effectLst/>
                        </a:rPr>
                      </a:br>
                      <a:r>
                        <a:rPr lang="en-US" sz="1200" u="none" strike="noStrike">
                          <a:effectLst/>
                        </a:rPr>
                        <a:t>Balance</a:t>
                      </a:r>
                      <a:endParaRPr lang="en-US" sz="1200" b="1" i="0" u="none" strike="noStrike">
                        <a:solidFill>
                          <a:srgbClr val="595959"/>
                        </a:solidFill>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200" u="none" strike="noStrike" dirty="0">
                          <a:effectLst/>
                        </a:rPr>
                        <a:t>Cumulative</a:t>
                      </a:r>
                      <a:br>
                        <a:rPr lang="en-US" sz="1200" u="none" strike="noStrike" dirty="0">
                          <a:effectLst/>
                        </a:rPr>
                      </a:br>
                      <a:r>
                        <a:rPr lang="en-US" sz="1200" u="none" strike="noStrike" dirty="0">
                          <a:effectLst/>
                        </a:rPr>
                        <a:t>Interest</a:t>
                      </a:r>
                      <a:endParaRPr lang="en-US" sz="1200" b="1" i="0" u="none" strike="noStrike" dirty="0">
                        <a:solidFill>
                          <a:srgbClr val="595959"/>
                        </a:solidFill>
                        <a:effectLst/>
                        <a:latin typeface="Calibri" panose="020F0502020204030204" pitchFamily="34" charset="0"/>
                      </a:endParaRPr>
                    </a:p>
                  </a:txBody>
                  <a:tcPr marL="7872" marR="7872" marT="7872" marB="0" anchor="ctr">
                    <a:solidFill>
                      <a:schemeClr val="bg1">
                        <a:lumMod val="85000"/>
                      </a:schemeClr>
                    </a:solidFill>
                  </a:tcPr>
                </a:tc>
                <a:extLst>
                  <a:ext uri="{0D108BD9-81ED-4DB2-BD59-A6C34878D82A}">
                    <a16:rowId xmlns:a16="http://schemas.microsoft.com/office/drawing/2014/main" val="3204553638"/>
                  </a:ext>
                </a:extLst>
              </a:tr>
              <a:tr h="363269">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ctr" fontAlgn="ctr"/>
                      <a:r>
                        <a:rPr lang="en-US" sz="1000" u="none" strike="noStrike">
                          <a:effectLst/>
                        </a:rPr>
                        <a:t>1</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000" u="none" strike="noStrike">
                          <a:effectLst/>
                        </a:rPr>
                        <a:t>10/1/2022</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$22,696.00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ctr" fontAlgn="ctr"/>
                      <a:r>
                        <a:rPr lang="en-US" sz="1000" u="none" strike="noStrike">
                          <a:effectLst/>
                        </a:rPr>
                        <a:t>$190.00</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$100.00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$290.00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$225.69</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$64.31</a:t>
                      </a:r>
                      <a:endParaRPr lang="en-US" sz="1000" b="0" i="0" u="none" strike="noStrike">
                        <a:effectLst/>
                        <a:latin typeface="Calibri" panose="020F0502020204030204" pitchFamily="34" charset="0"/>
                      </a:endParaRPr>
                    </a:p>
                  </a:txBody>
                  <a:tcPr marL="7872" marR="212555" marT="7872" marB="0" anchor="ctr">
                    <a:solidFill>
                      <a:schemeClr val="bg1">
                        <a:lumMod val="85000"/>
                      </a:schemeClr>
                    </a:solidFill>
                  </a:tcPr>
                </a:tc>
                <a:tc>
                  <a:txBody>
                    <a:bodyPr/>
                    <a:lstStyle/>
                    <a:p>
                      <a:pPr algn="r" fontAlgn="ctr"/>
                      <a:r>
                        <a:rPr lang="en-US" sz="1000" u="none" strike="noStrike">
                          <a:effectLst/>
                        </a:rPr>
                        <a:t>$22,470.31</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dirty="0">
                          <a:effectLst/>
                        </a:rPr>
                        <a:t>$64.31</a:t>
                      </a:r>
                      <a:endParaRPr lang="en-US" sz="1000" b="0" i="0" u="none" strike="noStrike" dirty="0">
                        <a:effectLst/>
                        <a:latin typeface="Calibri" panose="020F0502020204030204" pitchFamily="34" charset="0"/>
                      </a:endParaRPr>
                    </a:p>
                  </a:txBody>
                  <a:tcPr marL="7872" marR="212555" marT="7872" marB="0" anchor="ctr">
                    <a:solidFill>
                      <a:schemeClr val="bg1">
                        <a:lumMod val="85000"/>
                      </a:schemeClr>
                    </a:solidFill>
                  </a:tcPr>
                </a:tc>
                <a:extLst>
                  <a:ext uri="{0D108BD9-81ED-4DB2-BD59-A6C34878D82A}">
                    <a16:rowId xmlns:a16="http://schemas.microsoft.com/office/drawing/2014/main" val="1858860696"/>
                  </a:ext>
                </a:extLst>
              </a:tr>
              <a:tr h="181634">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ctr" fontAlgn="ctr"/>
                      <a:r>
                        <a:rPr lang="en-US" sz="1000" u="none" strike="noStrike">
                          <a:effectLst/>
                        </a:rPr>
                        <a:t>2</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000" u="none" strike="noStrike">
                          <a:effectLst/>
                        </a:rPr>
                        <a:t>11/1/2022</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$22,470.31</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ctr" fontAlgn="ctr"/>
                      <a:r>
                        <a:rPr lang="en-US" sz="1000" u="none" strike="noStrike">
                          <a:effectLst/>
                        </a:rPr>
                        <a:t>$190.00</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$100.00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$290.00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$226.33</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$63.67</a:t>
                      </a:r>
                      <a:endParaRPr lang="en-US" sz="1000" b="0" i="0" u="none" strike="noStrike">
                        <a:effectLst/>
                        <a:latin typeface="Calibri" panose="020F0502020204030204" pitchFamily="34" charset="0"/>
                      </a:endParaRPr>
                    </a:p>
                  </a:txBody>
                  <a:tcPr marL="7872" marR="212555" marT="7872" marB="0" anchor="ctr">
                    <a:solidFill>
                      <a:schemeClr val="bg1">
                        <a:lumMod val="85000"/>
                      </a:schemeClr>
                    </a:solidFill>
                  </a:tcPr>
                </a:tc>
                <a:tc>
                  <a:txBody>
                    <a:bodyPr/>
                    <a:lstStyle/>
                    <a:p>
                      <a:pPr algn="r" fontAlgn="ctr"/>
                      <a:r>
                        <a:rPr lang="en-US" sz="1000" u="none" strike="noStrike" dirty="0">
                          <a:effectLst/>
                        </a:rPr>
                        <a:t>$22,243.97</a:t>
                      </a:r>
                      <a:endParaRPr lang="en-US" sz="1000" b="0" i="0" u="none" strike="noStrike" dirty="0">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dirty="0">
                          <a:effectLst/>
                        </a:rPr>
                        <a:t>$127.97</a:t>
                      </a:r>
                      <a:endParaRPr lang="en-US" sz="1000" b="0" i="0" u="none" strike="noStrike" dirty="0">
                        <a:effectLst/>
                        <a:latin typeface="Calibri" panose="020F0502020204030204" pitchFamily="34" charset="0"/>
                      </a:endParaRPr>
                    </a:p>
                  </a:txBody>
                  <a:tcPr marL="7872" marR="212555" marT="7872" marB="0" anchor="ctr">
                    <a:solidFill>
                      <a:schemeClr val="bg1">
                        <a:lumMod val="85000"/>
                      </a:schemeClr>
                    </a:solidFill>
                  </a:tcPr>
                </a:tc>
                <a:extLst>
                  <a:ext uri="{0D108BD9-81ED-4DB2-BD59-A6C34878D82A}">
                    <a16:rowId xmlns:a16="http://schemas.microsoft.com/office/drawing/2014/main" val="1132628319"/>
                  </a:ext>
                </a:extLst>
              </a:tr>
              <a:tr h="181634">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ctr" fontAlgn="ctr"/>
                      <a:r>
                        <a:rPr lang="en-US" sz="1000" u="none" strike="noStrike">
                          <a:effectLst/>
                        </a:rPr>
                        <a:t>3</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000" u="none" strike="noStrike">
                          <a:effectLst/>
                        </a:rPr>
                        <a:t>12/1/2022</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$22,243.97</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ctr" fontAlgn="ctr"/>
                      <a:r>
                        <a:rPr lang="en-US" sz="1000" u="none" strike="noStrike">
                          <a:effectLst/>
                        </a:rPr>
                        <a:t>$190.00</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$100.00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$290.00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$226.98</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$63.02</a:t>
                      </a:r>
                      <a:endParaRPr lang="en-US" sz="1000" b="0" i="0" u="none" strike="noStrike">
                        <a:effectLst/>
                        <a:latin typeface="Calibri" panose="020F0502020204030204" pitchFamily="34" charset="0"/>
                      </a:endParaRPr>
                    </a:p>
                  </a:txBody>
                  <a:tcPr marL="7872" marR="212555" marT="7872" marB="0" anchor="ctr">
                    <a:solidFill>
                      <a:schemeClr val="bg1">
                        <a:lumMod val="85000"/>
                      </a:schemeClr>
                    </a:solidFill>
                  </a:tcPr>
                </a:tc>
                <a:tc>
                  <a:txBody>
                    <a:bodyPr/>
                    <a:lstStyle/>
                    <a:p>
                      <a:pPr algn="r" fontAlgn="ctr"/>
                      <a:r>
                        <a:rPr lang="en-US" sz="1000" u="none" strike="noStrike" dirty="0">
                          <a:effectLst/>
                        </a:rPr>
                        <a:t>$22,017.00</a:t>
                      </a:r>
                      <a:endParaRPr lang="en-US" sz="1000" b="0" i="0" u="none" strike="noStrike" dirty="0">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dirty="0">
                          <a:effectLst/>
                        </a:rPr>
                        <a:t>$191.00</a:t>
                      </a:r>
                      <a:endParaRPr lang="en-US" sz="1000" b="0" i="0" u="none" strike="noStrike" dirty="0">
                        <a:effectLst/>
                        <a:latin typeface="Calibri" panose="020F0502020204030204" pitchFamily="34" charset="0"/>
                      </a:endParaRPr>
                    </a:p>
                  </a:txBody>
                  <a:tcPr marL="7872" marR="212555" marT="7872" marB="0" anchor="ctr">
                    <a:solidFill>
                      <a:schemeClr val="bg1">
                        <a:lumMod val="85000"/>
                      </a:schemeClr>
                    </a:solidFill>
                  </a:tcPr>
                </a:tc>
                <a:extLst>
                  <a:ext uri="{0D108BD9-81ED-4DB2-BD59-A6C34878D82A}">
                    <a16:rowId xmlns:a16="http://schemas.microsoft.com/office/drawing/2014/main" val="3258457809"/>
                  </a:ext>
                </a:extLst>
              </a:tr>
              <a:tr h="181634">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ctr" fontAlgn="ctr"/>
                      <a:r>
                        <a:rPr lang="en-US" sz="1000" u="none" strike="noStrike">
                          <a:effectLst/>
                        </a:rPr>
                        <a:t>4</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000" u="none" strike="noStrike">
                          <a:effectLst/>
                        </a:rPr>
                        <a:t>1/1/2023</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$22,017.00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ctr" fontAlgn="ctr"/>
                      <a:r>
                        <a:rPr lang="en-US" sz="1000" u="none" strike="noStrike">
                          <a:effectLst/>
                        </a:rPr>
                        <a:t>$190.00</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$100.00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$290.00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$227.62</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$62.38</a:t>
                      </a:r>
                      <a:endParaRPr lang="en-US" sz="1000" b="0" i="0" u="none" strike="noStrike">
                        <a:effectLst/>
                        <a:latin typeface="Calibri" panose="020F0502020204030204" pitchFamily="34" charset="0"/>
                      </a:endParaRPr>
                    </a:p>
                  </a:txBody>
                  <a:tcPr marL="7872" marR="212555" marT="7872" marB="0" anchor="ctr">
                    <a:solidFill>
                      <a:schemeClr val="bg1">
                        <a:lumMod val="85000"/>
                      </a:schemeClr>
                    </a:solidFill>
                  </a:tcPr>
                </a:tc>
                <a:tc>
                  <a:txBody>
                    <a:bodyPr/>
                    <a:lstStyle/>
                    <a:p>
                      <a:pPr algn="r" fontAlgn="ctr"/>
                      <a:r>
                        <a:rPr lang="en-US" sz="1000" u="none" strike="noStrike">
                          <a:effectLst/>
                        </a:rPr>
                        <a:t>$21,789.38</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$253.38</a:t>
                      </a:r>
                      <a:endParaRPr lang="en-US" sz="1000" b="0" i="0" u="none" strike="noStrike">
                        <a:effectLst/>
                        <a:latin typeface="Calibri" panose="020F0502020204030204" pitchFamily="34" charset="0"/>
                      </a:endParaRPr>
                    </a:p>
                  </a:txBody>
                  <a:tcPr marL="7872" marR="212555" marT="7872" marB="0" anchor="ctr">
                    <a:solidFill>
                      <a:schemeClr val="bg1">
                        <a:lumMod val="85000"/>
                      </a:schemeClr>
                    </a:solidFill>
                  </a:tcPr>
                </a:tc>
                <a:extLst>
                  <a:ext uri="{0D108BD9-81ED-4DB2-BD59-A6C34878D82A}">
                    <a16:rowId xmlns:a16="http://schemas.microsoft.com/office/drawing/2014/main" val="548376204"/>
                  </a:ext>
                </a:extLst>
              </a:tr>
              <a:tr h="181634">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ctr" fontAlgn="ctr"/>
                      <a:r>
                        <a:rPr lang="en-US" sz="1000" u="none" strike="noStrike">
                          <a:effectLst/>
                        </a:rPr>
                        <a:t>5</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000" u="none" strike="noStrike">
                          <a:effectLst/>
                        </a:rPr>
                        <a:t>2/1/2023</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$21,789.38</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ctr" fontAlgn="ctr"/>
                      <a:r>
                        <a:rPr lang="en-US" sz="1000" u="none" strike="noStrike">
                          <a:effectLst/>
                        </a:rPr>
                        <a:t>$190.00</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$100.00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$290.00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$228.26</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$61.74</a:t>
                      </a:r>
                      <a:endParaRPr lang="en-US" sz="1000" b="0" i="0" u="none" strike="noStrike">
                        <a:effectLst/>
                        <a:latin typeface="Calibri" panose="020F0502020204030204" pitchFamily="34" charset="0"/>
                      </a:endParaRPr>
                    </a:p>
                  </a:txBody>
                  <a:tcPr marL="7872" marR="212555" marT="7872" marB="0" anchor="ctr">
                    <a:solidFill>
                      <a:schemeClr val="bg1">
                        <a:lumMod val="85000"/>
                      </a:schemeClr>
                    </a:solidFill>
                  </a:tcPr>
                </a:tc>
                <a:tc>
                  <a:txBody>
                    <a:bodyPr/>
                    <a:lstStyle/>
                    <a:p>
                      <a:pPr algn="r" fontAlgn="ctr"/>
                      <a:r>
                        <a:rPr lang="en-US" sz="1000" u="none" strike="noStrike">
                          <a:effectLst/>
                        </a:rPr>
                        <a:t>$21,561.11</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dirty="0">
                          <a:effectLst/>
                        </a:rPr>
                        <a:t>$315.11</a:t>
                      </a:r>
                      <a:endParaRPr lang="en-US" sz="1000" b="0" i="0" u="none" strike="noStrike" dirty="0">
                        <a:effectLst/>
                        <a:latin typeface="Calibri" panose="020F0502020204030204" pitchFamily="34" charset="0"/>
                      </a:endParaRPr>
                    </a:p>
                  </a:txBody>
                  <a:tcPr marL="7872" marR="212555" marT="7872" marB="0" anchor="ctr">
                    <a:solidFill>
                      <a:schemeClr val="bg1">
                        <a:lumMod val="85000"/>
                      </a:schemeClr>
                    </a:solidFill>
                  </a:tcPr>
                </a:tc>
                <a:extLst>
                  <a:ext uri="{0D108BD9-81ED-4DB2-BD59-A6C34878D82A}">
                    <a16:rowId xmlns:a16="http://schemas.microsoft.com/office/drawing/2014/main" val="52540407"/>
                  </a:ext>
                </a:extLst>
              </a:tr>
              <a:tr h="181634">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ctr" fontAlgn="ctr"/>
                      <a:r>
                        <a:rPr lang="en-US" sz="1000" u="none" strike="noStrike">
                          <a:effectLst/>
                        </a:rPr>
                        <a:t>6</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000" u="none" strike="noStrike">
                          <a:effectLst/>
                        </a:rPr>
                        <a:t>3/1/2023</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$21,561.11</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ctr" fontAlgn="ctr"/>
                      <a:r>
                        <a:rPr lang="en-US" sz="1000" u="none" strike="noStrike">
                          <a:effectLst/>
                        </a:rPr>
                        <a:t>$190.00</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$100.00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$290.00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$228.91</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$61.09</a:t>
                      </a:r>
                      <a:endParaRPr lang="en-US" sz="1000" b="0" i="0" u="none" strike="noStrike">
                        <a:effectLst/>
                        <a:latin typeface="Calibri" panose="020F0502020204030204" pitchFamily="34" charset="0"/>
                      </a:endParaRPr>
                    </a:p>
                  </a:txBody>
                  <a:tcPr marL="7872" marR="212555" marT="7872" marB="0" anchor="ctr">
                    <a:solidFill>
                      <a:schemeClr val="bg1">
                        <a:lumMod val="85000"/>
                      </a:schemeClr>
                    </a:solidFill>
                  </a:tcPr>
                </a:tc>
                <a:tc>
                  <a:txBody>
                    <a:bodyPr/>
                    <a:lstStyle/>
                    <a:p>
                      <a:pPr algn="r" fontAlgn="ctr"/>
                      <a:r>
                        <a:rPr lang="en-US" sz="1000" u="none" strike="noStrike">
                          <a:effectLst/>
                        </a:rPr>
                        <a:t>$21,332.20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dirty="0">
                          <a:effectLst/>
                        </a:rPr>
                        <a:t>$376.20</a:t>
                      </a:r>
                      <a:endParaRPr lang="en-US" sz="1000" b="0" i="0" u="none" strike="noStrike" dirty="0">
                        <a:effectLst/>
                        <a:latin typeface="Calibri" panose="020F0502020204030204" pitchFamily="34" charset="0"/>
                      </a:endParaRPr>
                    </a:p>
                  </a:txBody>
                  <a:tcPr marL="7872" marR="212555" marT="7872" marB="0" anchor="ctr">
                    <a:solidFill>
                      <a:schemeClr val="bg1">
                        <a:lumMod val="85000"/>
                      </a:schemeClr>
                    </a:solidFill>
                  </a:tcPr>
                </a:tc>
                <a:extLst>
                  <a:ext uri="{0D108BD9-81ED-4DB2-BD59-A6C34878D82A}">
                    <a16:rowId xmlns:a16="http://schemas.microsoft.com/office/drawing/2014/main" val="776406263"/>
                  </a:ext>
                </a:extLst>
              </a:tr>
              <a:tr h="181634">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ctr" fontAlgn="ctr"/>
                      <a:r>
                        <a:rPr lang="en-US" sz="1000" u="none" strike="noStrike">
                          <a:effectLst/>
                        </a:rPr>
                        <a:t>7</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000" u="none" strike="noStrike">
                          <a:effectLst/>
                        </a:rPr>
                        <a:t>4/1/2023</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$21,332.20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ctr" fontAlgn="ctr"/>
                      <a:r>
                        <a:rPr lang="en-US" sz="1000" u="none" strike="noStrike">
                          <a:effectLst/>
                        </a:rPr>
                        <a:t>$190.00</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$100.00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$290.00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$229.56</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$60.44</a:t>
                      </a:r>
                      <a:endParaRPr lang="en-US" sz="1000" b="0" i="0" u="none" strike="noStrike">
                        <a:effectLst/>
                        <a:latin typeface="Calibri" panose="020F0502020204030204" pitchFamily="34" charset="0"/>
                      </a:endParaRPr>
                    </a:p>
                  </a:txBody>
                  <a:tcPr marL="7872" marR="212555" marT="7872" marB="0" anchor="ctr">
                    <a:solidFill>
                      <a:schemeClr val="bg1">
                        <a:lumMod val="85000"/>
                      </a:schemeClr>
                    </a:solidFill>
                  </a:tcPr>
                </a:tc>
                <a:tc>
                  <a:txBody>
                    <a:bodyPr/>
                    <a:lstStyle/>
                    <a:p>
                      <a:pPr algn="r" fontAlgn="ctr"/>
                      <a:r>
                        <a:rPr lang="en-US" sz="1000" u="none" strike="noStrike">
                          <a:effectLst/>
                        </a:rPr>
                        <a:t>$21,102.64</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dirty="0">
                          <a:effectLst/>
                        </a:rPr>
                        <a:t>$436.64</a:t>
                      </a:r>
                      <a:endParaRPr lang="en-US" sz="1000" b="0" i="0" u="none" strike="noStrike" dirty="0">
                        <a:effectLst/>
                        <a:latin typeface="Calibri" panose="020F0502020204030204" pitchFamily="34" charset="0"/>
                      </a:endParaRPr>
                    </a:p>
                  </a:txBody>
                  <a:tcPr marL="7872" marR="212555" marT="7872" marB="0" anchor="ctr">
                    <a:solidFill>
                      <a:schemeClr val="bg1">
                        <a:lumMod val="85000"/>
                      </a:schemeClr>
                    </a:solidFill>
                  </a:tcPr>
                </a:tc>
                <a:extLst>
                  <a:ext uri="{0D108BD9-81ED-4DB2-BD59-A6C34878D82A}">
                    <a16:rowId xmlns:a16="http://schemas.microsoft.com/office/drawing/2014/main" val="2909943955"/>
                  </a:ext>
                </a:extLst>
              </a:tr>
              <a:tr h="181634">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ctr" fontAlgn="ctr"/>
                      <a:r>
                        <a:rPr lang="en-US" sz="1000" u="none" strike="noStrike">
                          <a:effectLst/>
                        </a:rPr>
                        <a:t>8</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000" u="none" strike="noStrike">
                          <a:effectLst/>
                        </a:rPr>
                        <a:t>5/1/2023</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$21,102.64</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ctr" fontAlgn="ctr"/>
                      <a:r>
                        <a:rPr lang="en-US" sz="1000" u="none" strike="noStrike">
                          <a:effectLst/>
                        </a:rPr>
                        <a:t>$190.00</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$100.00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$290.00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$230.21</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$59.79</a:t>
                      </a:r>
                      <a:endParaRPr lang="en-US" sz="1000" b="0" i="0" u="none" strike="noStrike">
                        <a:effectLst/>
                        <a:latin typeface="Calibri" panose="020F0502020204030204" pitchFamily="34" charset="0"/>
                      </a:endParaRPr>
                    </a:p>
                  </a:txBody>
                  <a:tcPr marL="7872" marR="212555" marT="7872" marB="0" anchor="ctr">
                    <a:solidFill>
                      <a:schemeClr val="bg1">
                        <a:lumMod val="85000"/>
                      </a:schemeClr>
                    </a:solidFill>
                  </a:tcPr>
                </a:tc>
                <a:tc>
                  <a:txBody>
                    <a:bodyPr/>
                    <a:lstStyle/>
                    <a:p>
                      <a:pPr algn="r" fontAlgn="ctr"/>
                      <a:r>
                        <a:rPr lang="en-US" sz="1000" u="none" strike="noStrike">
                          <a:effectLst/>
                        </a:rPr>
                        <a:t>$20,872.44</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$496.44</a:t>
                      </a:r>
                      <a:endParaRPr lang="en-US" sz="1000" b="0" i="0" u="none" strike="noStrike">
                        <a:effectLst/>
                        <a:latin typeface="Calibri" panose="020F0502020204030204" pitchFamily="34" charset="0"/>
                      </a:endParaRPr>
                    </a:p>
                  </a:txBody>
                  <a:tcPr marL="7872" marR="212555" marT="7872" marB="0" anchor="ctr">
                    <a:solidFill>
                      <a:schemeClr val="bg1">
                        <a:lumMod val="85000"/>
                      </a:schemeClr>
                    </a:solidFill>
                  </a:tcPr>
                </a:tc>
                <a:extLst>
                  <a:ext uri="{0D108BD9-81ED-4DB2-BD59-A6C34878D82A}">
                    <a16:rowId xmlns:a16="http://schemas.microsoft.com/office/drawing/2014/main" val="2900100502"/>
                  </a:ext>
                </a:extLst>
              </a:tr>
              <a:tr h="181634">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ctr" fontAlgn="ctr"/>
                      <a:r>
                        <a:rPr lang="en-US" sz="1000" u="none" strike="noStrike">
                          <a:effectLst/>
                        </a:rPr>
                        <a:t>9</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000" u="none" strike="noStrike">
                          <a:effectLst/>
                        </a:rPr>
                        <a:t>6/1/2023</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$20,872.44</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ctr" fontAlgn="ctr"/>
                      <a:r>
                        <a:rPr lang="en-US" sz="1000" u="none" strike="noStrike">
                          <a:effectLst/>
                        </a:rPr>
                        <a:t>$190.00</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$100.00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$290.00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$230.86</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$59.14</a:t>
                      </a:r>
                      <a:endParaRPr lang="en-US" sz="1000" b="0" i="0" u="none" strike="noStrike">
                        <a:effectLst/>
                        <a:latin typeface="Calibri" panose="020F0502020204030204" pitchFamily="34" charset="0"/>
                      </a:endParaRPr>
                    </a:p>
                  </a:txBody>
                  <a:tcPr marL="7872" marR="212555" marT="7872" marB="0" anchor="ctr">
                    <a:solidFill>
                      <a:schemeClr val="bg1">
                        <a:lumMod val="85000"/>
                      </a:schemeClr>
                    </a:solidFill>
                  </a:tcPr>
                </a:tc>
                <a:tc>
                  <a:txBody>
                    <a:bodyPr/>
                    <a:lstStyle/>
                    <a:p>
                      <a:pPr algn="r" fontAlgn="ctr"/>
                      <a:r>
                        <a:rPr lang="en-US" sz="1000" u="none" strike="noStrike">
                          <a:effectLst/>
                        </a:rPr>
                        <a:t>$20,641.57</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dirty="0">
                          <a:effectLst/>
                        </a:rPr>
                        <a:t>$555.57</a:t>
                      </a:r>
                      <a:endParaRPr lang="en-US" sz="1000" b="0" i="0" u="none" strike="noStrike" dirty="0">
                        <a:effectLst/>
                        <a:latin typeface="Calibri" panose="020F0502020204030204" pitchFamily="34" charset="0"/>
                      </a:endParaRPr>
                    </a:p>
                  </a:txBody>
                  <a:tcPr marL="7872" marR="212555" marT="7872" marB="0" anchor="ctr">
                    <a:solidFill>
                      <a:schemeClr val="bg1">
                        <a:lumMod val="85000"/>
                      </a:schemeClr>
                    </a:solidFill>
                  </a:tcPr>
                </a:tc>
                <a:extLst>
                  <a:ext uri="{0D108BD9-81ED-4DB2-BD59-A6C34878D82A}">
                    <a16:rowId xmlns:a16="http://schemas.microsoft.com/office/drawing/2014/main" val="4070646042"/>
                  </a:ext>
                </a:extLst>
              </a:tr>
              <a:tr h="181634">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ctr" fontAlgn="ctr"/>
                      <a:r>
                        <a:rPr lang="en-US" sz="1000" u="none" strike="noStrike">
                          <a:effectLst/>
                        </a:rPr>
                        <a:t>10</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ctr" fontAlgn="ctr"/>
                      <a:r>
                        <a:rPr lang="en-US" sz="1000" u="none" strike="noStrike">
                          <a:effectLst/>
                        </a:rPr>
                        <a:t>7/1/2023</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$20,641.57</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ctr" fontAlgn="ctr"/>
                      <a:r>
                        <a:rPr lang="en-US" sz="1000" u="none" strike="noStrike">
                          <a:effectLst/>
                        </a:rPr>
                        <a:t>$190.00</a:t>
                      </a:r>
                      <a:endParaRPr lang="en-US" sz="1000" b="0" i="0" u="none" strike="noStrike">
                        <a:effectLst/>
                        <a:latin typeface="Calibri" panose="020F0502020204030204" pitchFamily="34" charset="0"/>
                      </a:endParaRPr>
                    </a:p>
                  </a:txBody>
                  <a:tcPr marL="7872" marR="7872" marT="7872" marB="0" anchor="ctr">
                    <a:solidFill>
                      <a:schemeClr val="bg1">
                        <a:lumMod val="85000"/>
                      </a:schemeClr>
                    </a:solidFill>
                  </a:tcPr>
                </a:tc>
                <a:tc>
                  <a:txBody>
                    <a:bodyPr/>
                    <a:lstStyle/>
                    <a:p>
                      <a:pPr algn="r" fontAlgn="ctr"/>
                      <a:r>
                        <a:rPr lang="en-US" sz="1000" u="none" strike="noStrike">
                          <a:effectLst/>
                        </a:rPr>
                        <a:t>$100.00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$290.00</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$231.52</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a:effectLst/>
                        </a:rPr>
                        <a:t>$58.48</a:t>
                      </a:r>
                      <a:endParaRPr lang="en-US" sz="1000" b="0" i="0" u="none" strike="noStrike">
                        <a:effectLst/>
                        <a:latin typeface="Calibri" panose="020F0502020204030204" pitchFamily="34" charset="0"/>
                      </a:endParaRPr>
                    </a:p>
                  </a:txBody>
                  <a:tcPr marL="7872" marR="212555" marT="7872" marB="0" anchor="ctr">
                    <a:solidFill>
                      <a:schemeClr val="bg1">
                        <a:lumMod val="85000"/>
                      </a:schemeClr>
                    </a:solidFill>
                  </a:tcPr>
                </a:tc>
                <a:tc>
                  <a:txBody>
                    <a:bodyPr/>
                    <a:lstStyle/>
                    <a:p>
                      <a:pPr algn="r" fontAlgn="ctr"/>
                      <a:r>
                        <a:rPr lang="en-US" sz="1000" u="none" strike="noStrike">
                          <a:effectLst/>
                        </a:rPr>
                        <a:t>$20,410.06</a:t>
                      </a:r>
                      <a:endParaRPr lang="en-US" sz="1000" b="0" i="0" u="none" strike="noStrike">
                        <a:effectLst/>
                        <a:latin typeface="Calibri" panose="020F0502020204030204" pitchFamily="34" charset="0"/>
                      </a:endParaRPr>
                    </a:p>
                  </a:txBody>
                  <a:tcPr marL="7872" marR="141703" marT="7872" marB="0" anchor="ctr">
                    <a:solidFill>
                      <a:schemeClr val="bg1">
                        <a:lumMod val="85000"/>
                      </a:schemeClr>
                    </a:solidFill>
                  </a:tcPr>
                </a:tc>
                <a:tc>
                  <a:txBody>
                    <a:bodyPr/>
                    <a:lstStyle/>
                    <a:p>
                      <a:pPr algn="r" fontAlgn="ctr"/>
                      <a:r>
                        <a:rPr lang="en-US" sz="1000" u="none" strike="noStrike" dirty="0">
                          <a:effectLst/>
                        </a:rPr>
                        <a:t>$614.06</a:t>
                      </a:r>
                      <a:endParaRPr lang="en-US" sz="1000" b="0" i="0" u="none" strike="noStrike" dirty="0">
                        <a:effectLst/>
                        <a:latin typeface="Calibri" panose="020F0502020204030204" pitchFamily="34" charset="0"/>
                      </a:endParaRPr>
                    </a:p>
                  </a:txBody>
                  <a:tcPr marL="7872" marR="212555" marT="7872" marB="0" anchor="ctr">
                    <a:solidFill>
                      <a:schemeClr val="bg1">
                        <a:lumMod val="85000"/>
                      </a:schemeClr>
                    </a:solidFill>
                  </a:tcPr>
                </a:tc>
                <a:extLst>
                  <a:ext uri="{0D108BD9-81ED-4DB2-BD59-A6C34878D82A}">
                    <a16:rowId xmlns:a16="http://schemas.microsoft.com/office/drawing/2014/main" val="2979154025"/>
                  </a:ext>
                </a:extLst>
              </a:tr>
              <a:tr h="181634">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dirty="0">
                        <a:effectLst/>
                        <a:latin typeface="Calibri" panose="020F0502020204030204" pitchFamily="34" charset="0"/>
                      </a:endParaRPr>
                    </a:p>
                  </a:txBody>
                  <a:tcPr marL="7872" marR="7872" marT="7872" marB="0" anchor="b">
                    <a:solidFill>
                      <a:schemeClr val="bg1">
                        <a:lumMod val="85000"/>
                      </a:schemeClr>
                    </a:solidFill>
                  </a:tcPr>
                </a:tc>
                <a:extLst>
                  <a:ext uri="{0D108BD9-81ED-4DB2-BD59-A6C34878D82A}">
                    <a16:rowId xmlns:a16="http://schemas.microsoft.com/office/drawing/2014/main" val="1916656821"/>
                  </a:ext>
                </a:extLst>
              </a:tr>
              <a:tr h="135365">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dirty="0">
                        <a:effectLst/>
                        <a:latin typeface="Calibri" panose="020F0502020204030204" pitchFamily="34" charset="0"/>
                      </a:endParaRPr>
                    </a:p>
                  </a:txBody>
                  <a:tcPr marL="7872" marR="7872" marT="7872" marB="0" anchor="b">
                    <a:solidFill>
                      <a:schemeClr val="bg1">
                        <a:lumMod val="85000"/>
                      </a:schemeClr>
                    </a:solidFill>
                  </a:tcPr>
                </a:tc>
                <a:extLst>
                  <a:ext uri="{0D108BD9-81ED-4DB2-BD59-A6C34878D82A}">
                    <a16:rowId xmlns:a16="http://schemas.microsoft.com/office/drawing/2014/main" val="2883856809"/>
                  </a:ext>
                </a:extLst>
              </a:tr>
              <a:tr h="135365">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a:effectLst/>
                        <a:latin typeface="Calibri" panose="020F0502020204030204" pitchFamily="34" charset="0"/>
                      </a:endParaRPr>
                    </a:p>
                  </a:txBody>
                  <a:tcPr marL="7872" marR="7872" marT="7872" marB="0" anchor="b">
                    <a:solidFill>
                      <a:schemeClr val="bg1">
                        <a:lumMod val="85000"/>
                      </a:schemeClr>
                    </a:solidFill>
                  </a:tcPr>
                </a:tc>
                <a:tc>
                  <a:txBody>
                    <a:bodyPr/>
                    <a:lstStyle/>
                    <a:p>
                      <a:pPr algn="l" fontAlgn="b"/>
                      <a:endParaRPr lang="en-US" sz="900" b="0" i="0" u="none" strike="noStrike" dirty="0">
                        <a:effectLst/>
                        <a:latin typeface="Calibri" panose="020F0502020204030204" pitchFamily="34" charset="0"/>
                      </a:endParaRPr>
                    </a:p>
                  </a:txBody>
                  <a:tcPr marL="7872" marR="7872" marT="7872" marB="0" anchor="b">
                    <a:solidFill>
                      <a:schemeClr val="bg1">
                        <a:lumMod val="85000"/>
                      </a:schemeClr>
                    </a:solidFill>
                  </a:tcPr>
                </a:tc>
                <a:extLst>
                  <a:ext uri="{0D108BD9-81ED-4DB2-BD59-A6C34878D82A}">
                    <a16:rowId xmlns:a16="http://schemas.microsoft.com/office/drawing/2014/main" val="4006480222"/>
                  </a:ext>
                </a:extLst>
              </a:tr>
            </a:tbl>
          </a:graphicData>
        </a:graphic>
      </p:graphicFrame>
    </p:spTree>
    <p:extLst>
      <p:ext uri="{BB962C8B-B14F-4D97-AF65-F5344CB8AC3E}">
        <p14:creationId xmlns:p14="http://schemas.microsoft.com/office/powerpoint/2010/main" val="2691097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4A672C-BCCD-48E6-83EE-0E0EDB014D03}"/>
              </a:ext>
            </a:extLst>
          </p:cNvPr>
          <p:cNvSpPr txBox="1"/>
          <p:nvPr/>
        </p:nvSpPr>
        <p:spPr>
          <a:xfrm>
            <a:off x="160570" y="497168"/>
            <a:ext cx="3235773" cy="4641014"/>
          </a:xfrm>
          <a:prstGeom prst="rect">
            <a:avLst/>
          </a:prstGeom>
          <a:noFill/>
        </p:spPr>
        <p:txBody>
          <a:bodyPr wrap="square">
            <a:spAutoFit/>
          </a:bodyPr>
          <a:lstStyle/>
          <a:p>
            <a:pPr marL="457200" marR="0">
              <a:lnSpc>
                <a:spcPct val="115000"/>
              </a:lnSpc>
              <a:spcBef>
                <a:spcPts val="0"/>
              </a:spcBef>
              <a:spcAft>
                <a:spcPts val="0"/>
              </a:spcAft>
            </a:pPr>
            <a:r>
              <a:rPr lang="en-US" sz="1800" dirty="0">
                <a:effectLst/>
                <a:latin typeface="Book Antiqua" panose="020406020503050303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1800" dirty="0">
                <a:effectLst/>
                <a:latin typeface="Book Antiqua" panose="02040602050305030304" pitchFamily="18" charset="0"/>
                <a:ea typeface="Calibri" panose="020F0502020204030204" pitchFamily="34" charset="0"/>
                <a:cs typeface="Times New Roman" panose="02020603050405020304" pitchFamily="18" charset="0"/>
              </a:rPr>
              <a:t>What percentage of your net monthly salary will go toward repaying your student loans?  Does this seem to be a manageable amount?</a:t>
            </a:r>
          </a:p>
          <a:p>
            <a:pPr marL="457200" marR="0">
              <a:lnSpc>
                <a:spcPct val="115000"/>
              </a:lnSpc>
              <a:spcBef>
                <a:spcPts val="0"/>
              </a:spcBef>
              <a:spcAft>
                <a:spcPts val="0"/>
              </a:spcAft>
            </a:pPr>
            <a:endParaRPr lang="en-US" dirty="0">
              <a:latin typeface="Book Antiqua" panose="02040602050305030304" pitchFamily="18" charset="0"/>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I will be sticking to my 10year</a:t>
            </a:r>
            <a:r>
              <a:rPr lang="en-US" sz="1600" dirty="0">
                <a:latin typeface="Book Antiqua" panose="02040602050305030304" pitchFamily="18" charset="0"/>
                <a:ea typeface="Calibri" panose="020F0502020204030204" pitchFamily="34" charset="0"/>
                <a:cs typeface="Times New Roman" panose="02020603050405020304" pitchFamily="18" charset="0"/>
              </a:rPr>
              <a:t> </a:t>
            </a:r>
            <a:r>
              <a:rPr lang="en-US" sz="1600" dirty="0">
                <a:effectLst/>
                <a:latin typeface="Book Antiqua" panose="02040602050305030304" pitchFamily="18" charset="0"/>
                <a:ea typeface="Calibri" panose="020F0502020204030204" pitchFamily="34" charset="0"/>
                <a:cs typeface="Times New Roman" panose="02020603050405020304" pitchFamily="18" charset="0"/>
              </a:rPr>
              <a:t>plan because my goal is to open my own law firm and the extra funds during these months will help fund that plan.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1800" dirty="0">
                <a:effectLst/>
                <a:latin typeface="Book Antiqua" panose="020406020503050303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Content Placeholder 2">
            <a:extLst>
              <a:ext uri="{FF2B5EF4-FFF2-40B4-BE49-F238E27FC236}">
                <a16:creationId xmlns:a16="http://schemas.microsoft.com/office/drawing/2014/main" id="{1DF65780-3CC7-4233-9318-24F1C60C3AE1}"/>
              </a:ext>
            </a:extLst>
          </p:cNvPr>
          <p:cNvGraphicFramePr>
            <a:graphicFrameLocks/>
          </p:cNvGraphicFramePr>
          <p:nvPr>
            <p:extLst>
              <p:ext uri="{D42A27DB-BD31-4B8C-83A1-F6EECF244321}">
                <p14:modId xmlns:p14="http://schemas.microsoft.com/office/powerpoint/2010/main" val="4192476908"/>
              </p:ext>
            </p:extLst>
          </p:nvPr>
        </p:nvGraphicFramePr>
        <p:xfrm>
          <a:off x="3745142" y="797170"/>
          <a:ext cx="3235773" cy="6060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0A8B0A99-BE70-472A-9113-9C5C5D740A4F}"/>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7329714" y="0"/>
            <a:ext cx="4862286" cy="6858000"/>
          </a:xfrm>
          <a:prstGeom prst="rect">
            <a:avLst/>
          </a:prstGeom>
        </p:spPr>
      </p:pic>
    </p:spTree>
    <p:extLst>
      <p:ext uri="{BB962C8B-B14F-4D97-AF65-F5344CB8AC3E}">
        <p14:creationId xmlns:p14="http://schemas.microsoft.com/office/powerpoint/2010/main" val="2786950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tatue on top of building">
            <a:extLst>
              <a:ext uri="{FF2B5EF4-FFF2-40B4-BE49-F238E27FC236}">
                <a16:creationId xmlns:a16="http://schemas.microsoft.com/office/drawing/2014/main" id="{138EB963-3338-4362-98AE-C80F5C8AA2F9}"/>
              </a:ext>
            </a:extLst>
          </p:cNvPr>
          <p:cNvPicPr>
            <a:picLocks noChangeAspect="1"/>
          </p:cNvPicPr>
          <p:nvPr/>
        </p:nvPicPr>
        <p:blipFill rotWithShape="1">
          <a:blip r:embed="rId2">
            <a:extLst>
              <a:ext uri="{28A0092B-C50C-407E-A947-70E740481C1C}">
                <a14:useLocalDpi xmlns:a14="http://schemas.microsoft.com/office/drawing/2010/main" val="0"/>
              </a:ext>
            </a:extLst>
          </a:blip>
          <a:srcRect l="7814" r="7813" b="-1"/>
          <a:stretch/>
        </p:blipFill>
        <p:spPr>
          <a:xfrm>
            <a:off x="3567733" y="10"/>
            <a:ext cx="8668512" cy="6857990"/>
          </a:xfrm>
          <a:prstGeom prst="rect">
            <a:avLst/>
          </a:prstGeom>
        </p:spPr>
      </p:pic>
      <p:sp>
        <p:nvSpPr>
          <p:cNvPr id="2" name="TextBox 1">
            <a:extLst>
              <a:ext uri="{FF2B5EF4-FFF2-40B4-BE49-F238E27FC236}">
                <a16:creationId xmlns:a16="http://schemas.microsoft.com/office/drawing/2014/main" id="{54007490-93D9-45C8-887F-086BCDD8B6B7}"/>
              </a:ext>
            </a:extLst>
          </p:cNvPr>
          <p:cNvSpPr txBox="1"/>
          <p:nvPr/>
        </p:nvSpPr>
        <p:spPr>
          <a:xfrm>
            <a:off x="194113" y="923544"/>
            <a:ext cx="3438906" cy="5010912"/>
          </a:xfrm>
          <a:prstGeom prst="rect">
            <a:avLst/>
          </a:prstGeom>
        </p:spPr>
        <p:txBody>
          <a:bodyPr vert="horz" lIns="91440" tIns="45720" rIns="91440" bIns="45720" rtlCol="0" anchor="t">
            <a:normAutofit/>
          </a:bodyPr>
          <a:lstStyle/>
          <a:p>
            <a:pPr indent="-228600">
              <a:spcAft>
                <a:spcPts val="600"/>
              </a:spcAft>
              <a:buFont typeface="Arial" panose="020B0604020202020204" pitchFamily="34" charset="0"/>
              <a:buChar char="•"/>
            </a:pPr>
            <a:endParaRPr lang="en-US" sz="1300" b="0" i="0" u="none" strike="noStrike" baseline="0" dirty="0"/>
          </a:p>
          <a:p>
            <a:pPr indent="-228600">
              <a:spcAft>
                <a:spcPts val="600"/>
              </a:spcAft>
              <a:buFont typeface="Arial" panose="020B0604020202020204" pitchFamily="34" charset="0"/>
              <a:buChar char="•"/>
            </a:pPr>
            <a:r>
              <a:rPr lang="en-US" sz="2400" b="1" i="0" u="sng" strike="noStrike" baseline="0" dirty="0"/>
              <a:t>Monthly</a:t>
            </a:r>
            <a:r>
              <a:rPr lang="en-US" sz="1300" b="1" i="0" u="sng" strike="noStrike" baseline="0" dirty="0"/>
              <a:t> </a:t>
            </a:r>
            <a:r>
              <a:rPr lang="en-US" sz="2400" b="1" i="0" u="sng" strike="noStrike" baseline="0" dirty="0"/>
              <a:t>Payment</a:t>
            </a:r>
          </a:p>
          <a:p>
            <a:pPr indent="-228600">
              <a:spcAft>
                <a:spcPts val="600"/>
              </a:spcAft>
              <a:buFont typeface="Arial" panose="020B0604020202020204" pitchFamily="34" charset="0"/>
              <a:buChar char="•"/>
            </a:pPr>
            <a:endParaRPr lang="en-US" sz="1300" b="1" i="0" u="none" strike="noStrike" baseline="0" dirty="0"/>
          </a:p>
          <a:p>
            <a:pPr indent="-228600">
              <a:spcAft>
                <a:spcPts val="600"/>
              </a:spcAft>
              <a:buFont typeface="Arial" panose="020B0604020202020204" pitchFamily="34" charset="0"/>
              <a:buChar char="•"/>
            </a:pPr>
            <a:endParaRPr lang="en-US" sz="1300" b="1" i="0" u="none" strike="noStrike" baseline="0" dirty="0"/>
          </a:p>
          <a:p>
            <a:pPr indent="-228600">
              <a:spcAft>
                <a:spcPts val="600"/>
              </a:spcAft>
              <a:buFont typeface="Arial" panose="020B0604020202020204" pitchFamily="34" charset="0"/>
              <a:buChar char="•"/>
            </a:pPr>
            <a:r>
              <a:rPr lang="en-US" sz="1600" b="1" i="0" u="none" strike="noStrike" baseline="0" dirty="0"/>
              <a:t>◦ Payments over 10 years- $190.00 </a:t>
            </a:r>
          </a:p>
          <a:p>
            <a:pPr indent="-228600">
              <a:spcAft>
                <a:spcPts val="600"/>
              </a:spcAft>
              <a:buFont typeface="Arial" panose="020B0604020202020204" pitchFamily="34" charset="0"/>
              <a:buChar char="•"/>
            </a:pPr>
            <a:endParaRPr lang="en-US" sz="1600" b="1" dirty="0"/>
          </a:p>
          <a:p>
            <a:pPr indent="-228600">
              <a:spcAft>
                <a:spcPts val="600"/>
              </a:spcAft>
              <a:buFont typeface="Arial" panose="020B0604020202020204" pitchFamily="34" charset="0"/>
              <a:buChar char="•"/>
            </a:pPr>
            <a:endParaRPr lang="en-US" sz="1600" b="1" dirty="0"/>
          </a:p>
          <a:p>
            <a:pPr indent="-228600">
              <a:spcAft>
                <a:spcPts val="600"/>
              </a:spcAft>
              <a:buFont typeface="Arial" panose="020B0604020202020204" pitchFamily="34" charset="0"/>
              <a:buChar char="•"/>
            </a:pPr>
            <a:r>
              <a:rPr lang="en-US" sz="1600" b="1" i="0" u="none" strike="noStrike" baseline="0" dirty="0"/>
              <a:t>◦ </a:t>
            </a:r>
            <a:r>
              <a:rPr lang="en-US" sz="1600" b="1" dirty="0"/>
              <a:t> </a:t>
            </a:r>
            <a:r>
              <a:rPr lang="en-US" sz="1600" b="1" i="0" u="none" strike="noStrike" baseline="0" dirty="0"/>
              <a:t>Future Value- $</a:t>
            </a:r>
            <a:r>
              <a:rPr lang="en-US" sz="1600" b="1" dirty="0"/>
              <a:t> 22,696.00</a:t>
            </a:r>
          </a:p>
          <a:p>
            <a:pPr indent="-228600">
              <a:spcAft>
                <a:spcPts val="600"/>
              </a:spcAft>
              <a:buFont typeface="Arial" panose="020B0604020202020204" pitchFamily="34" charset="0"/>
              <a:buChar char="•"/>
            </a:pPr>
            <a:endParaRPr lang="en-US" sz="1600" b="1" dirty="0"/>
          </a:p>
          <a:p>
            <a:pPr indent="-228600">
              <a:spcAft>
                <a:spcPts val="600"/>
              </a:spcAft>
              <a:buFont typeface="Arial" panose="020B0604020202020204" pitchFamily="34" charset="0"/>
              <a:buChar char="•"/>
            </a:pPr>
            <a:endParaRPr lang="en-US" sz="1600" b="1" i="0" u="none" strike="noStrike" baseline="0" dirty="0"/>
          </a:p>
          <a:p>
            <a:pPr indent="-228600">
              <a:spcAft>
                <a:spcPts val="600"/>
              </a:spcAft>
              <a:buFont typeface="Arial" panose="020B0604020202020204" pitchFamily="34" charset="0"/>
              <a:buChar char="•"/>
            </a:pPr>
            <a:r>
              <a:rPr lang="en-US" sz="1600" b="1" i="0" u="none" strike="noStrike" baseline="0" dirty="0"/>
              <a:t>◦ Interest- $3,696.00</a:t>
            </a:r>
          </a:p>
          <a:p>
            <a:pPr indent="-228600">
              <a:spcAft>
                <a:spcPts val="600"/>
              </a:spcAft>
              <a:buFont typeface="Arial" panose="020B0604020202020204" pitchFamily="34" charset="0"/>
              <a:buChar char="•"/>
            </a:pPr>
            <a:endParaRPr lang="en-US" sz="1300" dirty="0"/>
          </a:p>
        </p:txBody>
      </p:sp>
    </p:spTree>
    <p:extLst>
      <p:ext uri="{BB962C8B-B14F-4D97-AF65-F5344CB8AC3E}">
        <p14:creationId xmlns:p14="http://schemas.microsoft.com/office/powerpoint/2010/main" val="2376462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indoor&#10;&#10;Description automatically generated">
            <a:extLst>
              <a:ext uri="{FF2B5EF4-FFF2-40B4-BE49-F238E27FC236}">
                <a16:creationId xmlns:a16="http://schemas.microsoft.com/office/drawing/2014/main" id="{2B6B7920-F8D6-4972-8C3C-D9246629228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450397" y="2230483"/>
            <a:ext cx="7527500" cy="421890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graphicFrame>
        <p:nvGraphicFramePr>
          <p:cNvPr id="2" name="Table 1">
            <a:extLst>
              <a:ext uri="{FF2B5EF4-FFF2-40B4-BE49-F238E27FC236}">
                <a16:creationId xmlns:a16="http://schemas.microsoft.com/office/drawing/2014/main" id="{2BB74F88-1414-4DD7-82C4-2EB450AF8DCD}"/>
              </a:ext>
            </a:extLst>
          </p:cNvPr>
          <p:cNvGraphicFramePr>
            <a:graphicFrameLocks noGrp="1"/>
          </p:cNvGraphicFramePr>
          <p:nvPr>
            <p:extLst>
              <p:ext uri="{D42A27DB-BD31-4B8C-83A1-F6EECF244321}">
                <p14:modId xmlns:p14="http://schemas.microsoft.com/office/powerpoint/2010/main" val="42476388"/>
              </p:ext>
            </p:extLst>
          </p:nvPr>
        </p:nvGraphicFramePr>
        <p:xfrm>
          <a:off x="1" y="-41036"/>
          <a:ext cx="5185609" cy="2319645"/>
        </p:xfrm>
        <a:graphic>
          <a:graphicData uri="http://schemas.openxmlformats.org/drawingml/2006/table">
            <a:tbl>
              <a:tblPr>
                <a:tableStyleId>{5C22544A-7EE6-4342-B048-85BDC9FD1C3A}</a:tableStyleId>
              </a:tblPr>
              <a:tblGrid>
                <a:gridCol w="80391">
                  <a:extLst>
                    <a:ext uri="{9D8B030D-6E8A-4147-A177-3AD203B41FA5}">
                      <a16:colId xmlns:a16="http://schemas.microsoft.com/office/drawing/2014/main" val="2803074867"/>
                    </a:ext>
                  </a:extLst>
                </a:gridCol>
                <a:gridCol w="1061623">
                  <a:extLst>
                    <a:ext uri="{9D8B030D-6E8A-4147-A177-3AD203B41FA5}">
                      <a16:colId xmlns:a16="http://schemas.microsoft.com/office/drawing/2014/main" val="3394184128"/>
                    </a:ext>
                  </a:extLst>
                </a:gridCol>
                <a:gridCol w="1254511">
                  <a:extLst>
                    <a:ext uri="{9D8B030D-6E8A-4147-A177-3AD203B41FA5}">
                      <a16:colId xmlns:a16="http://schemas.microsoft.com/office/drawing/2014/main" val="3819877371"/>
                    </a:ext>
                  </a:extLst>
                </a:gridCol>
                <a:gridCol w="1530735">
                  <a:extLst>
                    <a:ext uri="{9D8B030D-6E8A-4147-A177-3AD203B41FA5}">
                      <a16:colId xmlns:a16="http://schemas.microsoft.com/office/drawing/2014/main" val="2110293228"/>
                    </a:ext>
                  </a:extLst>
                </a:gridCol>
                <a:gridCol w="1258349">
                  <a:extLst>
                    <a:ext uri="{9D8B030D-6E8A-4147-A177-3AD203B41FA5}">
                      <a16:colId xmlns:a16="http://schemas.microsoft.com/office/drawing/2014/main" val="3419276496"/>
                    </a:ext>
                  </a:extLst>
                </a:gridCol>
              </a:tblGrid>
              <a:tr h="333762">
                <a:tc>
                  <a:txBody>
                    <a:bodyPr/>
                    <a:lstStyle/>
                    <a:p>
                      <a:pPr algn="r" fontAlgn="b"/>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tc gridSpan="3">
                  <a:txBody>
                    <a:bodyPr/>
                    <a:lstStyle/>
                    <a:p>
                      <a:pPr algn="l" fontAlgn="b"/>
                      <a:r>
                        <a:rPr lang="en-US" sz="1600" u="none" strike="noStrike" dirty="0">
                          <a:effectLst/>
                        </a:rPr>
                        <a:t>Simple Loan Calculator</a:t>
                      </a:r>
                      <a:endParaRPr lang="en-US" sz="1600" b="0" i="0" u="none" strike="noStrike" dirty="0">
                        <a:effectLst/>
                        <a:latin typeface="Trebuchet MS" panose="020B0603020202020204" pitchFamily="34" charset="0"/>
                      </a:endParaRPr>
                    </a:p>
                  </a:txBody>
                  <a:tcPr marL="952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l" fontAlgn="b"/>
                      <a:r>
                        <a:rPr lang="en-US" sz="1600" u="none" strike="noStrike" dirty="0">
                          <a:effectLst/>
                        </a:rPr>
                        <a:t> </a:t>
                      </a:r>
                      <a:endParaRPr lang="en-US" sz="1600" b="0" i="0" u="none" strike="noStrike" dirty="0">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1465195907"/>
                  </a:ext>
                </a:extLst>
              </a:tr>
              <a:tr h="333762">
                <a:tc>
                  <a:txBody>
                    <a:bodyPr/>
                    <a:lstStyle/>
                    <a:p>
                      <a:pPr algn="r" fontAlgn="b"/>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tc gridSpan="4">
                  <a:txBody>
                    <a:bodyPr/>
                    <a:lstStyle/>
                    <a:p>
                      <a:pPr algn="r" fontAlgn="b"/>
                      <a:r>
                        <a:rPr lang="en-US" sz="1100" u="none" strike="noStrike">
                          <a:effectLst/>
                        </a:rPr>
                        <a:t>Enter values</a:t>
                      </a:r>
                      <a:endParaRPr lang="en-US" sz="1100" b="0" i="0" u="none" strike="noStrike">
                        <a:effectLst/>
                        <a:latin typeface="Trebuchet MS" panose="020B0603020202020204" pitchFamily="34" charset="0"/>
                      </a:endParaRPr>
                    </a:p>
                  </a:txBody>
                  <a:tcPr marL="9525" marR="142875" marT="9525" marB="0" anchor="b">
                    <a:solidFill>
                      <a:schemeClr val="bg1">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71420548"/>
                  </a:ext>
                </a:extLst>
              </a:tr>
              <a:tr h="183569">
                <a:tc>
                  <a:txBody>
                    <a:bodyPr/>
                    <a:lstStyle/>
                    <a:p>
                      <a:pPr algn="r" fontAlgn="b"/>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tc gridSpan="3">
                  <a:txBody>
                    <a:bodyPr/>
                    <a:lstStyle/>
                    <a:p>
                      <a:pPr algn="l" fontAlgn="b"/>
                      <a:r>
                        <a:rPr lang="en-US" sz="1100" u="none" strike="noStrike">
                          <a:effectLst/>
                        </a:rPr>
                        <a:t>Loan amount</a:t>
                      </a:r>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a:effectLst/>
                        </a:rPr>
                        <a:t> $   19,000.00 </a:t>
                      </a:r>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832590681"/>
                  </a:ext>
                </a:extLst>
              </a:tr>
              <a:tr h="183569">
                <a:tc>
                  <a:txBody>
                    <a:bodyPr/>
                    <a:lstStyle/>
                    <a:p>
                      <a:pPr algn="r" fontAlgn="b"/>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tc gridSpan="3">
                  <a:txBody>
                    <a:bodyPr/>
                    <a:lstStyle/>
                    <a:p>
                      <a:pPr algn="l" fontAlgn="b"/>
                      <a:r>
                        <a:rPr lang="en-US" sz="1100" u="none" strike="noStrike">
                          <a:effectLst/>
                        </a:rPr>
                        <a:t>Annual interest rate</a:t>
                      </a:r>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a:effectLst/>
                        </a:rPr>
                        <a:t>3.40%</a:t>
                      </a:r>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1905475911"/>
                  </a:ext>
                </a:extLst>
              </a:tr>
              <a:tr h="183569">
                <a:tc>
                  <a:txBody>
                    <a:bodyPr/>
                    <a:lstStyle/>
                    <a:p>
                      <a:pPr algn="r" fontAlgn="b"/>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tc gridSpan="3">
                  <a:txBody>
                    <a:bodyPr/>
                    <a:lstStyle/>
                    <a:p>
                      <a:pPr algn="l" fontAlgn="b"/>
                      <a:r>
                        <a:rPr lang="en-US" sz="1100" u="none" strike="noStrike" dirty="0">
                          <a:effectLst/>
                        </a:rPr>
                        <a:t>Loan period in years</a:t>
                      </a:r>
                      <a:endParaRPr lang="en-US" sz="1100" b="0" i="0" u="none" strike="noStrike" dirty="0">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a:effectLst/>
                        </a:rPr>
                        <a:t>10</a:t>
                      </a:r>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1611080713"/>
                  </a:ext>
                </a:extLst>
              </a:tr>
              <a:tr h="183569">
                <a:tc>
                  <a:txBody>
                    <a:bodyPr/>
                    <a:lstStyle/>
                    <a:p>
                      <a:pPr algn="r" fontAlgn="b"/>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tc gridSpan="3">
                  <a:txBody>
                    <a:bodyPr/>
                    <a:lstStyle/>
                    <a:p>
                      <a:pPr algn="l" fontAlgn="b"/>
                      <a:r>
                        <a:rPr lang="en-US" sz="1100" u="none" strike="noStrike">
                          <a:effectLst/>
                        </a:rPr>
                        <a:t>Start date of loan</a:t>
                      </a:r>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a:effectLst/>
                        </a:rPr>
                        <a:t>4/15/2020</a:t>
                      </a:r>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72572648"/>
                  </a:ext>
                </a:extLst>
              </a:tr>
              <a:tr h="183569">
                <a:tc>
                  <a:txBody>
                    <a:bodyPr/>
                    <a:lstStyle/>
                    <a:p>
                      <a:pPr algn="r" fontAlgn="b"/>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tc>
                  <a:txBody>
                    <a:bodyPr/>
                    <a:lstStyle/>
                    <a:p>
                      <a:pPr algn="l" fontAlgn="b"/>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a:txBody>
                    <a:bodyPr/>
                    <a:lstStyle/>
                    <a:p>
                      <a:pPr algn="l" fontAlgn="b"/>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a:txBody>
                    <a:bodyPr/>
                    <a:lstStyle/>
                    <a:p>
                      <a:pPr algn="l" fontAlgn="b"/>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a:txBody>
                    <a:bodyPr/>
                    <a:lstStyle/>
                    <a:p>
                      <a:pPr algn="r" fontAlgn="b"/>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2026184988"/>
                  </a:ext>
                </a:extLst>
              </a:tr>
              <a:tr h="183569">
                <a:tc>
                  <a:txBody>
                    <a:bodyPr/>
                    <a:lstStyle/>
                    <a:p>
                      <a:pPr algn="r" fontAlgn="b"/>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tc gridSpan="3">
                  <a:txBody>
                    <a:bodyPr/>
                    <a:lstStyle/>
                    <a:p>
                      <a:pPr algn="l" fontAlgn="b"/>
                      <a:r>
                        <a:rPr lang="en-US" sz="1100" u="none" strike="noStrike" dirty="0">
                          <a:effectLst/>
                        </a:rPr>
                        <a:t>Monthly payment</a:t>
                      </a:r>
                      <a:endParaRPr lang="en-US" sz="1100" b="0" i="0" u="none" strike="noStrike" dirty="0">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a:effectLst/>
                        </a:rPr>
                        <a:t> $        190.00 </a:t>
                      </a:r>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3501942705"/>
                  </a:ext>
                </a:extLst>
              </a:tr>
              <a:tr h="183569">
                <a:tc>
                  <a:txBody>
                    <a:bodyPr/>
                    <a:lstStyle/>
                    <a:p>
                      <a:pPr algn="r" fontAlgn="b"/>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tc gridSpan="3">
                  <a:txBody>
                    <a:bodyPr/>
                    <a:lstStyle/>
                    <a:p>
                      <a:pPr algn="l" fontAlgn="b"/>
                      <a:r>
                        <a:rPr lang="en-US" sz="1100" u="none" strike="noStrike">
                          <a:effectLst/>
                        </a:rPr>
                        <a:t>Number of payments</a:t>
                      </a:r>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a:effectLst/>
                        </a:rPr>
                        <a:t>120</a:t>
                      </a:r>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809070391"/>
                  </a:ext>
                </a:extLst>
              </a:tr>
              <a:tr h="183569">
                <a:tc>
                  <a:txBody>
                    <a:bodyPr/>
                    <a:lstStyle/>
                    <a:p>
                      <a:pPr algn="r" fontAlgn="b"/>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tc gridSpan="3">
                  <a:txBody>
                    <a:bodyPr/>
                    <a:lstStyle/>
                    <a:p>
                      <a:pPr algn="l" fontAlgn="b"/>
                      <a:r>
                        <a:rPr lang="en-US" sz="1100" u="none" strike="noStrike">
                          <a:effectLst/>
                        </a:rPr>
                        <a:t>Total interest</a:t>
                      </a:r>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a:effectLst/>
                        </a:rPr>
                        <a:t> $     3,439.33 </a:t>
                      </a:r>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1255786277"/>
                  </a:ext>
                </a:extLst>
              </a:tr>
              <a:tr h="183569">
                <a:tc>
                  <a:txBody>
                    <a:bodyPr/>
                    <a:lstStyle/>
                    <a:p>
                      <a:pPr algn="r" fontAlgn="b"/>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tc gridSpan="3">
                  <a:txBody>
                    <a:bodyPr/>
                    <a:lstStyle/>
                    <a:p>
                      <a:pPr algn="l" fontAlgn="b"/>
                      <a:r>
                        <a:rPr lang="en-US" sz="1100" u="none" strike="noStrike">
                          <a:effectLst/>
                        </a:rPr>
                        <a:t>Total cost of loan</a:t>
                      </a:r>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dirty="0">
                          <a:effectLst/>
                        </a:rPr>
                        <a:t> $   22,439.33 </a:t>
                      </a:r>
                      <a:endParaRPr lang="en-US" sz="1100" b="0" i="0" u="none" strike="noStrike" dirty="0">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3537077219"/>
                  </a:ext>
                </a:extLst>
              </a:tr>
            </a:tbl>
          </a:graphicData>
        </a:graphic>
      </p:graphicFrame>
      <p:graphicFrame>
        <p:nvGraphicFramePr>
          <p:cNvPr id="3" name="Table 2">
            <a:extLst>
              <a:ext uri="{FF2B5EF4-FFF2-40B4-BE49-F238E27FC236}">
                <a16:creationId xmlns:a16="http://schemas.microsoft.com/office/drawing/2014/main" id="{2011972D-DA70-43A9-B471-37E2F6818727}"/>
              </a:ext>
            </a:extLst>
          </p:cNvPr>
          <p:cNvGraphicFramePr>
            <a:graphicFrameLocks noGrp="1"/>
          </p:cNvGraphicFramePr>
          <p:nvPr>
            <p:extLst>
              <p:ext uri="{D42A27DB-BD31-4B8C-83A1-F6EECF244321}">
                <p14:modId xmlns:p14="http://schemas.microsoft.com/office/powerpoint/2010/main" val="2684432028"/>
              </p:ext>
            </p:extLst>
          </p:nvPr>
        </p:nvGraphicFramePr>
        <p:xfrm>
          <a:off x="48170" y="2331742"/>
          <a:ext cx="5185611" cy="2422870"/>
        </p:xfrm>
        <a:graphic>
          <a:graphicData uri="http://schemas.openxmlformats.org/drawingml/2006/table">
            <a:tbl>
              <a:tblPr>
                <a:tableStyleId>{5C22544A-7EE6-4342-B048-85BDC9FD1C3A}</a:tableStyleId>
              </a:tblPr>
              <a:tblGrid>
                <a:gridCol w="1030762">
                  <a:extLst>
                    <a:ext uri="{9D8B030D-6E8A-4147-A177-3AD203B41FA5}">
                      <a16:colId xmlns:a16="http://schemas.microsoft.com/office/drawing/2014/main" val="2334918933"/>
                    </a:ext>
                  </a:extLst>
                </a:gridCol>
                <a:gridCol w="1290252">
                  <a:extLst>
                    <a:ext uri="{9D8B030D-6E8A-4147-A177-3AD203B41FA5}">
                      <a16:colId xmlns:a16="http://schemas.microsoft.com/office/drawing/2014/main" val="2644227287"/>
                    </a:ext>
                  </a:extLst>
                </a:gridCol>
                <a:gridCol w="1574345">
                  <a:extLst>
                    <a:ext uri="{9D8B030D-6E8A-4147-A177-3AD203B41FA5}">
                      <a16:colId xmlns:a16="http://schemas.microsoft.com/office/drawing/2014/main" val="2053250098"/>
                    </a:ext>
                  </a:extLst>
                </a:gridCol>
                <a:gridCol w="1290252">
                  <a:extLst>
                    <a:ext uri="{9D8B030D-6E8A-4147-A177-3AD203B41FA5}">
                      <a16:colId xmlns:a16="http://schemas.microsoft.com/office/drawing/2014/main" val="1516253075"/>
                    </a:ext>
                  </a:extLst>
                </a:gridCol>
              </a:tblGrid>
              <a:tr h="415873">
                <a:tc gridSpan="4">
                  <a:txBody>
                    <a:bodyPr/>
                    <a:lstStyle/>
                    <a:p>
                      <a:pPr algn="r" fontAlgn="b"/>
                      <a:r>
                        <a:rPr lang="en-US" sz="1100" u="none" strike="noStrike" dirty="0">
                          <a:effectLst/>
                        </a:rPr>
                        <a:t>Enter values</a:t>
                      </a:r>
                      <a:endParaRPr lang="en-US" sz="1100" b="0" i="0" u="none" strike="noStrike" dirty="0">
                        <a:effectLst/>
                        <a:latin typeface="Trebuchet MS" panose="020B0603020202020204" pitchFamily="34" charset="0"/>
                      </a:endParaRPr>
                    </a:p>
                  </a:txBody>
                  <a:tcPr marL="9525" marR="142875" marT="9525" marB="0" anchor="b">
                    <a:solidFill>
                      <a:schemeClr val="bg1">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66684881"/>
                  </a:ext>
                </a:extLst>
              </a:tr>
              <a:tr h="228729">
                <a:tc gridSpan="3">
                  <a:txBody>
                    <a:bodyPr/>
                    <a:lstStyle/>
                    <a:p>
                      <a:pPr algn="l" fontAlgn="b"/>
                      <a:r>
                        <a:rPr lang="en-US" sz="1100" u="none" strike="noStrike">
                          <a:effectLst/>
                        </a:rPr>
                        <a:t>Loan amount</a:t>
                      </a:r>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a:effectLst/>
                        </a:rPr>
                        <a:t> $   19,000.00 </a:t>
                      </a:r>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780737718"/>
                  </a:ext>
                </a:extLst>
              </a:tr>
              <a:tr h="228729">
                <a:tc gridSpan="3">
                  <a:txBody>
                    <a:bodyPr/>
                    <a:lstStyle/>
                    <a:p>
                      <a:pPr algn="l" fontAlgn="b"/>
                      <a:r>
                        <a:rPr lang="en-US" sz="1100" u="none" strike="noStrike">
                          <a:effectLst/>
                        </a:rPr>
                        <a:t>Annual interest rate</a:t>
                      </a:r>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dirty="0">
                          <a:effectLst/>
                        </a:rPr>
                        <a:t>3.40%</a:t>
                      </a:r>
                      <a:endParaRPr lang="en-US" sz="1100" b="0" i="0" u="none" strike="noStrike" dirty="0">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1325325961"/>
                  </a:ext>
                </a:extLst>
              </a:tr>
              <a:tr h="228729">
                <a:tc gridSpan="3">
                  <a:txBody>
                    <a:bodyPr/>
                    <a:lstStyle/>
                    <a:p>
                      <a:pPr algn="l" fontAlgn="b"/>
                      <a:r>
                        <a:rPr lang="en-US" sz="1100" u="none" strike="noStrike">
                          <a:effectLst/>
                        </a:rPr>
                        <a:t>Loan period in years</a:t>
                      </a:r>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dirty="0">
                          <a:effectLst/>
                        </a:rPr>
                        <a:t>7</a:t>
                      </a:r>
                      <a:endParaRPr lang="en-US" sz="1100" b="0" i="0" u="none" strike="noStrike" dirty="0">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346439312"/>
                  </a:ext>
                </a:extLst>
              </a:tr>
              <a:tr h="228729">
                <a:tc gridSpan="3">
                  <a:txBody>
                    <a:bodyPr/>
                    <a:lstStyle/>
                    <a:p>
                      <a:pPr algn="l" fontAlgn="b"/>
                      <a:r>
                        <a:rPr lang="en-US" sz="1100" u="none" strike="noStrike" dirty="0">
                          <a:effectLst/>
                        </a:rPr>
                        <a:t>Start date of loan</a:t>
                      </a:r>
                      <a:endParaRPr lang="en-US" sz="1100" b="0" i="0" u="none" strike="noStrike" dirty="0">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a:effectLst/>
                        </a:rPr>
                        <a:t>10/1/2022</a:t>
                      </a:r>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835956151"/>
                  </a:ext>
                </a:extLst>
              </a:tr>
              <a:tr h="228729">
                <a:tc>
                  <a:txBody>
                    <a:bodyPr/>
                    <a:lstStyle/>
                    <a:p>
                      <a:pPr algn="l" fontAlgn="b"/>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a:txBody>
                    <a:bodyPr/>
                    <a:lstStyle/>
                    <a:p>
                      <a:pPr algn="l" fontAlgn="b"/>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a:txBody>
                    <a:bodyPr/>
                    <a:lstStyle/>
                    <a:p>
                      <a:pPr algn="l" fontAlgn="b"/>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a:txBody>
                    <a:bodyPr/>
                    <a:lstStyle/>
                    <a:p>
                      <a:pPr algn="r" fontAlgn="b"/>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600191637"/>
                  </a:ext>
                </a:extLst>
              </a:tr>
              <a:tr h="228729">
                <a:tc gridSpan="3">
                  <a:txBody>
                    <a:bodyPr/>
                    <a:lstStyle/>
                    <a:p>
                      <a:pPr algn="l" fontAlgn="b"/>
                      <a:r>
                        <a:rPr lang="en-US" sz="1100" u="none" strike="noStrike" dirty="0">
                          <a:effectLst/>
                        </a:rPr>
                        <a:t>Monthly payment</a:t>
                      </a:r>
                      <a:endParaRPr lang="en-US" sz="1100" b="0" i="0" u="none" strike="noStrike" dirty="0">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a:effectLst/>
                        </a:rPr>
                        <a:t> $        190.00 </a:t>
                      </a:r>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3372360961"/>
                  </a:ext>
                </a:extLst>
              </a:tr>
              <a:tr h="228729">
                <a:tc gridSpan="3">
                  <a:txBody>
                    <a:bodyPr/>
                    <a:lstStyle/>
                    <a:p>
                      <a:pPr algn="l" fontAlgn="b"/>
                      <a:r>
                        <a:rPr lang="en-US" sz="1100" u="none" strike="noStrike">
                          <a:effectLst/>
                        </a:rPr>
                        <a:t>Number of payments</a:t>
                      </a:r>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a:effectLst/>
                        </a:rPr>
                        <a:t>84</a:t>
                      </a:r>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1229620323"/>
                  </a:ext>
                </a:extLst>
              </a:tr>
              <a:tr h="228729">
                <a:tc gridSpan="3">
                  <a:txBody>
                    <a:bodyPr/>
                    <a:lstStyle/>
                    <a:p>
                      <a:pPr algn="l" fontAlgn="b"/>
                      <a:r>
                        <a:rPr lang="en-US" sz="1100" u="none" strike="noStrike">
                          <a:effectLst/>
                        </a:rPr>
                        <a:t>Total interest</a:t>
                      </a:r>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a:effectLst/>
                        </a:rPr>
                        <a:t> $     2,377.38 </a:t>
                      </a:r>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3884652556"/>
                  </a:ext>
                </a:extLst>
              </a:tr>
              <a:tr h="165556">
                <a:tc gridSpan="3">
                  <a:txBody>
                    <a:bodyPr/>
                    <a:lstStyle/>
                    <a:p>
                      <a:pPr algn="l" fontAlgn="b"/>
                      <a:r>
                        <a:rPr lang="en-US" sz="1100" u="none" strike="noStrike">
                          <a:effectLst/>
                        </a:rPr>
                        <a:t>Total cost of loan</a:t>
                      </a:r>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dirty="0">
                          <a:effectLst/>
                        </a:rPr>
                        <a:t> $   21,377.38 </a:t>
                      </a:r>
                      <a:endParaRPr lang="en-US" sz="1100" b="0" i="0" u="none" strike="noStrike" dirty="0">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652932527"/>
                  </a:ext>
                </a:extLst>
              </a:tr>
            </a:tbl>
          </a:graphicData>
        </a:graphic>
      </p:graphicFrame>
      <p:graphicFrame>
        <p:nvGraphicFramePr>
          <p:cNvPr id="4" name="Table 3">
            <a:extLst>
              <a:ext uri="{FF2B5EF4-FFF2-40B4-BE49-F238E27FC236}">
                <a16:creationId xmlns:a16="http://schemas.microsoft.com/office/drawing/2014/main" id="{872C9AD3-D31B-460A-B77C-3AD563777282}"/>
              </a:ext>
            </a:extLst>
          </p:cNvPr>
          <p:cNvGraphicFramePr>
            <a:graphicFrameLocks noGrp="1"/>
          </p:cNvGraphicFramePr>
          <p:nvPr>
            <p:extLst>
              <p:ext uri="{D42A27DB-BD31-4B8C-83A1-F6EECF244321}">
                <p14:modId xmlns:p14="http://schemas.microsoft.com/office/powerpoint/2010/main" val="1008936289"/>
              </p:ext>
            </p:extLst>
          </p:nvPr>
        </p:nvGraphicFramePr>
        <p:xfrm>
          <a:off x="-1" y="4814018"/>
          <a:ext cx="5281955" cy="2823599"/>
        </p:xfrm>
        <a:graphic>
          <a:graphicData uri="http://schemas.openxmlformats.org/drawingml/2006/table">
            <a:tbl>
              <a:tblPr>
                <a:tableStyleId>{5C22544A-7EE6-4342-B048-85BDC9FD1C3A}</a:tableStyleId>
              </a:tblPr>
              <a:tblGrid>
                <a:gridCol w="1153764">
                  <a:extLst>
                    <a:ext uri="{9D8B030D-6E8A-4147-A177-3AD203B41FA5}">
                      <a16:colId xmlns:a16="http://schemas.microsoft.com/office/drawing/2014/main" val="3039768336"/>
                    </a:ext>
                  </a:extLst>
                </a:gridCol>
                <a:gridCol w="1483307">
                  <a:extLst>
                    <a:ext uri="{9D8B030D-6E8A-4147-A177-3AD203B41FA5}">
                      <a16:colId xmlns:a16="http://schemas.microsoft.com/office/drawing/2014/main" val="1435533388"/>
                    </a:ext>
                  </a:extLst>
                </a:gridCol>
                <a:gridCol w="1809908">
                  <a:extLst>
                    <a:ext uri="{9D8B030D-6E8A-4147-A177-3AD203B41FA5}">
                      <a16:colId xmlns:a16="http://schemas.microsoft.com/office/drawing/2014/main" val="1356716097"/>
                    </a:ext>
                  </a:extLst>
                </a:gridCol>
                <a:gridCol w="834976">
                  <a:extLst>
                    <a:ext uri="{9D8B030D-6E8A-4147-A177-3AD203B41FA5}">
                      <a16:colId xmlns:a16="http://schemas.microsoft.com/office/drawing/2014/main" val="587168663"/>
                    </a:ext>
                  </a:extLst>
                </a:gridCol>
              </a:tblGrid>
              <a:tr h="332486">
                <a:tc gridSpan="4">
                  <a:txBody>
                    <a:bodyPr/>
                    <a:lstStyle/>
                    <a:p>
                      <a:pPr algn="r" fontAlgn="b"/>
                      <a:r>
                        <a:rPr lang="en-US" sz="1100" u="none" strike="noStrike" dirty="0">
                          <a:effectLst/>
                        </a:rPr>
                        <a:t>Enter values</a:t>
                      </a:r>
                      <a:endParaRPr lang="en-US" sz="1100" b="0" i="0" u="none" strike="noStrike" dirty="0">
                        <a:effectLst/>
                        <a:latin typeface="Trebuchet MS" panose="020B0603020202020204" pitchFamily="34" charset="0"/>
                      </a:endParaRPr>
                    </a:p>
                  </a:txBody>
                  <a:tcPr marL="9525" marR="142875" marT="9525" marB="0" anchor="b">
                    <a:solidFill>
                      <a:schemeClr val="bg1">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91129360"/>
                  </a:ext>
                </a:extLst>
              </a:tr>
              <a:tr h="351929">
                <a:tc gridSpan="3">
                  <a:txBody>
                    <a:bodyPr/>
                    <a:lstStyle/>
                    <a:p>
                      <a:pPr algn="l" fontAlgn="b"/>
                      <a:r>
                        <a:rPr lang="en-US" sz="1100" u="none" strike="noStrike" dirty="0">
                          <a:effectLst/>
                        </a:rPr>
                        <a:t>Loan amount</a:t>
                      </a:r>
                      <a:endParaRPr lang="en-US" sz="1100" b="0" i="0" u="none" strike="noStrike" dirty="0">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a:effectLst/>
                        </a:rPr>
                        <a:t> $   19,000.00 </a:t>
                      </a:r>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917962499"/>
                  </a:ext>
                </a:extLst>
              </a:tr>
              <a:tr h="182867">
                <a:tc gridSpan="3">
                  <a:txBody>
                    <a:bodyPr/>
                    <a:lstStyle/>
                    <a:p>
                      <a:pPr algn="l" fontAlgn="b"/>
                      <a:r>
                        <a:rPr lang="en-US" sz="1100" u="none" strike="noStrike">
                          <a:effectLst/>
                        </a:rPr>
                        <a:t>Annual interest rate</a:t>
                      </a:r>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a:effectLst/>
                        </a:rPr>
                        <a:t>3.40%</a:t>
                      </a:r>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3583118347"/>
                  </a:ext>
                </a:extLst>
              </a:tr>
              <a:tr h="182867">
                <a:tc gridSpan="3">
                  <a:txBody>
                    <a:bodyPr/>
                    <a:lstStyle/>
                    <a:p>
                      <a:pPr algn="l" fontAlgn="b"/>
                      <a:r>
                        <a:rPr lang="en-US" sz="1100" u="none" strike="noStrike">
                          <a:effectLst/>
                        </a:rPr>
                        <a:t>Loan period in years</a:t>
                      </a:r>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dirty="0">
                          <a:effectLst/>
                        </a:rPr>
                        <a:t>5</a:t>
                      </a:r>
                      <a:endParaRPr lang="en-US" sz="1100" b="0" i="0" u="none" strike="noStrike" dirty="0">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1776102744"/>
                  </a:ext>
                </a:extLst>
              </a:tr>
              <a:tr h="351929">
                <a:tc gridSpan="3">
                  <a:txBody>
                    <a:bodyPr/>
                    <a:lstStyle/>
                    <a:p>
                      <a:pPr algn="l" fontAlgn="b"/>
                      <a:r>
                        <a:rPr lang="en-US" sz="1100" u="none" strike="noStrike">
                          <a:effectLst/>
                        </a:rPr>
                        <a:t>Start date of loan</a:t>
                      </a:r>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a:effectLst/>
                        </a:rPr>
                        <a:t>10/1/2022</a:t>
                      </a:r>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82320613"/>
                  </a:ext>
                </a:extLst>
              </a:tr>
              <a:tr h="182867">
                <a:tc>
                  <a:txBody>
                    <a:bodyPr/>
                    <a:lstStyle/>
                    <a:p>
                      <a:pPr algn="l" fontAlgn="b"/>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a:txBody>
                    <a:bodyPr/>
                    <a:lstStyle/>
                    <a:p>
                      <a:pPr algn="l" fontAlgn="b"/>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a:txBody>
                    <a:bodyPr/>
                    <a:lstStyle/>
                    <a:p>
                      <a:pPr algn="l" fontAlgn="b"/>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a:txBody>
                    <a:bodyPr/>
                    <a:lstStyle/>
                    <a:p>
                      <a:pPr algn="r" fontAlgn="b"/>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2379563502"/>
                  </a:ext>
                </a:extLst>
              </a:tr>
              <a:tr h="351929">
                <a:tc gridSpan="3">
                  <a:txBody>
                    <a:bodyPr/>
                    <a:lstStyle/>
                    <a:p>
                      <a:pPr algn="l" fontAlgn="b"/>
                      <a:r>
                        <a:rPr lang="en-US" sz="1100" u="none" strike="noStrike" dirty="0">
                          <a:effectLst/>
                        </a:rPr>
                        <a:t>Monthly payment</a:t>
                      </a:r>
                      <a:endParaRPr lang="en-US" sz="1100" b="0" i="0" u="none" strike="noStrike" dirty="0">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a:effectLst/>
                        </a:rPr>
                        <a:t> $        190.00 </a:t>
                      </a:r>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3404710050"/>
                  </a:ext>
                </a:extLst>
              </a:tr>
              <a:tr h="182867">
                <a:tc gridSpan="3">
                  <a:txBody>
                    <a:bodyPr/>
                    <a:lstStyle/>
                    <a:p>
                      <a:pPr algn="l" fontAlgn="b"/>
                      <a:r>
                        <a:rPr lang="en-US" sz="1100" u="none" strike="noStrike">
                          <a:effectLst/>
                        </a:rPr>
                        <a:t>Number of payments</a:t>
                      </a:r>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dirty="0">
                          <a:effectLst/>
                        </a:rPr>
                        <a:t>60</a:t>
                      </a:r>
                      <a:endParaRPr lang="en-US" sz="1100" b="0" i="0" u="none" strike="noStrike" dirty="0">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2926792097"/>
                  </a:ext>
                </a:extLst>
              </a:tr>
              <a:tr h="351929">
                <a:tc gridSpan="3">
                  <a:txBody>
                    <a:bodyPr/>
                    <a:lstStyle/>
                    <a:p>
                      <a:pPr algn="l" fontAlgn="b"/>
                      <a:r>
                        <a:rPr lang="en-US" sz="1100" u="none" strike="noStrike">
                          <a:effectLst/>
                        </a:rPr>
                        <a:t>Total interest</a:t>
                      </a:r>
                      <a:endParaRPr lang="en-US" sz="1100" b="0" i="0" u="none" strike="noStrike">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a:effectLst/>
                        </a:rPr>
                        <a:t> $     1,687.58 </a:t>
                      </a:r>
                      <a:endParaRPr lang="en-US" sz="1100" b="0" i="0" u="none" strike="noStrike">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3122192973"/>
                  </a:ext>
                </a:extLst>
              </a:tr>
              <a:tr h="351929">
                <a:tc gridSpan="3">
                  <a:txBody>
                    <a:bodyPr/>
                    <a:lstStyle/>
                    <a:p>
                      <a:pPr algn="l" fontAlgn="b"/>
                      <a:r>
                        <a:rPr lang="en-US" sz="1100" u="none" strike="noStrike" dirty="0">
                          <a:effectLst/>
                        </a:rPr>
                        <a:t>Total cost of loan</a:t>
                      </a:r>
                      <a:endParaRPr lang="en-US" sz="1100" b="0" i="0" u="none" strike="noStrike" dirty="0">
                        <a:effectLst/>
                        <a:latin typeface="Trebuchet MS" panose="020B0603020202020204" pitchFamily="34" charset="0"/>
                      </a:endParaRPr>
                    </a:p>
                  </a:txBody>
                  <a:tcPr marL="714375" marR="9525" marT="9525" marB="0" anchor="b">
                    <a:solidFill>
                      <a:schemeClr val="bg1">
                        <a:lumMod val="75000"/>
                      </a:schemeClr>
                    </a:solidFill>
                  </a:tcPr>
                </a:tc>
                <a:tc hMerge="1">
                  <a:txBody>
                    <a:bodyPr/>
                    <a:lstStyle/>
                    <a:p>
                      <a:endParaRPr lang="en-US"/>
                    </a:p>
                  </a:txBody>
                  <a:tcPr/>
                </a:tc>
                <a:tc hMerge="1">
                  <a:txBody>
                    <a:bodyPr/>
                    <a:lstStyle/>
                    <a:p>
                      <a:endParaRPr lang="en-US"/>
                    </a:p>
                  </a:txBody>
                  <a:tcPr/>
                </a:tc>
                <a:tc>
                  <a:txBody>
                    <a:bodyPr/>
                    <a:lstStyle/>
                    <a:p>
                      <a:pPr algn="r" fontAlgn="b"/>
                      <a:r>
                        <a:rPr lang="en-US" sz="1100" u="none" strike="noStrike" dirty="0">
                          <a:effectLst/>
                        </a:rPr>
                        <a:t> $   20,687.58 </a:t>
                      </a:r>
                      <a:endParaRPr lang="en-US" sz="1100" b="0" i="0" u="none" strike="noStrike" dirty="0">
                        <a:effectLst/>
                        <a:latin typeface="Trebuchet MS" panose="020B0603020202020204" pitchFamily="34" charset="0"/>
                      </a:endParaRPr>
                    </a:p>
                  </a:txBody>
                  <a:tcPr marL="9525" marR="9525" marT="9525" marB="0" anchor="b">
                    <a:solidFill>
                      <a:schemeClr val="bg1">
                        <a:lumMod val="75000"/>
                      </a:schemeClr>
                    </a:solidFill>
                  </a:tcPr>
                </a:tc>
                <a:extLst>
                  <a:ext uri="{0D108BD9-81ED-4DB2-BD59-A6C34878D82A}">
                    <a16:rowId xmlns:a16="http://schemas.microsoft.com/office/drawing/2014/main" val="2813141611"/>
                  </a:ext>
                </a:extLst>
              </a:tr>
            </a:tbl>
          </a:graphicData>
        </a:graphic>
      </p:graphicFrame>
      <p:sp>
        <p:nvSpPr>
          <p:cNvPr id="6" name="TextBox 5">
            <a:extLst>
              <a:ext uri="{FF2B5EF4-FFF2-40B4-BE49-F238E27FC236}">
                <a16:creationId xmlns:a16="http://schemas.microsoft.com/office/drawing/2014/main" id="{52B4C080-C76D-48AE-9DC7-0763BB0DDE9B}"/>
              </a:ext>
            </a:extLst>
          </p:cNvPr>
          <p:cNvSpPr txBox="1"/>
          <p:nvPr/>
        </p:nvSpPr>
        <p:spPr>
          <a:xfrm>
            <a:off x="5998955" y="195456"/>
            <a:ext cx="6093500" cy="923330"/>
          </a:xfrm>
          <a:prstGeom prst="rect">
            <a:avLst/>
          </a:prstGeom>
          <a:noFill/>
        </p:spPr>
        <p:txBody>
          <a:bodyPr wrap="square">
            <a:spAutoFit/>
          </a:bodyPr>
          <a:lstStyle/>
          <a:p>
            <a:r>
              <a:rPr lang="en-US" sz="1800" b="1" dirty="0">
                <a:latin typeface="Seaford Display" panose="020B0502040303020204" pitchFamily="34" charset="0"/>
              </a:rPr>
              <a:t>The loan calculator show a significant decrease in my, over all loan amount payoff  from 10 years at $22,439.33 down to 5 years at $20,687.58. I still plan on sticking with my hypothesis.</a:t>
            </a:r>
          </a:p>
        </p:txBody>
      </p:sp>
    </p:spTree>
    <p:extLst>
      <p:ext uri="{BB962C8B-B14F-4D97-AF65-F5344CB8AC3E}">
        <p14:creationId xmlns:p14="http://schemas.microsoft.com/office/powerpoint/2010/main" val="3049395131"/>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E2C7B-F97A-4A76-A5DA-0F21FE607CF8}"/>
              </a:ext>
            </a:extLst>
          </p:cNvPr>
          <p:cNvSpPr>
            <a:spLocks noGrp="1"/>
          </p:cNvSpPr>
          <p:nvPr>
            <p:ph type="title"/>
          </p:nvPr>
        </p:nvSpPr>
        <p:spPr>
          <a:xfrm>
            <a:off x="3312826" y="365126"/>
            <a:ext cx="5846164" cy="1163872"/>
          </a:xfrm>
        </p:spPr>
        <p:txBody>
          <a:bodyPr>
            <a:normAutofit/>
          </a:bodyPr>
          <a:lstStyle/>
          <a:p>
            <a:pPr algn="ctr"/>
            <a:r>
              <a:rPr lang="en-US" sz="2800" u="sng" dirty="0">
                <a:latin typeface="Engravers MT" panose="02090707080505020304" pitchFamily="18" charset="0"/>
              </a:rPr>
              <a:t>Conclusion</a:t>
            </a:r>
          </a:p>
        </p:txBody>
      </p:sp>
      <p:sp>
        <p:nvSpPr>
          <p:cNvPr id="4" name="TextBox 3">
            <a:extLst>
              <a:ext uri="{FF2B5EF4-FFF2-40B4-BE49-F238E27FC236}">
                <a16:creationId xmlns:a16="http://schemas.microsoft.com/office/drawing/2014/main" id="{E75BB33C-7E8B-4734-8174-A85C6323FAC9}"/>
              </a:ext>
            </a:extLst>
          </p:cNvPr>
          <p:cNvSpPr txBox="1"/>
          <p:nvPr/>
        </p:nvSpPr>
        <p:spPr>
          <a:xfrm>
            <a:off x="3048000" y="2754328"/>
            <a:ext cx="6096000" cy="1349344"/>
          </a:xfrm>
          <a:prstGeom prst="rect">
            <a:avLst/>
          </a:prstGeom>
          <a:noFill/>
        </p:spPr>
        <p:txBody>
          <a:bodyPr wrap="square">
            <a:spAutoFit/>
          </a:bodyPr>
          <a:lstStyle/>
          <a:p>
            <a:pPr marL="342900" marR="0" lvl="0" indent="-342900">
              <a:lnSpc>
                <a:spcPct val="115000"/>
              </a:lnSpc>
              <a:spcBef>
                <a:spcPts val="0"/>
              </a:spcBef>
              <a:spcAft>
                <a:spcPts val="0"/>
              </a:spcAft>
              <a:buSzPts val="1000"/>
              <a:buFont typeface="Symbol" panose="05050102010706020507" pitchFamily="18" charset="2"/>
              <a:buChar char=""/>
            </a:pPr>
            <a:r>
              <a:rPr lang="en-US" sz="1800" dirty="0">
                <a:effectLst/>
                <a:latin typeface="Book Antiqua" panose="02040602050305030304" pitchFamily="18" charset="0"/>
                <a:ea typeface="Calibri" panose="020F0502020204030204" pitchFamily="34" charset="0"/>
                <a:cs typeface="Times New Roman" panose="02020603050405020304" pitchFamily="18" charset="0"/>
              </a:rPr>
              <a:t>Identify what your optimal monthly payment would be.  Explain why this payment would be beneficial and realistic for you.  Describe how your findings from this project relate to your hypothesis from step 1.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54570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310</TotalTime>
  <Words>879</Words>
  <Application>Microsoft Office PowerPoint</Application>
  <PresentationFormat>Widescreen</PresentationFormat>
  <Paragraphs>272</Paragraphs>
  <Slides>10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vt:i4>
      </vt:variant>
    </vt:vector>
  </HeadingPairs>
  <TitlesOfParts>
    <vt:vector size="20" baseType="lpstr">
      <vt:lpstr>Arial</vt:lpstr>
      <vt:lpstr>Book Antiqua</vt:lpstr>
      <vt:lpstr>Calibri</vt:lpstr>
      <vt:lpstr>Calibri Light</vt:lpstr>
      <vt:lpstr>Engravers MT</vt:lpstr>
      <vt:lpstr>Seaford Display</vt:lpstr>
      <vt:lpstr>Symbol</vt:lpstr>
      <vt:lpstr>Times New Roman</vt:lpstr>
      <vt:lpstr>Trebuchet MS</vt:lpstr>
      <vt:lpstr>Office Theme</vt:lpstr>
      <vt:lpstr>MATH201 - Quantitative Reasoning  Student Loan Project</vt:lpstr>
      <vt:lpstr>Introduction</vt:lpstr>
      <vt:lpstr>Hypothesis</vt:lpstr>
      <vt:lpstr>Estimated Net Starting Salary upon Graduation</vt:lpstr>
      <vt:lpstr>PowerPoint Presentation</vt:lpstr>
      <vt:lpstr>PowerPoint Presentation</vt:lpstr>
      <vt:lpstr>PowerPoint Presentation</vt:lpstr>
      <vt:lpstr>PowerPoint Presentation</vt:lpstr>
      <vt:lpstr>PowerPoint Presentation</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Karman Beller</cp:lastModifiedBy>
  <cp:revision>219</cp:revision>
  <dcterms:created xsi:type="dcterms:W3CDTF">2021-06-11T17:05:31Z</dcterms:created>
  <dcterms:modified xsi:type="dcterms:W3CDTF">2021-06-19T23:41:13Z</dcterms:modified>
</cp:coreProperties>
</file>