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12"/>
  </p:notesMasterIdLst>
  <p:sldIdLst>
    <p:sldId id="256" r:id="rId2"/>
    <p:sldId id="257"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2321F0-8F60-814B-0B33-B63AD1B7B1D9}" v="41" dt="2020-12-13T01:40:23.034"/>
    <p1510:client id="{B86F4CAE-61ED-4E86-BAA5-15F0CF6EBFA2}" v="178" dt="2020-12-05T04:59:14.372"/>
    <p1510:client id="{E903412B-153F-99A5-CFEE-DD3C32F4D41E}" v="1661" dt="2020-12-07T02:05:01.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9" d="100"/>
          <a:sy n="119" d="100"/>
        </p:scale>
        <p:origin x="10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svg"/><Relationship Id="rId1" Type="http://schemas.openxmlformats.org/officeDocument/2006/relationships/image" Target="../media/image16.png"/><Relationship Id="rId6" Type="http://schemas.openxmlformats.org/officeDocument/2006/relationships/image" Target="../media/image15.svg"/><Relationship Id="rId5" Type="http://schemas.openxmlformats.org/officeDocument/2006/relationships/image" Target="../media/image18.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D08154-EB93-4A07-9AEC-0D73B7581B04}" type="doc">
      <dgm:prSet loTypeId="urn:microsoft.com/office/officeart/2016/7/layout/BasicLinearProcessNumbered" loCatId="process" qsTypeId="urn:microsoft.com/office/officeart/2005/8/quickstyle/simple1" qsCatId="simple" csTypeId="urn:microsoft.com/office/officeart/2005/8/colors/accent0_3" csCatId="mainScheme"/>
      <dgm:spPr/>
      <dgm:t>
        <a:bodyPr/>
        <a:lstStyle/>
        <a:p>
          <a:endParaRPr lang="en-US"/>
        </a:p>
      </dgm:t>
    </dgm:pt>
    <dgm:pt modelId="{523B0EF0-48E0-48E2-B1A9-EFC031ACB35C}">
      <dgm:prSet/>
      <dgm:spPr/>
      <dgm:t>
        <a:bodyPr/>
        <a:lstStyle/>
        <a:p>
          <a:r>
            <a:rPr lang="en-US"/>
            <a:t>Provide comfort and reasurrance to those people affected</a:t>
          </a:r>
        </a:p>
      </dgm:t>
    </dgm:pt>
    <dgm:pt modelId="{46F07077-F96D-4153-82E6-22DB01248035}" type="parTrans" cxnId="{1301DE19-0D99-4523-B5E0-654A2C00A3E3}">
      <dgm:prSet/>
      <dgm:spPr/>
      <dgm:t>
        <a:bodyPr/>
        <a:lstStyle/>
        <a:p>
          <a:endParaRPr lang="en-US"/>
        </a:p>
      </dgm:t>
    </dgm:pt>
    <dgm:pt modelId="{2144A3AD-A8FF-4084-9E7D-AAA37074A4AD}" type="sibTrans" cxnId="{1301DE19-0D99-4523-B5E0-654A2C00A3E3}">
      <dgm:prSet phldrT="1" phldr="0"/>
      <dgm:spPr/>
      <dgm:t>
        <a:bodyPr/>
        <a:lstStyle/>
        <a:p>
          <a:r>
            <a:rPr lang="en-US"/>
            <a:t>1</a:t>
          </a:r>
        </a:p>
      </dgm:t>
    </dgm:pt>
    <dgm:pt modelId="{9120F348-FC28-4D52-8F56-24364D24370E}">
      <dgm:prSet/>
      <dgm:spPr/>
      <dgm:t>
        <a:bodyPr/>
        <a:lstStyle/>
        <a:p>
          <a:r>
            <a:rPr lang="en-US"/>
            <a:t>Provide a place for any updates or information</a:t>
          </a:r>
        </a:p>
      </dgm:t>
    </dgm:pt>
    <dgm:pt modelId="{A4DC6FF1-4D21-49BD-949A-10CC9CCAE564}" type="parTrans" cxnId="{8CB398B1-D76D-4F07-90E8-56ACD800C7B5}">
      <dgm:prSet/>
      <dgm:spPr/>
      <dgm:t>
        <a:bodyPr/>
        <a:lstStyle/>
        <a:p>
          <a:endParaRPr lang="en-US"/>
        </a:p>
      </dgm:t>
    </dgm:pt>
    <dgm:pt modelId="{A0D0FC2D-CA1C-43B2-B29B-BDD753803C64}" type="sibTrans" cxnId="{8CB398B1-D76D-4F07-90E8-56ACD800C7B5}">
      <dgm:prSet phldrT="2" phldr="0"/>
      <dgm:spPr/>
      <dgm:t>
        <a:bodyPr/>
        <a:lstStyle/>
        <a:p>
          <a:r>
            <a:rPr lang="en-US"/>
            <a:t>2</a:t>
          </a:r>
        </a:p>
      </dgm:t>
    </dgm:pt>
    <dgm:pt modelId="{9F000532-85B9-4F4F-9DEA-884F10B2E3D6}">
      <dgm:prSet/>
      <dgm:spPr/>
      <dgm:t>
        <a:bodyPr/>
        <a:lstStyle/>
        <a:p>
          <a:r>
            <a:rPr lang="en-US"/>
            <a:t>Provide information on how to recover from identity theft</a:t>
          </a:r>
        </a:p>
      </dgm:t>
    </dgm:pt>
    <dgm:pt modelId="{5BEFCA17-0C86-47C5-AA25-C98A30213457}" type="parTrans" cxnId="{8A675929-CFA4-4BBC-BA41-3A3458417BBA}">
      <dgm:prSet/>
      <dgm:spPr/>
      <dgm:t>
        <a:bodyPr/>
        <a:lstStyle/>
        <a:p>
          <a:endParaRPr lang="en-US"/>
        </a:p>
      </dgm:t>
    </dgm:pt>
    <dgm:pt modelId="{5F89CC06-665F-4561-8959-08A4D36FED1D}" type="sibTrans" cxnId="{8A675929-CFA4-4BBC-BA41-3A3458417BBA}">
      <dgm:prSet phldrT="3" phldr="0"/>
      <dgm:spPr/>
      <dgm:t>
        <a:bodyPr/>
        <a:lstStyle/>
        <a:p>
          <a:r>
            <a:rPr lang="en-US"/>
            <a:t>3</a:t>
          </a:r>
        </a:p>
      </dgm:t>
    </dgm:pt>
    <dgm:pt modelId="{AB3A1BA3-0064-4C77-87AF-DFE7F8013351}">
      <dgm:prSet/>
      <dgm:spPr/>
      <dgm:t>
        <a:bodyPr/>
        <a:lstStyle/>
        <a:p>
          <a:r>
            <a:rPr lang="en-US"/>
            <a:t>Give those effected information on the law enforcement handling the case</a:t>
          </a:r>
        </a:p>
      </dgm:t>
    </dgm:pt>
    <dgm:pt modelId="{2DA6C395-723C-4A80-B327-04EE28FBF2DC}" type="parTrans" cxnId="{3BE2BE42-5203-4541-9458-E6E4706518C5}">
      <dgm:prSet/>
      <dgm:spPr/>
      <dgm:t>
        <a:bodyPr/>
        <a:lstStyle/>
        <a:p>
          <a:endParaRPr lang="en-US"/>
        </a:p>
      </dgm:t>
    </dgm:pt>
    <dgm:pt modelId="{833BB01F-0DFB-4496-A009-9F87E48070BB}" type="sibTrans" cxnId="{3BE2BE42-5203-4541-9458-E6E4706518C5}">
      <dgm:prSet phldrT="4" phldr="0"/>
      <dgm:spPr/>
      <dgm:t>
        <a:bodyPr/>
        <a:lstStyle/>
        <a:p>
          <a:r>
            <a:rPr lang="en-US"/>
            <a:t>4</a:t>
          </a:r>
        </a:p>
      </dgm:t>
    </dgm:pt>
    <dgm:pt modelId="{14E880E9-4848-4176-B086-FD1B6F4C3E9A}" type="pres">
      <dgm:prSet presAssocID="{47D08154-EB93-4A07-9AEC-0D73B7581B04}" presName="Name0" presStyleCnt="0">
        <dgm:presLayoutVars>
          <dgm:animLvl val="lvl"/>
          <dgm:resizeHandles val="exact"/>
        </dgm:presLayoutVars>
      </dgm:prSet>
      <dgm:spPr/>
    </dgm:pt>
    <dgm:pt modelId="{9997BAD8-CB38-45BA-8AD6-32A804C22EB1}" type="pres">
      <dgm:prSet presAssocID="{523B0EF0-48E0-48E2-B1A9-EFC031ACB35C}" presName="compositeNode" presStyleCnt="0">
        <dgm:presLayoutVars>
          <dgm:bulletEnabled val="1"/>
        </dgm:presLayoutVars>
      </dgm:prSet>
      <dgm:spPr/>
    </dgm:pt>
    <dgm:pt modelId="{3D3E08F5-A666-4A0D-B196-D8CDF81B0D90}" type="pres">
      <dgm:prSet presAssocID="{523B0EF0-48E0-48E2-B1A9-EFC031ACB35C}" presName="bgRect" presStyleLbl="bgAccFollowNode1" presStyleIdx="0" presStyleCnt="4"/>
      <dgm:spPr/>
    </dgm:pt>
    <dgm:pt modelId="{802D81FE-353A-41DE-B9A1-4CB2AB1EEE1F}" type="pres">
      <dgm:prSet presAssocID="{2144A3AD-A8FF-4084-9E7D-AAA37074A4AD}" presName="sibTransNodeCircle" presStyleLbl="alignNode1" presStyleIdx="0" presStyleCnt="8">
        <dgm:presLayoutVars>
          <dgm:chMax val="0"/>
          <dgm:bulletEnabled/>
        </dgm:presLayoutVars>
      </dgm:prSet>
      <dgm:spPr/>
    </dgm:pt>
    <dgm:pt modelId="{A0DC9C19-7B8F-4E42-A1F8-1195816279A1}" type="pres">
      <dgm:prSet presAssocID="{523B0EF0-48E0-48E2-B1A9-EFC031ACB35C}" presName="bottomLine" presStyleLbl="alignNode1" presStyleIdx="1" presStyleCnt="8">
        <dgm:presLayoutVars/>
      </dgm:prSet>
      <dgm:spPr/>
    </dgm:pt>
    <dgm:pt modelId="{7F8C53C5-2E68-47DF-8BF5-4189DB02189D}" type="pres">
      <dgm:prSet presAssocID="{523B0EF0-48E0-48E2-B1A9-EFC031ACB35C}" presName="nodeText" presStyleLbl="bgAccFollowNode1" presStyleIdx="0" presStyleCnt="4">
        <dgm:presLayoutVars>
          <dgm:bulletEnabled val="1"/>
        </dgm:presLayoutVars>
      </dgm:prSet>
      <dgm:spPr/>
    </dgm:pt>
    <dgm:pt modelId="{4B8D9A1C-A938-4434-BC0B-A7DEF8265744}" type="pres">
      <dgm:prSet presAssocID="{2144A3AD-A8FF-4084-9E7D-AAA37074A4AD}" presName="sibTrans" presStyleCnt="0"/>
      <dgm:spPr/>
    </dgm:pt>
    <dgm:pt modelId="{3B6DA49C-43D1-4428-8962-4C5149AD63AB}" type="pres">
      <dgm:prSet presAssocID="{9120F348-FC28-4D52-8F56-24364D24370E}" presName="compositeNode" presStyleCnt="0">
        <dgm:presLayoutVars>
          <dgm:bulletEnabled val="1"/>
        </dgm:presLayoutVars>
      </dgm:prSet>
      <dgm:spPr/>
    </dgm:pt>
    <dgm:pt modelId="{09881186-E444-44B4-91C6-B8ED4CA75910}" type="pres">
      <dgm:prSet presAssocID="{9120F348-FC28-4D52-8F56-24364D24370E}" presName="bgRect" presStyleLbl="bgAccFollowNode1" presStyleIdx="1" presStyleCnt="4"/>
      <dgm:spPr/>
    </dgm:pt>
    <dgm:pt modelId="{E8102F99-2EF7-41CF-9BFC-7D5CDC7E4CE1}" type="pres">
      <dgm:prSet presAssocID="{A0D0FC2D-CA1C-43B2-B29B-BDD753803C64}" presName="sibTransNodeCircle" presStyleLbl="alignNode1" presStyleIdx="2" presStyleCnt="8">
        <dgm:presLayoutVars>
          <dgm:chMax val="0"/>
          <dgm:bulletEnabled/>
        </dgm:presLayoutVars>
      </dgm:prSet>
      <dgm:spPr/>
    </dgm:pt>
    <dgm:pt modelId="{536D580C-2073-4595-A446-ADDA99391ACF}" type="pres">
      <dgm:prSet presAssocID="{9120F348-FC28-4D52-8F56-24364D24370E}" presName="bottomLine" presStyleLbl="alignNode1" presStyleIdx="3" presStyleCnt="8">
        <dgm:presLayoutVars/>
      </dgm:prSet>
      <dgm:spPr/>
    </dgm:pt>
    <dgm:pt modelId="{4136A9D0-E7B2-4CA0-8CF0-A8367E23D3DE}" type="pres">
      <dgm:prSet presAssocID="{9120F348-FC28-4D52-8F56-24364D24370E}" presName="nodeText" presStyleLbl="bgAccFollowNode1" presStyleIdx="1" presStyleCnt="4">
        <dgm:presLayoutVars>
          <dgm:bulletEnabled val="1"/>
        </dgm:presLayoutVars>
      </dgm:prSet>
      <dgm:spPr/>
    </dgm:pt>
    <dgm:pt modelId="{FD9D63A4-A1D2-437C-BBAE-F513DAA19A16}" type="pres">
      <dgm:prSet presAssocID="{A0D0FC2D-CA1C-43B2-B29B-BDD753803C64}" presName="sibTrans" presStyleCnt="0"/>
      <dgm:spPr/>
    </dgm:pt>
    <dgm:pt modelId="{AA737B4E-0383-4B97-BFBA-3895751EE3AA}" type="pres">
      <dgm:prSet presAssocID="{9F000532-85B9-4F4F-9DEA-884F10B2E3D6}" presName="compositeNode" presStyleCnt="0">
        <dgm:presLayoutVars>
          <dgm:bulletEnabled val="1"/>
        </dgm:presLayoutVars>
      </dgm:prSet>
      <dgm:spPr/>
    </dgm:pt>
    <dgm:pt modelId="{57118061-9556-44DA-A9F4-EE2742448D6B}" type="pres">
      <dgm:prSet presAssocID="{9F000532-85B9-4F4F-9DEA-884F10B2E3D6}" presName="bgRect" presStyleLbl="bgAccFollowNode1" presStyleIdx="2" presStyleCnt="4"/>
      <dgm:spPr/>
    </dgm:pt>
    <dgm:pt modelId="{841655D5-DE18-4110-90C0-34695D1EFA73}" type="pres">
      <dgm:prSet presAssocID="{5F89CC06-665F-4561-8959-08A4D36FED1D}" presName="sibTransNodeCircle" presStyleLbl="alignNode1" presStyleIdx="4" presStyleCnt="8">
        <dgm:presLayoutVars>
          <dgm:chMax val="0"/>
          <dgm:bulletEnabled/>
        </dgm:presLayoutVars>
      </dgm:prSet>
      <dgm:spPr/>
    </dgm:pt>
    <dgm:pt modelId="{490B8325-0C25-484F-A666-FE58517BE800}" type="pres">
      <dgm:prSet presAssocID="{9F000532-85B9-4F4F-9DEA-884F10B2E3D6}" presName="bottomLine" presStyleLbl="alignNode1" presStyleIdx="5" presStyleCnt="8">
        <dgm:presLayoutVars/>
      </dgm:prSet>
      <dgm:spPr/>
    </dgm:pt>
    <dgm:pt modelId="{0D33F74C-7F27-46B7-A870-4907022DE0B6}" type="pres">
      <dgm:prSet presAssocID="{9F000532-85B9-4F4F-9DEA-884F10B2E3D6}" presName="nodeText" presStyleLbl="bgAccFollowNode1" presStyleIdx="2" presStyleCnt="4">
        <dgm:presLayoutVars>
          <dgm:bulletEnabled val="1"/>
        </dgm:presLayoutVars>
      </dgm:prSet>
      <dgm:spPr/>
    </dgm:pt>
    <dgm:pt modelId="{54C2B9E8-4D6E-44B8-B7F8-A8E1A164F67B}" type="pres">
      <dgm:prSet presAssocID="{5F89CC06-665F-4561-8959-08A4D36FED1D}" presName="sibTrans" presStyleCnt="0"/>
      <dgm:spPr/>
    </dgm:pt>
    <dgm:pt modelId="{D16C8449-EBD7-4C39-B008-0AE2F5124F33}" type="pres">
      <dgm:prSet presAssocID="{AB3A1BA3-0064-4C77-87AF-DFE7F8013351}" presName="compositeNode" presStyleCnt="0">
        <dgm:presLayoutVars>
          <dgm:bulletEnabled val="1"/>
        </dgm:presLayoutVars>
      </dgm:prSet>
      <dgm:spPr/>
    </dgm:pt>
    <dgm:pt modelId="{51EE2788-32FA-4E6B-B49A-ED5E66D02C03}" type="pres">
      <dgm:prSet presAssocID="{AB3A1BA3-0064-4C77-87AF-DFE7F8013351}" presName="bgRect" presStyleLbl="bgAccFollowNode1" presStyleIdx="3" presStyleCnt="4"/>
      <dgm:spPr/>
    </dgm:pt>
    <dgm:pt modelId="{D1887B3E-1763-49BA-9760-52302CCFA743}" type="pres">
      <dgm:prSet presAssocID="{833BB01F-0DFB-4496-A009-9F87E48070BB}" presName="sibTransNodeCircle" presStyleLbl="alignNode1" presStyleIdx="6" presStyleCnt="8">
        <dgm:presLayoutVars>
          <dgm:chMax val="0"/>
          <dgm:bulletEnabled/>
        </dgm:presLayoutVars>
      </dgm:prSet>
      <dgm:spPr/>
    </dgm:pt>
    <dgm:pt modelId="{F00C2840-B66B-4947-B439-4F6CD726D0BC}" type="pres">
      <dgm:prSet presAssocID="{AB3A1BA3-0064-4C77-87AF-DFE7F8013351}" presName="bottomLine" presStyleLbl="alignNode1" presStyleIdx="7" presStyleCnt="8">
        <dgm:presLayoutVars/>
      </dgm:prSet>
      <dgm:spPr/>
    </dgm:pt>
    <dgm:pt modelId="{A32E95C3-C79C-460A-A6CF-D4E45F89FEA2}" type="pres">
      <dgm:prSet presAssocID="{AB3A1BA3-0064-4C77-87AF-DFE7F8013351}" presName="nodeText" presStyleLbl="bgAccFollowNode1" presStyleIdx="3" presStyleCnt="4">
        <dgm:presLayoutVars>
          <dgm:bulletEnabled val="1"/>
        </dgm:presLayoutVars>
      </dgm:prSet>
      <dgm:spPr/>
    </dgm:pt>
  </dgm:ptLst>
  <dgm:cxnLst>
    <dgm:cxn modelId="{D1AF5514-B0A9-45A2-BF5A-911D90DFDD4F}" type="presOf" srcId="{523B0EF0-48E0-48E2-B1A9-EFC031ACB35C}" destId="{7F8C53C5-2E68-47DF-8BF5-4189DB02189D}" srcOrd="1" destOrd="0" presId="urn:microsoft.com/office/officeart/2016/7/layout/BasicLinearProcessNumbered"/>
    <dgm:cxn modelId="{9AFDD919-476C-4A2D-8CDD-9CB782AAE4F4}" type="presOf" srcId="{523B0EF0-48E0-48E2-B1A9-EFC031ACB35C}" destId="{3D3E08F5-A666-4A0D-B196-D8CDF81B0D90}" srcOrd="0" destOrd="0" presId="urn:microsoft.com/office/officeart/2016/7/layout/BasicLinearProcessNumbered"/>
    <dgm:cxn modelId="{1301DE19-0D99-4523-B5E0-654A2C00A3E3}" srcId="{47D08154-EB93-4A07-9AEC-0D73B7581B04}" destId="{523B0EF0-48E0-48E2-B1A9-EFC031ACB35C}" srcOrd="0" destOrd="0" parTransId="{46F07077-F96D-4153-82E6-22DB01248035}" sibTransId="{2144A3AD-A8FF-4084-9E7D-AAA37074A4AD}"/>
    <dgm:cxn modelId="{9B98A421-24FB-4FF2-AECD-A7FB7875532E}" type="presOf" srcId="{47D08154-EB93-4A07-9AEC-0D73B7581B04}" destId="{14E880E9-4848-4176-B086-FD1B6F4C3E9A}" srcOrd="0" destOrd="0" presId="urn:microsoft.com/office/officeart/2016/7/layout/BasicLinearProcessNumbered"/>
    <dgm:cxn modelId="{8A675929-CFA4-4BBC-BA41-3A3458417BBA}" srcId="{47D08154-EB93-4A07-9AEC-0D73B7581B04}" destId="{9F000532-85B9-4F4F-9DEA-884F10B2E3D6}" srcOrd="2" destOrd="0" parTransId="{5BEFCA17-0C86-47C5-AA25-C98A30213457}" sibTransId="{5F89CC06-665F-4561-8959-08A4D36FED1D}"/>
    <dgm:cxn modelId="{0EB2402B-35E1-455D-803D-1519A73ED372}" type="presOf" srcId="{AB3A1BA3-0064-4C77-87AF-DFE7F8013351}" destId="{A32E95C3-C79C-460A-A6CF-D4E45F89FEA2}" srcOrd="1" destOrd="0" presId="urn:microsoft.com/office/officeart/2016/7/layout/BasicLinearProcessNumbered"/>
    <dgm:cxn modelId="{3BE2BE42-5203-4541-9458-E6E4706518C5}" srcId="{47D08154-EB93-4A07-9AEC-0D73B7581B04}" destId="{AB3A1BA3-0064-4C77-87AF-DFE7F8013351}" srcOrd="3" destOrd="0" parTransId="{2DA6C395-723C-4A80-B327-04EE28FBF2DC}" sibTransId="{833BB01F-0DFB-4496-A009-9F87E48070BB}"/>
    <dgm:cxn modelId="{6F57D943-DB29-4FBB-BE36-7E6E068F55AC}" type="presOf" srcId="{5F89CC06-665F-4561-8959-08A4D36FED1D}" destId="{841655D5-DE18-4110-90C0-34695D1EFA73}" srcOrd="0" destOrd="0" presId="urn:microsoft.com/office/officeart/2016/7/layout/BasicLinearProcessNumbered"/>
    <dgm:cxn modelId="{E19FFE9B-0FA5-4694-8463-59FD7E3D9D5B}" type="presOf" srcId="{AB3A1BA3-0064-4C77-87AF-DFE7F8013351}" destId="{51EE2788-32FA-4E6B-B49A-ED5E66D02C03}" srcOrd="0" destOrd="0" presId="urn:microsoft.com/office/officeart/2016/7/layout/BasicLinearProcessNumbered"/>
    <dgm:cxn modelId="{F04AD8AA-5B13-4377-8B47-DD50B9A543C6}" type="presOf" srcId="{9F000532-85B9-4F4F-9DEA-884F10B2E3D6}" destId="{0D33F74C-7F27-46B7-A870-4907022DE0B6}" srcOrd="1" destOrd="0" presId="urn:microsoft.com/office/officeart/2016/7/layout/BasicLinearProcessNumbered"/>
    <dgm:cxn modelId="{BB1CEAAA-B3A3-475E-A9A6-6C5563CF2B87}" type="presOf" srcId="{9120F348-FC28-4D52-8F56-24364D24370E}" destId="{09881186-E444-44B4-91C6-B8ED4CA75910}" srcOrd="0" destOrd="0" presId="urn:microsoft.com/office/officeart/2016/7/layout/BasicLinearProcessNumbered"/>
    <dgm:cxn modelId="{8CB398B1-D76D-4F07-90E8-56ACD800C7B5}" srcId="{47D08154-EB93-4A07-9AEC-0D73B7581B04}" destId="{9120F348-FC28-4D52-8F56-24364D24370E}" srcOrd="1" destOrd="0" parTransId="{A4DC6FF1-4D21-49BD-949A-10CC9CCAE564}" sibTransId="{A0D0FC2D-CA1C-43B2-B29B-BDD753803C64}"/>
    <dgm:cxn modelId="{B1246CBD-BE74-442B-9719-F9D5DB8194EA}" type="presOf" srcId="{833BB01F-0DFB-4496-A009-9F87E48070BB}" destId="{D1887B3E-1763-49BA-9760-52302CCFA743}" srcOrd="0" destOrd="0" presId="urn:microsoft.com/office/officeart/2016/7/layout/BasicLinearProcessNumbered"/>
    <dgm:cxn modelId="{8078C4BF-22B6-460B-9A34-C39B4DCB3D6C}" type="presOf" srcId="{2144A3AD-A8FF-4084-9E7D-AAA37074A4AD}" destId="{802D81FE-353A-41DE-B9A1-4CB2AB1EEE1F}" srcOrd="0" destOrd="0" presId="urn:microsoft.com/office/officeart/2016/7/layout/BasicLinearProcessNumbered"/>
    <dgm:cxn modelId="{83E447C5-DECF-4165-99AD-ABA528FB6683}" type="presOf" srcId="{9120F348-FC28-4D52-8F56-24364D24370E}" destId="{4136A9D0-E7B2-4CA0-8CF0-A8367E23D3DE}" srcOrd="1" destOrd="0" presId="urn:microsoft.com/office/officeart/2016/7/layout/BasicLinearProcessNumbered"/>
    <dgm:cxn modelId="{69F231DB-05C7-47C6-84E3-ED8748A0BA5B}" type="presOf" srcId="{9F000532-85B9-4F4F-9DEA-884F10B2E3D6}" destId="{57118061-9556-44DA-A9F4-EE2742448D6B}" srcOrd="0" destOrd="0" presId="urn:microsoft.com/office/officeart/2016/7/layout/BasicLinearProcessNumbered"/>
    <dgm:cxn modelId="{2BA163E2-9C44-4FBD-8D62-7964D1440D74}" type="presOf" srcId="{A0D0FC2D-CA1C-43B2-B29B-BDD753803C64}" destId="{E8102F99-2EF7-41CF-9BFC-7D5CDC7E4CE1}" srcOrd="0" destOrd="0" presId="urn:microsoft.com/office/officeart/2016/7/layout/BasicLinearProcessNumbered"/>
    <dgm:cxn modelId="{795DCE98-0F52-4416-BC3F-93BDF545B67B}" type="presParOf" srcId="{14E880E9-4848-4176-B086-FD1B6F4C3E9A}" destId="{9997BAD8-CB38-45BA-8AD6-32A804C22EB1}" srcOrd="0" destOrd="0" presId="urn:microsoft.com/office/officeart/2016/7/layout/BasicLinearProcessNumbered"/>
    <dgm:cxn modelId="{3EC14D85-FA78-4744-A01D-BD361B3554FF}" type="presParOf" srcId="{9997BAD8-CB38-45BA-8AD6-32A804C22EB1}" destId="{3D3E08F5-A666-4A0D-B196-D8CDF81B0D90}" srcOrd="0" destOrd="0" presId="urn:microsoft.com/office/officeart/2016/7/layout/BasicLinearProcessNumbered"/>
    <dgm:cxn modelId="{BF75AA18-AFF7-4007-8E32-343969297A59}" type="presParOf" srcId="{9997BAD8-CB38-45BA-8AD6-32A804C22EB1}" destId="{802D81FE-353A-41DE-B9A1-4CB2AB1EEE1F}" srcOrd="1" destOrd="0" presId="urn:microsoft.com/office/officeart/2016/7/layout/BasicLinearProcessNumbered"/>
    <dgm:cxn modelId="{8337C01B-5261-41EF-9D25-A98C0A081540}" type="presParOf" srcId="{9997BAD8-CB38-45BA-8AD6-32A804C22EB1}" destId="{A0DC9C19-7B8F-4E42-A1F8-1195816279A1}" srcOrd="2" destOrd="0" presId="urn:microsoft.com/office/officeart/2016/7/layout/BasicLinearProcessNumbered"/>
    <dgm:cxn modelId="{2A6DF34D-C28E-4FBE-80A8-38D478764A44}" type="presParOf" srcId="{9997BAD8-CB38-45BA-8AD6-32A804C22EB1}" destId="{7F8C53C5-2E68-47DF-8BF5-4189DB02189D}" srcOrd="3" destOrd="0" presId="urn:microsoft.com/office/officeart/2016/7/layout/BasicLinearProcessNumbered"/>
    <dgm:cxn modelId="{A851EFA3-81F2-4CCC-BA72-2F7F7021DFA6}" type="presParOf" srcId="{14E880E9-4848-4176-B086-FD1B6F4C3E9A}" destId="{4B8D9A1C-A938-4434-BC0B-A7DEF8265744}" srcOrd="1" destOrd="0" presId="urn:microsoft.com/office/officeart/2016/7/layout/BasicLinearProcessNumbered"/>
    <dgm:cxn modelId="{5651E041-D220-4411-A2CD-9C3E260A4BDE}" type="presParOf" srcId="{14E880E9-4848-4176-B086-FD1B6F4C3E9A}" destId="{3B6DA49C-43D1-4428-8962-4C5149AD63AB}" srcOrd="2" destOrd="0" presId="urn:microsoft.com/office/officeart/2016/7/layout/BasicLinearProcessNumbered"/>
    <dgm:cxn modelId="{588D22C4-3EF7-42E7-B86A-C55C53BE83C3}" type="presParOf" srcId="{3B6DA49C-43D1-4428-8962-4C5149AD63AB}" destId="{09881186-E444-44B4-91C6-B8ED4CA75910}" srcOrd="0" destOrd="0" presId="urn:microsoft.com/office/officeart/2016/7/layout/BasicLinearProcessNumbered"/>
    <dgm:cxn modelId="{EFCB9DB6-9401-496F-996F-7D5E3279420B}" type="presParOf" srcId="{3B6DA49C-43D1-4428-8962-4C5149AD63AB}" destId="{E8102F99-2EF7-41CF-9BFC-7D5CDC7E4CE1}" srcOrd="1" destOrd="0" presId="urn:microsoft.com/office/officeart/2016/7/layout/BasicLinearProcessNumbered"/>
    <dgm:cxn modelId="{5E9450C6-DD82-4127-95EF-DA47D7029D3E}" type="presParOf" srcId="{3B6DA49C-43D1-4428-8962-4C5149AD63AB}" destId="{536D580C-2073-4595-A446-ADDA99391ACF}" srcOrd="2" destOrd="0" presId="urn:microsoft.com/office/officeart/2016/7/layout/BasicLinearProcessNumbered"/>
    <dgm:cxn modelId="{1DD53043-19F7-41BE-906D-03E8DB74BC46}" type="presParOf" srcId="{3B6DA49C-43D1-4428-8962-4C5149AD63AB}" destId="{4136A9D0-E7B2-4CA0-8CF0-A8367E23D3DE}" srcOrd="3" destOrd="0" presId="urn:microsoft.com/office/officeart/2016/7/layout/BasicLinearProcessNumbered"/>
    <dgm:cxn modelId="{5B35B99F-306B-44AF-8D06-28D064011D2D}" type="presParOf" srcId="{14E880E9-4848-4176-B086-FD1B6F4C3E9A}" destId="{FD9D63A4-A1D2-437C-BBAE-F513DAA19A16}" srcOrd="3" destOrd="0" presId="urn:microsoft.com/office/officeart/2016/7/layout/BasicLinearProcessNumbered"/>
    <dgm:cxn modelId="{6AFD283C-E631-4BBA-B1A7-58A3851E7B55}" type="presParOf" srcId="{14E880E9-4848-4176-B086-FD1B6F4C3E9A}" destId="{AA737B4E-0383-4B97-BFBA-3895751EE3AA}" srcOrd="4" destOrd="0" presId="urn:microsoft.com/office/officeart/2016/7/layout/BasicLinearProcessNumbered"/>
    <dgm:cxn modelId="{4E0AA02A-6672-4619-A8ED-4CD108BA753C}" type="presParOf" srcId="{AA737B4E-0383-4B97-BFBA-3895751EE3AA}" destId="{57118061-9556-44DA-A9F4-EE2742448D6B}" srcOrd="0" destOrd="0" presId="urn:microsoft.com/office/officeart/2016/7/layout/BasicLinearProcessNumbered"/>
    <dgm:cxn modelId="{995FB347-4334-4CB1-9FEB-31FD1B88D45E}" type="presParOf" srcId="{AA737B4E-0383-4B97-BFBA-3895751EE3AA}" destId="{841655D5-DE18-4110-90C0-34695D1EFA73}" srcOrd="1" destOrd="0" presId="urn:microsoft.com/office/officeart/2016/7/layout/BasicLinearProcessNumbered"/>
    <dgm:cxn modelId="{D386BB58-1D53-4ACE-96DE-ABD2024B4188}" type="presParOf" srcId="{AA737B4E-0383-4B97-BFBA-3895751EE3AA}" destId="{490B8325-0C25-484F-A666-FE58517BE800}" srcOrd="2" destOrd="0" presId="urn:microsoft.com/office/officeart/2016/7/layout/BasicLinearProcessNumbered"/>
    <dgm:cxn modelId="{649537CA-D634-4F06-B7AC-C29FE1BC7EA5}" type="presParOf" srcId="{AA737B4E-0383-4B97-BFBA-3895751EE3AA}" destId="{0D33F74C-7F27-46B7-A870-4907022DE0B6}" srcOrd="3" destOrd="0" presId="urn:microsoft.com/office/officeart/2016/7/layout/BasicLinearProcessNumbered"/>
    <dgm:cxn modelId="{64E2545E-9F8E-4296-99DD-5E59762824E9}" type="presParOf" srcId="{14E880E9-4848-4176-B086-FD1B6F4C3E9A}" destId="{54C2B9E8-4D6E-44B8-B7F8-A8E1A164F67B}" srcOrd="5" destOrd="0" presId="urn:microsoft.com/office/officeart/2016/7/layout/BasicLinearProcessNumbered"/>
    <dgm:cxn modelId="{B891D4A3-62A9-4E8F-B98A-38166571504A}" type="presParOf" srcId="{14E880E9-4848-4176-B086-FD1B6F4C3E9A}" destId="{D16C8449-EBD7-4C39-B008-0AE2F5124F33}" srcOrd="6" destOrd="0" presId="urn:microsoft.com/office/officeart/2016/7/layout/BasicLinearProcessNumbered"/>
    <dgm:cxn modelId="{8B705827-7C1A-4717-BC23-4601E5F23BB2}" type="presParOf" srcId="{D16C8449-EBD7-4C39-B008-0AE2F5124F33}" destId="{51EE2788-32FA-4E6B-B49A-ED5E66D02C03}" srcOrd="0" destOrd="0" presId="urn:microsoft.com/office/officeart/2016/7/layout/BasicLinearProcessNumbered"/>
    <dgm:cxn modelId="{F1CBDC6B-CC6D-4EB0-B52D-0647F600CCCF}" type="presParOf" srcId="{D16C8449-EBD7-4C39-B008-0AE2F5124F33}" destId="{D1887B3E-1763-49BA-9760-52302CCFA743}" srcOrd="1" destOrd="0" presId="urn:microsoft.com/office/officeart/2016/7/layout/BasicLinearProcessNumbered"/>
    <dgm:cxn modelId="{AEF7CEAA-6053-4E1D-85FD-70745EB29274}" type="presParOf" srcId="{D16C8449-EBD7-4C39-B008-0AE2F5124F33}" destId="{F00C2840-B66B-4947-B439-4F6CD726D0BC}" srcOrd="2" destOrd="0" presId="urn:microsoft.com/office/officeart/2016/7/layout/BasicLinearProcessNumbered"/>
    <dgm:cxn modelId="{11161EF7-AC23-42F3-B37E-8665942FBD3B}" type="presParOf" srcId="{D16C8449-EBD7-4C39-B008-0AE2F5124F33}" destId="{A32E95C3-C79C-460A-A6CF-D4E45F89FEA2}" srcOrd="3" destOrd="0" presId="urn:microsoft.com/office/officeart/2016/7/layout/BasicLinearProcessNumbered"/>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162BAC-745B-47B9-90E9-4267B46F76B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2A6A218-ED15-4DA2-982F-8BCBBA914C68}">
      <dgm:prSet/>
      <dgm:spPr/>
      <dgm:t>
        <a:bodyPr/>
        <a:lstStyle/>
        <a:p>
          <a:pPr>
            <a:lnSpc>
              <a:spcPct val="100000"/>
            </a:lnSpc>
          </a:pPr>
          <a:r>
            <a:rPr lang="en-US"/>
            <a:t>Hire data security expertise to install a cyber security system</a:t>
          </a:r>
        </a:p>
      </dgm:t>
    </dgm:pt>
    <dgm:pt modelId="{10B9FF18-A603-4876-9B16-0AE35A079FD6}" type="parTrans" cxnId="{2638B803-1D8F-4A6C-B003-826B106580DA}">
      <dgm:prSet/>
      <dgm:spPr/>
      <dgm:t>
        <a:bodyPr/>
        <a:lstStyle/>
        <a:p>
          <a:endParaRPr lang="en-US"/>
        </a:p>
      </dgm:t>
    </dgm:pt>
    <dgm:pt modelId="{C650C7D0-0FD0-48A6-895C-605D8EA6709D}" type="sibTrans" cxnId="{2638B803-1D8F-4A6C-B003-826B106580DA}">
      <dgm:prSet/>
      <dgm:spPr/>
      <dgm:t>
        <a:bodyPr/>
        <a:lstStyle/>
        <a:p>
          <a:endParaRPr lang="en-US"/>
        </a:p>
      </dgm:t>
    </dgm:pt>
    <dgm:pt modelId="{AEED41FF-1C17-4BEA-93F5-9B8AE31160F6}">
      <dgm:prSet/>
      <dgm:spPr/>
      <dgm:t>
        <a:bodyPr/>
        <a:lstStyle/>
        <a:p>
          <a:pPr>
            <a:lnSpc>
              <a:spcPct val="100000"/>
            </a:lnSpc>
          </a:pPr>
          <a:r>
            <a:rPr lang="en-US"/>
            <a:t>Following up with mandatory education programs on cyber security </a:t>
          </a:r>
        </a:p>
      </dgm:t>
    </dgm:pt>
    <dgm:pt modelId="{CB3BA1D0-0BD6-4454-942E-8F63BF82A9FF}" type="parTrans" cxnId="{A5102059-4B0A-492C-9C81-54BB3707A561}">
      <dgm:prSet/>
      <dgm:spPr/>
      <dgm:t>
        <a:bodyPr/>
        <a:lstStyle/>
        <a:p>
          <a:endParaRPr lang="en-US"/>
        </a:p>
      </dgm:t>
    </dgm:pt>
    <dgm:pt modelId="{48FB72E4-A1A9-4374-8ACC-3F15D05B8A70}" type="sibTrans" cxnId="{A5102059-4B0A-492C-9C81-54BB3707A561}">
      <dgm:prSet/>
      <dgm:spPr/>
      <dgm:t>
        <a:bodyPr/>
        <a:lstStyle/>
        <a:p>
          <a:endParaRPr lang="en-US"/>
        </a:p>
      </dgm:t>
    </dgm:pt>
    <dgm:pt modelId="{2AF7F8A5-7C0A-45D1-B5FB-BD7550018470}">
      <dgm:prSet/>
      <dgm:spPr/>
      <dgm:t>
        <a:bodyPr/>
        <a:lstStyle/>
        <a:p>
          <a:pPr>
            <a:lnSpc>
              <a:spcPct val="100000"/>
            </a:lnSpc>
          </a:pPr>
          <a:r>
            <a:rPr lang="en-US"/>
            <a:t>Understanding the risks involved and creating plans to prevent them</a:t>
          </a:r>
        </a:p>
      </dgm:t>
    </dgm:pt>
    <dgm:pt modelId="{F454D1CD-F900-431E-A12C-CDB2DDE681E5}" type="parTrans" cxnId="{AF91EAB4-CFFC-4A1C-A280-ED0C43133E94}">
      <dgm:prSet/>
      <dgm:spPr/>
      <dgm:t>
        <a:bodyPr/>
        <a:lstStyle/>
        <a:p>
          <a:endParaRPr lang="en-US"/>
        </a:p>
      </dgm:t>
    </dgm:pt>
    <dgm:pt modelId="{11559017-FC20-40B1-A1B2-C6851B1DE385}" type="sibTrans" cxnId="{AF91EAB4-CFFC-4A1C-A280-ED0C43133E94}">
      <dgm:prSet/>
      <dgm:spPr/>
      <dgm:t>
        <a:bodyPr/>
        <a:lstStyle/>
        <a:p>
          <a:endParaRPr lang="en-US"/>
        </a:p>
      </dgm:t>
    </dgm:pt>
    <dgm:pt modelId="{20FED27B-A976-41A8-989C-727AC821A735}" type="pres">
      <dgm:prSet presAssocID="{D4162BAC-745B-47B9-90E9-4267B46F76BE}" presName="root" presStyleCnt="0">
        <dgm:presLayoutVars>
          <dgm:dir/>
          <dgm:resizeHandles val="exact"/>
        </dgm:presLayoutVars>
      </dgm:prSet>
      <dgm:spPr/>
    </dgm:pt>
    <dgm:pt modelId="{CEA558C6-1C8A-4AC8-A017-489A6A595481}" type="pres">
      <dgm:prSet presAssocID="{82A6A218-ED15-4DA2-982F-8BCBBA914C68}" presName="compNode" presStyleCnt="0"/>
      <dgm:spPr/>
    </dgm:pt>
    <dgm:pt modelId="{DD7F7C26-3177-4E5D-9E41-5A94CBB6F0B0}" type="pres">
      <dgm:prSet presAssocID="{82A6A218-ED15-4DA2-982F-8BCBBA914C68}" presName="bgRect" presStyleLbl="bgShp" presStyleIdx="0" presStyleCnt="3"/>
      <dgm:spPr/>
    </dgm:pt>
    <dgm:pt modelId="{C873F697-7BDC-4DFE-A2A9-F7B01626E0DB}" type="pres">
      <dgm:prSet presAssocID="{82A6A218-ED15-4DA2-982F-8BCBBA914C6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9B9CF23A-AE31-42B0-8925-FFF90A502D71}" type="pres">
      <dgm:prSet presAssocID="{82A6A218-ED15-4DA2-982F-8BCBBA914C68}" presName="spaceRect" presStyleCnt="0"/>
      <dgm:spPr/>
    </dgm:pt>
    <dgm:pt modelId="{1FD493D4-B671-4861-B36A-53454F7A0101}" type="pres">
      <dgm:prSet presAssocID="{82A6A218-ED15-4DA2-982F-8BCBBA914C68}" presName="parTx" presStyleLbl="revTx" presStyleIdx="0" presStyleCnt="3">
        <dgm:presLayoutVars>
          <dgm:chMax val="0"/>
          <dgm:chPref val="0"/>
        </dgm:presLayoutVars>
      </dgm:prSet>
      <dgm:spPr/>
    </dgm:pt>
    <dgm:pt modelId="{06487FCD-3BEF-409B-BB3B-AAD2BCF6DBD7}" type="pres">
      <dgm:prSet presAssocID="{C650C7D0-0FD0-48A6-895C-605D8EA6709D}" presName="sibTrans" presStyleCnt="0"/>
      <dgm:spPr/>
    </dgm:pt>
    <dgm:pt modelId="{C8D5C17B-4B5A-4C30-9AB4-29A043EEDA14}" type="pres">
      <dgm:prSet presAssocID="{AEED41FF-1C17-4BEA-93F5-9B8AE31160F6}" presName="compNode" presStyleCnt="0"/>
      <dgm:spPr/>
    </dgm:pt>
    <dgm:pt modelId="{85E71942-052A-44DB-8222-D4DF7FF25768}" type="pres">
      <dgm:prSet presAssocID="{AEED41FF-1C17-4BEA-93F5-9B8AE31160F6}" presName="bgRect" presStyleLbl="bgShp" presStyleIdx="1" presStyleCnt="3"/>
      <dgm:spPr/>
    </dgm:pt>
    <dgm:pt modelId="{25BD314D-6770-4199-940A-A3BE52241AF9}" type="pres">
      <dgm:prSet presAssocID="{AEED41FF-1C17-4BEA-93F5-9B8AE31160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1C7DD0C6-EDF8-4E22-84FF-24B0983E44D8}" type="pres">
      <dgm:prSet presAssocID="{AEED41FF-1C17-4BEA-93F5-9B8AE31160F6}" presName="spaceRect" presStyleCnt="0"/>
      <dgm:spPr/>
    </dgm:pt>
    <dgm:pt modelId="{269D1B23-5460-4BD1-8929-4035BBCEDFC0}" type="pres">
      <dgm:prSet presAssocID="{AEED41FF-1C17-4BEA-93F5-9B8AE31160F6}" presName="parTx" presStyleLbl="revTx" presStyleIdx="1" presStyleCnt="3">
        <dgm:presLayoutVars>
          <dgm:chMax val="0"/>
          <dgm:chPref val="0"/>
        </dgm:presLayoutVars>
      </dgm:prSet>
      <dgm:spPr/>
    </dgm:pt>
    <dgm:pt modelId="{56FDC33B-C184-48C1-A2AB-07C5B61FDCFA}" type="pres">
      <dgm:prSet presAssocID="{48FB72E4-A1A9-4374-8ACC-3F15D05B8A70}" presName="sibTrans" presStyleCnt="0"/>
      <dgm:spPr/>
    </dgm:pt>
    <dgm:pt modelId="{759615EC-315A-46B0-87C5-000E5989B6A7}" type="pres">
      <dgm:prSet presAssocID="{2AF7F8A5-7C0A-45D1-B5FB-BD7550018470}" presName="compNode" presStyleCnt="0"/>
      <dgm:spPr/>
    </dgm:pt>
    <dgm:pt modelId="{91C45827-3220-4913-A378-805DF50B1449}" type="pres">
      <dgm:prSet presAssocID="{2AF7F8A5-7C0A-45D1-B5FB-BD7550018470}" presName="bgRect" presStyleLbl="bgShp" presStyleIdx="2" presStyleCnt="3"/>
      <dgm:spPr/>
    </dgm:pt>
    <dgm:pt modelId="{94696157-9E2D-4595-AACF-8ACDD35E2E9F}" type="pres">
      <dgm:prSet presAssocID="{2AF7F8A5-7C0A-45D1-B5FB-BD755001847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FA4CD249-9B65-4681-AE7F-EAB60E435411}" type="pres">
      <dgm:prSet presAssocID="{2AF7F8A5-7C0A-45D1-B5FB-BD7550018470}" presName="spaceRect" presStyleCnt="0"/>
      <dgm:spPr/>
    </dgm:pt>
    <dgm:pt modelId="{23B14362-5E9A-4241-B70C-674F44D0E8F0}" type="pres">
      <dgm:prSet presAssocID="{2AF7F8A5-7C0A-45D1-B5FB-BD7550018470}" presName="parTx" presStyleLbl="revTx" presStyleIdx="2" presStyleCnt="3">
        <dgm:presLayoutVars>
          <dgm:chMax val="0"/>
          <dgm:chPref val="0"/>
        </dgm:presLayoutVars>
      </dgm:prSet>
      <dgm:spPr/>
    </dgm:pt>
  </dgm:ptLst>
  <dgm:cxnLst>
    <dgm:cxn modelId="{2638B803-1D8F-4A6C-B003-826B106580DA}" srcId="{D4162BAC-745B-47B9-90E9-4267B46F76BE}" destId="{82A6A218-ED15-4DA2-982F-8BCBBA914C68}" srcOrd="0" destOrd="0" parTransId="{10B9FF18-A603-4876-9B16-0AE35A079FD6}" sibTransId="{C650C7D0-0FD0-48A6-895C-605D8EA6709D}"/>
    <dgm:cxn modelId="{22ABC614-B22D-4637-92A4-112EE4833556}" type="presOf" srcId="{82A6A218-ED15-4DA2-982F-8BCBBA914C68}" destId="{1FD493D4-B671-4861-B36A-53454F7A0101}" srcOrd="0" destOrd="0" presId="urn:microsoft.com/office/officeart/2018/2/layout/IconVerticalSolidList"/>
    <dgm:cxn modelId="{B122433A-E799-42F3-AE08-158E9C5B3B47}" type="presOf" srcId="{2AF7F8A5-7C0A-45D1-B5FB-BD7550018470}" destId="{23B14362-5E9A-4241-B70C-674F44D0E8F0}" srcOrd="0" destOrd="0" presId="urn:microsoft.com/office/officeart/2018/2/layout/IconVerticalSolidList"/>
    <dgm:cxn modelId="{A5102059-4B0A-492C-9C81-54BB3707A561}" srcId="{D4162BAC-745B-47B9-90E9-4267B46F76BE}" destId="{AEED41FF-1C17-4BEA-93F5-9B8AE31160F6}" srcOrd="1" destOrd="0" parTransId="{CB3BA1D0-0BD6-4454-942E-8F63BF82A9FF}" sibTransId="{48FB72E4-A1A9-4374-8ACC-3F15D05B8A70}"/>
    <dgm:cxn modelId="{64AC0FAC-BBDA-4C3B-8A18-27882E7E3DA2}" type="presOf" srcId="{D4162BAC-745B-47B9-90E9-4267B46F76BE}" destId="{20FED27B-A976-41A8-989C-727AC821A735}" srcOrd="0" destOrd="0" presId="urn:microsoft.com/office/officeart/2018/2/layout/IconVerticalSolidList"/>
    <dgm:cxn modelId="{154B0DB0-B3CB-4A73-96D0-4AD5E3AF7161}" type="presOf" srcId="{AEED41FF-1C17-4BEA-93F5-9B8AE31160F6}" destId="{269D1B23-5460-4BD1-8929-4035BBCEDFC0}" srcOrd="0" destOrd="0" presId="urn:microsoft.com/office/officeart/2018/2/layout/IconVerticalSolidList"/>
    <dgm:cxn modelId="{AF91EAB4-CFFC-4A1C-A280-ED0C43133E94}" srcId="{D4162BAC-745B-47B9-90E9-4267B46F76BE}" destId="{2AF7F8A5-7C0A-45D1-B5FB-BD7550018470}" srcOrd="2" destOrd="0" parTransId="{F454D1CD-F900-431E-A12C-CDB2DDE681E5}" sibTransId="{11559017-FC20-40B1-A1B2-C6851B1DE385}"/>
    <dgm:cxn modelId="{FD33F8AC-4C30-4FD2-AF8D-A8AAD22195EA}" type="presParOf" srcId="{20FED27B-A976-41A8-989C-727AC821A735}" destId="{CEA558C6-1C8A-4AC8-A017-489A6A595481}" srcOrd="0" destOrd="0" presId="urn:microsoft.com/office/officeart/2018/2/layout/IconVerticalSolidList"/>
    <dgm:cxn modelId="{2C326C5D-B9F6-4A34-8371-C9DD55EC803C}" type="presParOf" srcId="{CEA558C6-1C8A-4AC8-A017-489A6A595481}" destId="{DD7F7C26-3177-4E5D-9E41-5A94CBB6F0B0}" srcOrd="0" destOrd="0" presId="urn:microsoft.com/office/officeart/2018/2/layout/IconVerticalSolidList"/>
    <dgm:cxn modelId="{28DD5D77-2C3B-4681-96D2-1309B360D696}" type="presParOf" srcId="{CEA558C6-1C8A-4AC8-A017-489A6A595481}" destId="{C873F697-7BDC-4DFE-A2A9-F7B01626E0DB}" srcOrd="1" destOrd="0" presId="urn:microsoft.com/office/officeart/2018/2/layout/IconVerticalSolidList"/>
    <dgm:cxn modelId="{F623258F-7771-40ED-9770-F93BE78F44CA}" type="presParOf" srcId="{CEA558C6-1C8A-4AC8-A017-489A6A595481}" destId="{9B9CF23A-AE31-42B0-8925-FFF90A502D71}" srcOrd="2" destOrd="0" presId="urn:microsoft.com/office/officeart/2018/2/layout/IconVerticalSolidList"/>
    <dgm:cxn modelId="{F904D77F-AEF9-4A34-A1EE-CD99003DF436}" type="presParOf" srcId="{CEA558C6-1C8A-4AC8-A017-489A6A595481}" destId="{1FD493D4-B671-4861-B36A-53454F7A0101}" srcOrd="3" destOrd="0" presId="urn:microsoft.com/office/officeart/2018/2/layout/IconVerticalSolidList"/>
    <dgm:cxn modelId="{FDD7DBBF-0DC5-46D4-ACAF-D0C7F28A5407}" type="presParOf" srcId="{20FED27B-A976-41A8-989C-727AC821A735}" destId="{06487FCD-3BEF-409B-BB3B-AAD2BCF6DBD7}" srcOrd="1" destOrd="0" presId="urn:microsoft.com/office/officeart/2018/2/layout/IconVerticalSolidList"/>
    <dgm:cxn modelId="{D672051B-8732-4E54-AF31-7E8E0B0C0A0D}" type="presParOf" srcId="{20FED27B-A976-41A8-989C-727AC821A735}" destId="{C8D5C17B-4B5A-4C30-9AB4-29A043EEDA14}" srcOrd="2" destOrd="0" presId="urn:microsoft.com/office/officeart/2018/2/layout/IconVerticalSolidList"/>
    <dgm:cxn modelId="{46F1A6D6-2AD9-4A6A-BAF5-70596447BB10}" type="presParOf" srcId="{C8D5C17B-4B5A-4C30-9AB4-29A043EEDA14}" destId="{85E71942-052A-44DB-8222-D4DF7FF25768}" srcOrd="0" destOrd="0" presId="urn:microsoft.com/office/officeart/2018/2/layout/IconVerticalSolidList"/>
    <dgm:cxn modelId="{D894AC98-0F12-488F-A3EE-9032CC3326A9}" type="presParOf" srcId="{C8D5C17B-4B5A-4C30-9AB4-29A043EEDA14}" destId="{25BD314D-6770-4199-940A-A3BE52241AF9}" srcOrd="1" destOrd="0" presId="urn:microsoft.com/office/officeart/2018/2/layout/IconVerticalSolidList"/>
    <dgm:cxn modelId="{34A2CBFE-A0C9-4699-B27D-EBECE8C303D3}" type="presParOf" srcId="{C8D5C17B-4B5A-4C30-9AB4-29A043EEDA14}" destId="{1C7DD0C6-EDF8-4E22-84FF-24B0983E44D8}" srcOrd="2" destOrd="0" presId="urn:microsoft.com/office/officeart/2018/2/layout/IconVerticalSolidList"/>
    <dgm:cxn modelId="{E3CE5F36-45A2-41FD-A402-71941AA0CCC1}" type="presParOf" srcId="{C8D5C17B-4B5A-4C30-9AB4-29A043EEDA14}" destId="{269D1B23-5460-4BD1-8929-4035BBCEDFC0}" srcOrd="3" destOrd="0" presId="urn:microsoft.com/office/officeart/2018/2/layout/IconVerticalSolidList"/>
    <dgm:cxn modelId="{A0AF5697-818C-439C-A8EB-F6652126F27E}" type="presParOf" srcId="{20FED27B-A976-41A8-989C-727AC821A735}" destId="{56FDC33B-C184-48C1-A2AB-07C5B61FDCFA}" srcOrd="3" destOrd="0" presId="urn:microsoft.com/office/officeart/2018/2/layout/IconVerticalSolidList"/>
    <dgm:cxn modelId="{C1EE6F02-6C95-4355-AE62-7C53081FACD3}" type="presParOf" srcId="{20FED27B-A976-41A8-989C-727AC821A735}" destId="{759615EC-315A-46B0-87C5-000E5989B6A7}" srcOrd="4" destOrd="0" presId="urn:microsoft.com/office/officeart/2018/2/layout/IconVerticalSolidList"/>
    <dgm:cxn modelId="{DEEE8232-A1CB-48B6-B121-7E4F99F53DF6}" type="presParOf" srcId="{759615EC-315A-46B0-87C5-000E5989B6A7}" destId="{91C45827-3220-4913-A378-805DF50B1449}" srcOrd="0" destOrd="0" presId="urn:microsoft.com/office/officeart/2018/2/layout/IconVerticalSolidList"/>
    <dgm:cxn modelId="{2D20EC17-C156-47CC-A8BD-8632D2B3088C}" type="presParOf" srcId="{759615EC-315A-46B0-87C5-000E5989B6A7}" destId="{94696157-9E2D-4595-AACF-8ACDD35E2E9F}" srcOrd="1" destOrd="0" presId="urn:microsoft.com/office/officeart/2018/2/layout/IconVerticalSolidList"/>
    <dgm:cxn modelId="{D6FA431E-09F4-4477-8FB3-7010E86A27CC}" type="presParOf" srcId="{759615EC-315A-46B0-87C5-000E5989B6A7}" destId="{FA4CD249-9B65-4681-AE7F-EAB60E435411}" srcOrd="2" destOrd="0" presId="urn:microsoft.com/office/officeart/2018/2/layout/IconVerticalSolidList"/>
    <dgm:cxn modelId="{E515FE91-D9B8-415C-84FA-FC0CCDB29EC7}" type="presParOf" srcId="{759615EC-315A-46B0-87C5-000E5989B6A7}" destId="{23B14362-5E9A-4241-B70C-674F44D0E8F0}"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E08F5-A666-4A0D-B196-D8CDF81B0D90}">
      <dsp:nvSpPr>
        <dsp:cNvPr id="0" name=""/>
        <dsp:cNvSpPr/>
      </dsp:nvSpPr>
      <dsp:spPr>
        <a:xfrm>
          <a:off x="3232" y="299592"/>
          <a:ext cx="2564317" cy="359004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924" tIns="330200" rIns="199924" bIns="330200" numCol="1" spcCol="1270" anchor="t" anchorCtr="0">
          <a:noAutofit/>
        </a:bodyPr>
        <a:lstStyle/>
        <a:p>
          <a:pPr marL="0" lvl="0" indent="0" algn="l" defTabSz="933450">
            <a:lnSpc>
              <a:spcPct val="90000"/>
            </a:lnSpc>
            <a:spcBef>
              <a:spcPct val="0"/>
            </a:spcBef>
            <a:spcAft>
              <a:spcPct val="35000"/>
            </a:spcAft>
            <a:buNone/>
          </a:pPr>
          <a:r>
            <a:rPr lang="en-US" sz="2100" kern="1200"/>
            <a:t>Provide comfort and reasurrance to those people affected</a:t>
          </a:r>
        </a:p>
      </dsp:txBody>
      <dsp:txXfrm>
        <a:off x="3232" y="1663809"/>
        <a:ext cx="2564317" cy="2154026"/>
      </dsp:txXfrm>
    </dsp:sp>
    <dsp:sp modelId="{802D81FE-353A-41DE-B9A1-4CB2AB1EEE1F}">
      <dsp:nvSpPr>
        <dsp:cNvPr id="0" name=""/>
        <dsp:cNvSpPr/>
      </dsp:nvSpPr>
      <dsp:spPr>
        <a:xfrm>
          <a:off x="746884" y="658596"/>
          <a:ext cx="1077013" cy="1077013"/>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68" tIns="12700" rIns="8396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04609" y="816321"/>
        <a:ext cx="761563" cy="761563"/>
      </dsp:txXfrm>
    </dsp:sp>
    <dsp:sp modelId="{A0DC9C19-7B8F-4E42-A1F8-1195816279A1}">
      <dsp:nvSpPr>
        <dsp:cNvPr id="0" name=""/>
        <dsp:cNvSpPr/>
      </dsp:nvSpPr>
      <dsp:spPr>
        <a:xfrm>
          <a:off x="3232" y="3889564"/>
          <a:ext cx="2564317"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881186-E444-44B4-91C6-B8ED4CA75910}">
      <dsp:nvSpPr>
        <dsp:cNvPr id="0" name=""/>
        <dsp:cNvSpPr/>
      </dsp:nvSpPr>
      <dsp:spPr>
        <a:xfrm>
          <a:off x="2823981" y="299592"/>
          <a:ext cx="2564317" cy="359004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924" tIns="330200" rIns="199924" bIns="330200" numCol="1" spcCol="1270" anchor="t" anchorCtr="0">
          <a:noAutofit/>
        </a:bodyPr>
        <a:lstStyle/>
        <a:p>
          <a:pPr marL="0" lvl="0" indent="0" algn="l" defTabSz="933450">
            <a:lnSpc>
              <a:spcPct val="90000"/>
            </a:lnSpc>
            <a:spcBef>
              <a:spcPct val="0"/>
            </a:spcBef>
            <a:spcAft>
              <a:spcPct val="35000"/>
            </a:spcAft>
            <a:buNone/>
          </a:pPr>
          <a:r>
            <a:rPr lang="en-US" sz="2100" kern="1200"/>
            <a:t>Provide a place for any updates or information</a:t>
          </a:r>
        </a:p>
      </dsp:txBody>
      <dsp:txXfrm>
        <a:off x="2823981" y="1663809"/>
        <a:ext cx="2564317" cy="2154026"/>
      </dsp:txXfrm>
    </dsp:sp>
    <dsp:sp modelId="{E8102F99-2EF7-41CF-9BFC-7D5CDC7E4CE1}">
      <dsp:nvSpPr>
        <dsp:cNvPr id="0" name=""/>
        <dsp:cNvSpPr/>
      </dsp:nvSpPr>
      <dsp:spPr>
        <a:xfrm>
          <a:off x="3567633" y="658596"/>
          <a:ext cx="1077013" cy="1077013"/>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68" tIns="12700" rIns="8396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725358" y="816321"/>
        <a:ext cx="761563" cy="761563"/>
      </dsp:txXfrm>
    </dsp:sp>
    <dsp:sp modelId="{536D580C-2073-4595-A446-ADDA99391ACF}">
      <dsp:nvSpPr>
        <dsp:cNvPr id="0" name=""/>
        <dsp:cNvSpPr/>
      </dsp:nvSpPr>
      <dsp:spPr>
        <a:xfrm>
          <a:off x="2823981" y="3889564"/>
          <a:ext cx="2564317"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118061-9556-44DA-A9F4-EE2742448D6B}">
      <dsp:nvSpPr>
        <dsp:cNvPr id="0" name=""/>
        <dsp:cNvSpPr/>
      </dsp:nvSpPr>
      <dsp:spPr>
        <a:xfrm>
          <a:off x="5644730" y="299592"/>
          <a:ext cx="2564317" cy="359004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924" tIns="330200" rIns="199924" bIns="330200" numCol="1" spcCol="1270" anchor="t" anchorCtr="0">
          <a:noAutofit/>
        </a:bodyPr>
        <a:lstStyle/>
        <a:p>
          <a:pPr marL="0" lvl="0" indent="0" algn="l" defTabSz="933450">
            <a:lnSpc>
              <a:spcPct val="90000"/>
            </a:lnSpc>
            <a:spcBef>
              <a:spcPct val="0"/>
            </a:spcBef>
            <a:spcAft>
              <a:spcPct val="35000"/>
            </a:spcAft>
            <a:buNone/>
          </a:pPr>
          <a:r>
            <a:rPr lang="en-US" sz="2100" kern="1200"/>
            <a:t>Provide information on how to recover from identity theft</a:t>
          </a:r>
        </a:p>
      </dsp:txBody>
      <dsp:txXfrm>
        <a:off x="5644730" y="1663809"/>
        <a:ext cx="2564317" cy="2154026"/>
      </dsp:txXfrm>
    </dsp:sp>
    <dsp:sp modelId="{841655D5-DE18-4110-90C0-34695D1EFA73}">
      <dsp:nvSpPr>
        <dsp:cNvPr id="0" name=""/>
        <dsp:cNvSpPr/>
      </dsp:nvSpPr>
      <dsp:spPr>
        <a:xfrm>
          <a:off x="6388382" y="658596"/>
          <a:ext cx="1077013" cy="1077013"/>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68" tIns="12700" rIns="8396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546107" y="816321"/>
        <a:ext cx="761563" cy="761563"/>
      </dsp:txXfrm>
    </dsp:sp>
    <dsp:sp modelId="{490B8325-0C25-484F-A666-FE58517BE800}">
      <dsp:nvSpPr>
        <dsp:cNvPr id="0" name=""/>
        <dsp:cNvSpPr/>
      </dsp:nvSpPr>
      <dsp:spPr>
        <a:xfrm>
          <a:off x="5644730" y="3889564"/>
          <a:ext cx="2564317"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EE2788-32FA-4E6B-B49A-ED5E66D02C03}">
      <dsp:nvSpPr>
        <dsp:cNvPr id="0" name=""/>
        <dsp:cNvSpPr/>
      </dsp:nvSpPr>
      <dsp:spPr>
        <a:xfrm>
          <a:off x="8465479" y="299592"/>
          <a:ext cx="2564317" cy="359004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924" tIns="330200" rIns="199924" bIns="330200" numCol="1" spcCol="1270" anchor="t" anchorCtr="0">
          <a:noAutofit/>
        </a:bodyPr>
        <a:lstStyle/>
        <a:p>
          <a:pPr marL="0" lvl="0" indent="0" algn="l" defTabSz="933450">
            <a:lnSpc>
              <a:spcPct val="90000"/>
            </a:lnSpc>
            <a:spcBef>
              <a:spcPct val="0"/>
            </a:spcBef>
            <a:spcAft>
              <a:spcPct val="35000"/>
            </a:spcAft>
            <a:buNone/>
          </a:pPr>
          <a:r>
            <a:rPr lang="en-US" sz="2100" kern="1200"/>
            <a:t>Give those effected information on the law enforcement handling the case</a:t>
          </a:r>
        </a:p>
      </dsp:txBody>
      <dsp:txXfrm>
        <a:off x="8465479" y="1663809"/>
        <a:ext cx="2564317" cy="2154026"/>
      </dsp:txXfrm>
    </dsp:sp>
    <dsp:sp modelId="{D1887B3E-1763-49BA-9760-52302CCFA743}">
      <dsp:nvSpPr>
        <dsp:cNvPr id="0" name=""/>
        <dsp:cNvSpPr/>
      </dsp:nvSpPr>
      <dsp:spPr>
        <a:xfrm>
          <a:off x="9209131" y="658596"/>
          <a:ext cx="1077013" cy="1077013"/>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68" tIns="12700" rIns="83968"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366856" y="816321"/>
        <a:ext cx="761563" cy="761563"/>
      </dsp:txXfrm>
    </dsp:sp>
    <dsp:sp modelId="{F00C2840-B66B-4947-B439-4F6CD726D0BC}">
      <dsp:nvSpPr>
        <dsp:cNvPr id="0" name=""/>
        <dsp:cNvSpPr/>
      </dsp:nvSpPr>
      <dsp:spPr>
        <a:xfrm>
          <a:off x="8465479" y="3889564"/>
          <a:ext cx="2564317"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F7C26-3177-4E5D-9E41-5A94CBB6F0B0}">
      <dsp:nvSpPr>
        <dsp:cNvPr id="0" name=""/>
        <dsp:cNvSpPr/>
      </dsp:nvSpPr>
      <dsp:spPr>
        <a:xfrm>
          <a:off x="0" y="725"/>
          <a:ext cx="7240146" cy="16977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73F697-7BDC-4DFE-A2A9-F7B01626E0DB}">
      <dsp:nvSpPr>
        <dsp:cNvPr id="0" name=""/>
        <dsp:cNvSpPr/>
      </dsp:nvSpPr>
      <dsp:spPr>
        <a:xfrm>
          <a:off x="513571" y="382720"/>
          <a:ext cx="933766" cy="9337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D493D4-B671-4861-B36A-53454F7A0101}">
      <dsp:nvSpPr>
        <dsp:cNvPr id="0" name=""/>
        <dsp:cNvSpPr/>
      </dsp:nvSpPr>
      <dsp:spPr>
        <a:xfrm>
          <a:off x="1960909" y="725"/>
          <a:ext cx="5279236" cy="169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679" tIns="179679" rIns="179679" bIns="179679" numCol="1" spcCol="1270" anchor="ctr" anchorCtr="0">
          <a:noAutofit/>
        </a:bodyPr>
        <a:lstStyle/>
        <a:p>
          <a:pPr marL="0" lvl="0" indent="0" algn="l" defTabSz="1111250">
            <a:lnSpc>
              <a:spcPct val="100000"/>
            </a:lnSpc>
            <a:spcBef>
              <a:spcPct val="0"/>
            </a:spcBef>
            <a:spcAft>
              <a:spcPct val="35000"/>
            </a:spcAft>
            <a:buNone/>
          </a:pPr>
          <a:r>
            <a:rPr lang="en-US" sz="2500" kern="1200"/>
            <a:t>Hire data security expertise to install a cyber security system</a:t>
          </a:r>
        </a:p>
      </dsp:txBody>
      <dsp:txXfrm>
        <a:off x="1960909" y="725"/>
        <a:ext cx="5279236" cy="1697756"/>
      </dsp:txXfrm>
    </dsp:sp>
    <dsp:sp modelId="{85E71942-052A-44DB-8222-D4DF7FF25768}">
      <dsp:nvSpPr>
        <dsp:cNvPr id="0" name=""/>
        <dsp:cNvSpPr/>
      </dsp:nvSpPr>
      <dsp:spPr>
        <a:xfrm>
          <a:off x="0" y="2122921"/>
          <a:ext cx="7240146" cy="16977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BD314D-6770-4199-940A-A3BE52241AF9}">
      <dsp:nvSpPr>
        <dsp:cNvPr id="0" name=""/>
        <dsp:cNvSpPr/>
      </dsp:nvSpPr>
      <dsp:spPr>
        <a:xfrm>
          <a:off x="513571" y="2504916"/>
          <a:ext cx="933766" cy="9337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9D1B23-5460-4BD1-8929-4035BBCEDFC0}">
      <dsp:nvSpPr>
        <dsp:cNvPr id="0" name=""/>
        <dsp:cNvSpPr/>
      </dsp:nvSpPr>
      <dsp:spPr>
        <a:xfrm>
          <a:off x="1960909" y="2122921"/>
          <a:ext cx="5279236" cy="169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679" tIns="179679" rIns="179679" bIns="179679" numCol="1" spcCol="1270" anchor="ctr" anchorCtr="0">
          <a:noAutofit/>
        </a:bodyPr>
        <a:lstStyle/>
        <a:p>
          <a:pPr marL="0" lvl="0" indent="0" algn="l" defTabSz="1111250">
            <a:lnSpc>
              <a:spcPct val="100000"/>
            </a:lnSpc>
            <a:spcBef>
              <a:spcPct val="0"/>
            </a:spcBef>
            <a:spcAft>
              <a:spcPct val="35000"/>
            </a:spcAft>
            <a:buNone/>
          </a:pPr>
          <a:r>
            <a:rPr lang="en-US" sz="2500" kern="1200"/>
            <a:t>Following up with mandatory education programs on cyber security </a:t>
          </a:r>
        </a:p>
      </dsp:txBody>
      <dsp:txXfrm>
        <a:off x="1960909" y="2122921"/>
        <a:ext cx="5279236" cy="1697756"/>
      </dsp:txXfrm>
    </dsp:sp>
    <dsp:sp modelId="{91C45827-3220-4913-A378-805DF50B1449}">
      <dsp:nvSpPr>
        <dsp:cNvPr id="0" name=""/>
        <dsp:cNvSpPr/>
      </dsp:nvSpPr>
      <dsp:spPr>
        <a:xfrm>
          <a:off x="0" y="4245117"/>
          <a:ext cx="7240146" cy="16977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696157-9E2D-4595-AACF-8ACDD35E2E9F}">
      <dsp:nvSpPr>
        <dsp:cNvPr id="0" name=""/>
        <dsp:cNvSpPr/>
      </dsp:nvSpPr>
      <dsp:spPr>
        <a:xfrm>
          <a:off x="513571" y="4627112"/>
          <a:ext cx="933766" cy="9337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B14362-5E9A-4241-B70C-674F44D0E8F0}">
      <dsp:nvSpPr>
        <dsp:cNvPr id="0" name=""/>
        <dsp:cNvSpPr/>
      </dsp:nvSpPr>
      <dsp:spPr>
        <a:xfrm>
          <a:off x="1960909" y="4245117"/>
          <a:ext cx="5279236" cy="169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679" tIns="179679" rIns="179679" bIns="179679" numCol="1" spcCol="1270" anchor="ctr" anchorCtr="0">
          <a:noAutofit/>
        </a:bodyPr>
        <a:lstStyle/>
        <a:p>
          <a:pPr marL="0" lvl="0" indent="0" algn="l" defTabSz="1111250">
            <a:lnSpc>
              <a:spcPct val="100000"/>
            </a:lnSpc>
            <a:spcBef>
              <a:spcPct val="0"/>
            </a:spcBef>
            <a:spcAft>
              <a:spcPct val="35000"/>
            </a:spcAft>
            <a:buNone/>
          </a:pPr>
          <a:r>
            <a:rPr lang="en-US" sz="2500" kern="1200"/>
            <a:t>Understanding the risks involved and creating plans to prevent them</a:t>
          </a:r>
        </a:p>
      </dsp:txBody>
      <dsp:txXfrm>
        <a:off x="1960909" y="4245117"/>
        <a:ext cx="5279236" cy="169775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5C23A3-D904-44BF-AD6C-B3F8AC42AA55}" type="datetimeFigureOut">
              <a:rPr lang="en-US"/>
              <a:t>12/17/2020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072F0-64C4-4455-AD50-C89B409CFD69}" type="slidenum">
              <a:rPr lang="en-US"/>
              <a:t>‹#›</a:t>
            </a:fld>
            <a:endParaRPr lang="en-US"/>
          </a:p>
        </p:txBody>
      </p:sp>
    </p:spTree>
    <p:extLst>
      <p:ext uri="{BB962C8B-B14F-4D97-AF65-F5344CB8AC3E}">
        <p14:creationId xmlns:p14="http://schemas.microsoft.com/office/powerpoint/2010/main" val="312783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rassvalley.com/ramifications-data-breaches-whats-liabilit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 will be going over how we can resolve the problem for Laguna Productions and the current situation at hand of being hacked from lack of cyber security. </a:t>
            </a:r>
            <a:endParaRPr lang="en-US">
              <a:cs typeface="Calibri"/>
            </a:endParaRPr>
          </a:p>
        </p:txBody>
      </p:sp>
      <p:sp>
        <p:nvSpPr>
          <p:cNvPr id="4" name="Slide Number Placeholder 3"/>
          <p:cNvSpPr>
            <a:spLocks noGrp="1"/>
          </p:cNvSpPr>
          <p:nvPr>
            <p:ph type="sldNum" sz="quarter" idx="5"/>
          </p:nvPr>
        </p:nvSpPr>
        <p:spPr/>
        <p:txBody>
          <a:bodyPr/>
          <a:lstStyle/>
          <a:p>
            <a:fld id="{BCC072F0-64C4-4455-AD50-C89B409CFD69}" type="slidenum">
              <a:rPr lang="en-US"/>
              <a:t>1</a:t>
            </a:fld>
            <a:endParaRPr lang="en-US"/>
          </a:p>
        </p:txBody>
      </p:sp>
    </p:spTree>
    <p:extLst>
      <p:ext uri="{BB962C8B-B14F-4D97-AF65-F5344CB8AC3E}">
        <p14:creationId xmlns:p14="http://schemas.microsoft.com/office/powerpoint/2010/main" val="1240891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problem we have going on at Laguna Productions is that because the company has been a success, they have been targeted by a group of hackers called the NY Rebels. They have taken over </a:t>
            </a:r>
            <a:r>
              <a:rPr lang="en-US"/>
              <a:t>personal identifying information (PII) of all the employees, customers, and financial investors. This information has been stolen and posted online. The number of impacted individuals is estimated to be near 10,000. </a:t>
            </a:r>
          </a:p>
        </p:txBody>
      </p:sp>
      <p:sp>
        <p:nvSpPr>
          <p:cNvPr id="4" name="Slide Number Placeholder 3"/>
          <p:cNvSpPr>
            <a:spLocks noGrp="1"/>
          </p:cNvSpPr>
          <p:nvPr>
            <p:ph type="sldNum" sz="quarter" idx="5"/>
          </p:nvPr>
        </p:nvSpPr>
        <p:spPr/>
        <p:txBody>
          <a:bodyPr/>
          <a:lstStyle/>
          <a:p>
            <a:fld id="{BCC072F0-64C4-4455-AD50-C89B409CFD69}" type="slidenum">
              <a:rPr lang="en-US"/>
              <a:t>2</a:t>
            </a:fld>
            <a:endParaRPr lang="en-US"/>
          </a:p>
        </p:txBody>
      </p:sp>
    </p:spTree>
    <p:extLst>
      <p:ext uri="{BB962C8B-B14F-4D97-AF65-F5344CB8AC3E}">
        <p14:creationId xmlns:p14="http://schemas.microsoft.com/office/powerpoint/2010/main" val="296118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are personally held </a:t>
            </a:r>
            <a:r>
              <a:rPr lang="en-US"/>
              <a:t>accountable</a:t>
            </a:r>
            <a:r>
              <a:rPr lang="en-US">
                <a:cs typeface="Calibri"/>
              </a:rPr>
              <a:t> for all the parties that have been affected by this cyber hack. </a:t>
            </a:r>
          </a:p>
        </p:txBody>
      </p:sp>
      <p:sp>
        <p:nvSpPr>
          <p:cNvPr id="4" name="Slide Number Placeholder 3"/>
          <p:cNvSpPr>
            <a:spLocks noGrp="1"/>
          </p:cNvSpPr>
          <p:nvPr>
            <p:ph type="sldNum" sz="quarter" idx="5"/>
          </p:nvPr>
        </p:nvSpPr>
        <p:spPr/>
        <p:txBody>
          <a:bodyPr/>
          <a:lstStyle/>
          <a:p>
            <a:fld id="{BCC072F0-64C4-4455-AD50-C89B409CFD69}" type="slidenum">
              <a:rPr lang="en-US"/>
              <a:t>3</a:t>
            </a:fld>
            <a:endParaRPr lang="en-US"/>
          </a:p>
        </p:txBody>
      </p:sp>
    </p:spTree>
    <p:extLst>
      <p:ext uri="{BB962C8B-B14F-4D97-AF65-F5344CB8AC3E}">
        <p14:creationId xmlns:p14="http://schemas.microsoft.com/office/powerpoint/2010/main" val="428346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228600">
              <a:lnSpc>
                <a:spcPct val="120000"/>
              </a:lnSpc>
              <a:spcBef>
                <a:spcPts val="1000"/>
              </a:spcBef>
              <a:buFont typeface="Arial,Sans-Serif"/>
              <a:buChar char="•"/>
            </a:pPr>
            <a:r>
              <a:rPr lang="en-US" dirty="0">
                <a:cs typeface="Calibri"/>
              </a:rPr>
              <a:t>In result, your company has entered a data breach. </a:t>
            </a:r>
            <a:r>
              <a:rPr lang="en-US" dirty="0"/>
              <a:t>"The party that was negligent in its duties to protect that data is liable for damages". "The following information gathered is listed above in the slide". "These figures only account for money paid in damages and does not include legal fees, time lost, reputation damage and other factors". </a:t>
            </a:r>
          </a:p>
          <a:p>
            <a:pPr>
              <a:lnSpc>
                <a:spcPct val="120000"/>
              </a:lnSpc>
              <a:spcBef>
                <a:spcPts val="1000"/>
              </a:spcBef>
            </a:pPr>
            <a:r>
              <a:rPr lang="en-US" dirty="0">
                <a:hlinkClick r:id="rId3"/>
              </a:rPr>
              <a:t>https://brassvalley.com/ramifications-data-breaches-whats-liability/</a:t>
            </a:r>
            <a:endParaRPr lang="en-US">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BCC072F0-64C4-4455-AD50-C89B409CFD69}" type="slidenum">
              <a:rPr lang="en-US"/>
              <a:t>4</a:t>
            </a:fld>
            <a:endParaRPr lang="en-US"/>
          </a:p>
        </p:txBody>
      </p:sp>
    </p:spTree>
    <p:extLst>
      <p:ext uri="{BB962C8B-B14F-4D97-AF65-F5344CB8AC3E}">
        <p14:creationId xmlns:p14="http://schemas.microsoft.com/office/powerpoint/2010/main" val="1957548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Statutory Liability under New York Law is the New York SHIELD Act. This is designed to address unauthorized access of data. </a:t>
            </a:r>
          </a:p>
        </p:txBody>
      </p:sp>
      <p:sp>
        <p:nvSpPr>
          <p:cNvPr id="4" name="Slide Number Placeholder 3"/>
          <p:cNvSpPr>
            <a:spLocks noGrp="1"/>
          </p:cNvSpPr>
          <p:nvPr>
            <p:ph type="sldNum" sz="quarter" idx="5"/>
          </p:nvPr>
        </p:nvSpPr>
        <p:spPr/>
        <p:txBody>
          <a:bodyPr/>
          <a:lstStyle/>
          <a:p>
            <a:fld id="{BCC072F0-64C4-4455-AD50-C89B409CFD69}" type="slidenum">
              <a:rPr lang="en-US"/>
              <a:t>5</a:t>
            </a:fld>
            <a:endParaRPr lang="en-US"/>
          </a:p>
        </p:txBody>
      </p:sp>
    </p:spTree>
    <p:extLst>
      <p:ext uri="{BB962C8B-B14F-4D97-AF65-F5344CB8AC3E}">
        <p14:creationId xmlns:p14="http://schemas.microsoft.com/office/powerpoint/2010/main" val="748387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statutory liability under California law is the California Cyber Security Law, which protects individuals personal identifying information. </a:t>
            </a:r>
          </a:p>
        </p:txBody>
      </p:sp>
      <p:sp>
        <p:nvSpPr>
          <p:cNvPr id="4" name="Slide Number Placeholder 3"/>
          <p:cNvSpPr>
            <a:spLocks noGrp="1"/>
          </p:cNvSpPr>
          <p:nvPr>
            <p:ph type="sldNum" sz="quarter" idx="5"/>
          </p:nvPr>
        </p:nvSpPr>
        <p:spPr/>
        <p:txBody>
          <a:bodyPr/>
          <a:lstStyle/>
          <a:p>
            <a:fld id="{BCC072F0-64C4-4455-AD50-C89B409CFD69}" type="slidenum">
              <a:rPr lang="en-US"/>
              <a:t>6</a:t>
            </a:fld>
            <a:endParaRPr lang="en-US"/>
          </a:p>
        </p:txBody>
      </p:sp>
    </p:spTree>
    <p:extLst>
      <p:ext uri="{BB962C8B-B14F-4D97-AF65-F5344CB8AC3E}">
        <p14:creationId xmlns:p14="http://schemas.microsoft.com/office/powerpoint/2010/main" val="3460225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It's important to assure those people affected that steps have been taken to resolve the issue. People need to be reassured and feel at ease so that no one panics.</a:t>
            </a:r>
          </a:p>
          <a:p>
            <a:r>
              <a:rPr lang="en-US">
                <a:cs typeface="Calibri"/>
              </a:rPr>
              <a:t>2.) Give the people affected a place they can visit for any information updates such as a website or a phone number they can call for any updates.</a:t>
            </a:r>
          </a:p>
          <a:p>
            <a:r>
              <a:rPr lang="en-US">
                <a:cs typeface="Calibri"/>
              </a:rPr>
              <a:t>3.) Give those affected information on how to recover from identity theft. </a:t>
            </a:r>
          </a:p>
          <a:p>
            <a:r>
              <a:rPr lang="en-US">
                <a:cs typeface="Calibri"/>
              </a:rPr>
              <a:t>4.) Supply those affected with the law enforcements information handling the case so that they can stay in the loop. </a:t>
            </a:r>
            <a:endParaRPr lang="en-US" dirty="0">
              <a:cs typeface="Calibri"/>
            </a:endParaRPr>
          </a:p>
        </p:txBody>
      </p:sp>
      <p:sp>
        <p:nvSpPr>
          <p:cNvPr id="4" name="Slide Number Placeholder 3"/>
          <p:cNvSpPr>
            <a:spLocks noGrp="1"/>
          </p:cNvSpPr>
          <p:nvPr>
            <p:ph type="sldNum" sz="quarter" idx="5"/>
          </p:nvPr>
        </p:nvSpPr>
        <p:spPr/>
        <p:txBody>
          <a:bodyPr/>
          <a:lstStyle/>
          <a:p>
            <a:fld id="{BCC072F0-64C4-4455-AD50-C89B409CFD69}" type="slidenum">
              <a:rPr lang="en-US"/>
              <a:t>7</a:t>
            </a:fld>
            <a:endParaRPr lang="en-US"/>
          </a:p>
        </p:txBody>
      </p:sp>
    </p:spTree>
    <p:extLst>
      <p:ext uri="{BB962C8B-B14F-4D97-AF65-F5344CB8AC3E}">
        <p14:creationId xmlns:p14="http://schemas.microsoft.com/office/powerpoint/2010/main" val="77583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nexts steps should be hiring a data security expert to install a cyber security system to ensure that this doesn’t happen again. </a:t>
            </a:r>
          </a:p>
          <a:p>
            <a:r>
              <a:rPr lang="en-US">
                <a:cs typeface="Calibri"/>
              </a:rPr>
              <a:t>Stay informed on cyber security and ways to protect your assets from being compromised again. Stay educated and mandate employees to participate in security training.</a:t>
            </a:r>
          </a:p>
          <a:p>
            <a:r>
              <a:rPr lang="en-US">
                <a:cs typeface="Calibri"/>
              </a:rPr>
              <a:t>Knowing what your risks are and creating a preventative action will ward off future threats.</a:t>
            </a:r>
            <a:endParaRPr lang="en-US" dirty="0">
              <a:cs typeface="Calibri"/>
            </a:endParaRPr>
          </a:p>
        </p:txBody>
      </p:sp>
      <p:sp>
        <p:nvSpPr>
          <p:cNvPr id="4" name="Slide Number Placeholder 3"/>
          <p:cNvSpPr>
            <a:spLocks noGrp="1"/>
          </p:cNvSpPr>
          <p:nvPr>
            <p:ph type="sldNum" sz="quarter" idx="5"/>
          </p:nvPr>
        </p:nvSpPr>
        <p:spPr/>
        <p:txBody>
          <a:bodyPr/>
          <a:lstStyle/>
          <a:p>
            <a:fld id="{BCC072F0-64C4-4455-AD50-C89B409CFD69}" type="slidenum">
              <a:rPr lang="en-US"/>
              <a:t>8</a:t>
            </a:fld>
            <a:endParaRPr lang="en-US"/>
          </a:p>
        </p:txBody>
      </p:sp>
    </p:spTree>
    <p:extLst>
      <p:ext uri="{BB962C8B-B14F-4D97-AF65-F5344CB8AC3E}">
        <p14:creationId xmlns:p14="http://schemas.microsoft.com/office/powerpoint/2010/main" val="1313378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Preparing for future attacks gives you a manual on how to protect your company if this were to happen again. Better safe than sorry is your best option. </a:t>
            </a:r>
          </a:p>
        </p:txBody>
      </p:sp>
      <p:sp>
        <p:nvSpPr>
          <p:cNvPr id="4" name="Slide Number Placeholder 3"/>
          <p:cNvSpPr>
            <a:spLocks noGrp="1"/>
          </p:cNvSpPr>
          <p:nvPr>
            <p:ph type="sldNum" sz="quarter" idx="5"/>
          </p:nvPr>
        </p:nvSpPr>
        <p:spPr/>
        <p:txBody>
          <a:bodyPr/>
          <a:lstStyle/>
          <a:p>
            <a:fld id="{BCC072F0-64C4-4455-AD50-C89B409CFD69}" type="slidenum">
              <a:rPr lang="en-US"/>
              <a:t>9</a:t>
            </a:fld>
            <a:endParaRPr lang="en-US"/>
          </a:p>
        </p:txBody>
      </p:sp>
    </p:spTree>
    <p:extLst>
      <p:ext uri="{BB962C8B-B14F-4D97-AF65-F5344CB8AC3E}">
        <p14:creationId xmlns:p14="http://schemas.microsoft.com/office/powerpoint/2010/main" val="1035764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December 17, 2020</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510847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December 17, 2020</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49833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December 17, 2020</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8196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December 17, 2020</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843403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December 17, 2020</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1942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December 17, 2020</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2255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December 17, 2020</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86189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December 17, 2020</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58639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December 17, 2020</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56617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December 17, 2020</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807937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December 17, 2020</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1823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Thursday, December 17, 2020</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82506079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11" r:id="rId6"/>
    <p:sldLayoutId id="2147483816" r:id="rId7"/>
    <p:sldLayoutId id="2147483812" r:id="rId8"/>
    <p:sldLayoutId id="2147483813" r:id="rId9"/>
    <p:sldLayoutId id="2147483814" r:id="rId10"/>
    <p:sldLayoutId id="2147483815"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m4a"/><Relationship Id="rId7" Type="http://schemas.openxmlformats.org/officeDocument/2006/relationships/image" Target="../media/image1.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jpeg"/><Relationship Id="rId5" Type="http://schemas.openxmlformats.org/officeDocument/2006/relationships/hyperlink" Target="https://www.nysenate.gov/legislation/bills/2019/s5575"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9.xml"/><Relationship Id="rId7" Type="http://schemas.openxmlformats.org/officeDocument/2006/relationships/diagramQuickStyle" Target="../diagrams/quickStyle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7.xml"/><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9.xml"/><Relationship Id="rId7" Type="http://schemas.openxmlformats.org/officeDocument/2006/relationships/diagramQuickStyle" Target="../diagrams/quickStyle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8.xml"/><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s://brassvalley.com/privacy-policy/" TargetMode="External"/><Relationship Id="rId3" Type="http://schemas.openxmlformats.org/officeDocument/2006/relationships/hyperlink" Target="https://www.tripwire.com/state-of-security/contributors/bob-covello/" TargetMode="External"/><Relationship Id="rId7" Type="http://schemas.openxmlformats.org/officeDocument/2006/relationships/hyperlink" Target="https://brassvalley.com/ramifications-data-breaches-whats-liability/" TargetMode="External"/><Relationship Id="rId2" Type="http://schemas.openxmlformats.org/officeDocument/2006/relationships/hyperlink" Target="https://www.tripwire.com/state-of-security/government/new-york-law-expands-cyber-protection/" TargetMode="External"/><Relationship Id="rId1" Type="http://schemas.openxmlformats.org/officeDocument/2006/relationships/slideLayout" Target="../slideLayouts/slideLayout2.xml"/><Relationship Id="rId6" Type="http://schemas.openxmlformats.org/officeDocument/2006/relationships/hyperlink" Target="https://staysafeonline.org/blog/hacked-5-ways-minimize-damage/" TargetMode="External"/><Relationship Id="rId5" Type="http://schemas.openxmlformats.org/officeDocument/2006/relationships/hyperlink" Target="https://completemarkets.com/" TargetMode="External"/><Relationship Id="rId4" Type="http://schemas.openxmlformats.org/officeDocument/2006/relationships/hyperlink" Target="http://www.scurichinsurance.com/california-cyber-security-law-data-breach-notifi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BB02F283-AD3D-43EB-8EB3-EEABE7B68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7267ACD-C9FA-48F7-BA90-C05046F4E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74922"/>
            <a:ext cx="12198726" cy="1606049"/>
          </a:xfrm>
          <a:prstGeom prst="rect">
            <a:avLst/>
          </a:prstGeom>
          <a:gradFill>
            <a:gsLst>
              <a:gs pos="0">
                <a:schemeClr val="accent5">
                  <a:alpha val="83000"/>
                </a:schemeClr>
              </a:gs>
              <a:gs pos="100000">
                <a:schemeClr val="accent4">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53E17AA8-C417-4F74-9F1B-EAD82A19B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270744" y="1998314"/>
            <a:ext cx="1605188" cy="8160125"/>
          </a:xfrm>
          <a:prstGeom prst="rect">
            <a:avLst/>
          </a:prstGeom>
          <a:gradFill>
            <a:gsLst>
              <a:gs pos="5000">
                <a:schemeClr val="accent2">
                  <a:alpha val="68000"/>
                </a:schemeClr>
              </a:gs>
              <a:gs pos="100000">
                <a:schemeClr val="accent5">
                  <a:alpha val="4300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D79F9CB9-0076-49F5-845A-C97CCFC16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2413" y="2532510"/>
            <a:ext cx="1605189" cy="7090015"/>
          </a:xfrm>
          <a:prstGeom prst="rect">
            <a:avLst/>
          </a:prstGeom>
          <a:gradFill>
            <a:gsLst>
              <a:gs pos="42000">
                <a:schemeClr val="accent4">
                  <a:alpha val="0"/>
                </a:schemeClr>
              </a:gs>
              <a:gs pos="99000">
                <a:schemeClr val="accent6">
                  <a:alpha val="48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0567348B-D4F9-4978-8FB4-D4031CD13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30450" y="5273748"/>
            <a:ext cx="7275001" cy="1150514"/>
          </a:xfrm>
          <a:prstGeom prst="rect">
            <a:avLst/>
          </a:prstGeom>
          <a:gradFill>
            <a:gsLst>
              <a:gs pos="0">
                <a:schemeClr val="accent5">
                  <a:alpha val="37000"/>
                </a:schemeClr>
              </a:gs>
              <a:gs pos="56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B28281-3783-403A-B1AB-0182A003DFE3}"/>
              </a:ext>
            </a:extLst>
          </p:cNvPr>
          <p:cNvSpPr>
            <a:spLocks noGrp="1"/>
          </p:cNvSpPr>
          <p:nvPr>
            <p:ph type="ctrTitle"/>
          </p:nvPr>
        </p:nvSpPr>
        <p:spPr>
          <a:xfrm>
            <a:off x="667569" y="5553718"/>
            <a:ext cx="7203004" cy="1054645"/>
          </a:xfrm>
        </p:spPr>
        <p:txBody>
          <a:bodyPr anchor="ctr">
            <a:normAutofit/>
          </a:bodyPr>
          <a:lstStyle/>
          <a:p>
            <a:pPr algn="l">
              <a:lnSpc>
                <a:spcPct val="90000"/>
              </a:lnSpc>
            </a:pPr>
            <a:r>
              <a:rPr lang="tr-TR" sz="2500">
                <a:solidFill>
                  <a:schemeClr val="bg1"/>
                </a:solidFill>
                <a:ea typeface="+mj-lt"/>
                <a:cs typeface="+mj-lt"/>
              </a:rPr>
              <a:t>Laguna Productions Cyber Attack resolution</a:t>
            </a:r>
            <a:endParaRPr lang="tr-TR" sz="2500">
              <a:solidFill>
                <a:schemeClr val="bg1"/>
              </a:solidFill>
            </a:endParaRPr>
          </a:p>
        </p:txBody>
      </p:sp>
      <p:sp>
        <p:nvSpPr>
          <p:cNvPr id="3" name="Subtitle 2">
            <a:extLst>
              <a:ext uri="{FF2B5EF4-FFF2-40B4-BE49-F238E27FC236}">
                <a16:creationId xmlns:a16="http://schemas.microsoft.com/office/drawing/2014/main" id="{C4542EAC-8BF3-4BFD-9891-145BC49409C2}"/>
              </a:ext>
            </a:extLst>
          </p:cNvPr>
          <p:cNvSpPr>
            <a:spLocks noGrp="1"/>
          </p:cNvSpPr>
          <p:nvPr>
            <p:ph type="subTitle" idx="1"/>
          </p:nvPr>
        </p:nvSpPr>
        <p:spPr>
          <a:xfrm>
            <a:off x="8538142" y="5643349"/>
            <a:ext cx="3196658" cy="780914"/>
          </a:xfrm>
        </p:spPr>
        <p:txBody>
          <a:bodyPr vert="horz" lIns="91440" tIns="45720" rIns="91440" bIns="45720" rtlCol="0" anchor="ctr">
            <a:normAutofit/>
          </a:bodyPr>
          <a:lstStyle/>
          <a:p>
            <a:pPr algn="l"/>
            <a:r>
              <a:rPr lang="tr-TR" sz="1200">
                <a:solidFill>
                  <a:schemeClr val="bg1"/>
                </a:solidFill>
              </a:rPr>
              <a:t>Melanie makowski</a:t>
            </a:r>
          </a:p>
        </p:txBody>
      </p:sp>
      <p:pic>
        <p:nvPicPr>
          <p:cNvPr id="29" name="Picture 3">
            <a:extLst>
              <a:ext uri="{FF2B5EF4-FFF2-40B4-BE49-F238E27FC236}">
                <a16:creationId xmlns:a16="http://schemas.microsoft.com/office/drawing/2014/main" id="{1235E458-8B70-4814-ABB3-349F105B65A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r="25"/>
          <a:stretch/>
        </p:blipFill>
        <p:spPr>
          <a:xfrm>
            <a:off x="2182434" y="457200"/>
            <a:ext cx="7833856" cy="4407647"/>
          </a:xfrm>
          <a:prstGeom prst="rect">
            <a:avLst/>
          </a:prstGeom>
        </p:spPr>
      </p:pic>
      <p:pic>
        <p:nvPicPr>
          <p:cNvPr id="4" name="Schuler Ave 9">
            <a:hlinkClick r:id="" action="ppaction://media"/>
            <a:extLst>
              <a:ext uri="{FF2B5EF4-FFF2-40B4-BE49-F238E27FC236}">
                <a16:creationId xmlns:a16="http://schemas.microsoft.com/office/drawing/2014/main" id="{8B311B2A-C2F0-478C-9904-19BA1638F83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703413" y="533644"/>
            <a:ext cx="730250" cy="730250"/>
          </a:xfrm>
          <a:prstGeom prst="rect">
            <a:avLst/>
          </a:prstGeom>
        </p:spPr>
      </p:pic>
    </p:spTree>
    <p:extLst>
      <p:ext uri="{BB962C8B-B14F-4D97-AF65-F5344CB8AC3E}">
        <p14:creationId xmlns:p14="http://schemas.microsoft.com/office/powerpoint/2010/main" val="55372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mute="1">
                <p:cTn id="8" repeatCount="indefinite" fill="hold" display="0">
                  <p:stCondLst>
                    <p:cond delay="indefinite"/>
                  </p:stCondLst>
                </p:cTn>
                <p:tgtEl>
                  <p:spTgt spid="29"/>
                </p:tgtEl>
              </p:cMediaNode>
            </p:video>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4"/>
                                        </p:tgtEl>
                                      </p:cBhvr>
                                    </p:cmd>
                                  </p:childTnLst>
                                </p:cTn>
                              </p:par>
                            </p:childTnLst>
                          </p:cTn>
                        </p:par>
                      </p:childTnLst>
                    </p:cTn>
                  </p:par>
                </p:childTnLst>
              </p:cTn>
              <p:nextCondLst>
                <p:cond evt="onClick" delay="0">
                  <p:tgtEl>
                    <p:spTgt spid="4"/>
                  </p:tgtEl>
                </p:cond>
              </p:nextCondLst>
            </p:seq>
            <p:audio>
              <p:cMediaNode>
                <p:cTn id="14"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6">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8">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30">
            <a:extLst>
              <a:ext uri="{FF2B5EF4-FFF2-40B4-BE49-F238E27FC236}">
                <a16:creationId xmlns:a16="http://schemas.microsoft.com/office/drawing/2014/main" id="{9EDC711F-4DA7-4E33-A776-F079ACDA6D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2">
            <a:extLst>
              <a:ext uri="{FF2B5EF4-FFF2-40B4-BE49-F238E27FC236}">
                <a16:creationId xmlns:a16="http://schemas.microsoft.com/office/drawing/2014/main" id="{B3E32D53-FD05-46F1-97E2-C13949F59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 y="1"/>
            <a:ext cx="8110817" cy="6858000"/>
          </a:xfrm>
          <a:prstGeom prst="rect">
            <a:avLst/>
          </a:prstGeom>
          <a:gradFill>
            <a:gsLst>
              <a:gs pos="3000">
                <a:schemeClr val="accent5">
                  <a:alpha val="83000"/>
                </a:schemeClr>
              </a:gs>
              <a:gs pos="100000">
                <a:schemeClr val="accent6"/>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34">
            <a:extLst>
              <a:ext uri="{FF2B5EF4-FFF2-40B4-BE49-F238E27FC236}">
                <a16:creationId xmlns:a16="http://schemas.microsoft.com/office/drawing/2014/main" id="{FDA9E872-DB12-4A7B-A151-052FA0773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26407" y="-626409"/>
            <a:ext cx="6858002" cy="8110820"/>
          </a:xfrm>
          <a:prstGeom prst="rect">
            <a:avLst/>
          </a:prstGeom>
          <a:gradFill>
            <a:gsLst>
              <a:gs pos="11000">
                <a:schemeClr val="accent2">
                  <a:alpha val="50000"/>
                </a:schemeClr>
              </a:gs>
              <a:gs pos="99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36">
            <a:extLst>
              <a:ext uri="{FF2B5EF4-FFF2-40B4-BE49-F238E27FC236}">
                <a16:creationId xmlns:a16="http://schemas.microsoft.com/office/drawing/2014/main" id="{3B984CFC-8941-41C1-9730-F447E13EB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78315" y="-1878315"/>
            <a:ext cx="4354180" cy="8110814"/>
          </a:xfrm>
          <a:prstGeom prst="rect">
            <a:avLst/>
          </a:prstGeom>
          <a:gradFill>
            <a:gsLst>
              <a:gs pos="0">
                <a:schemeClr val="accent4">
                  <a:lumMod val="60000"/>
                  <a:lumOff val="40000"/>
                  <a:alpha val="26000"/>
                </a:schemeClr>
              </a:gs>
              <a:gs pos="92000">
                <a:schemeClr val="accent5">
                  <a:alpha val="33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8">
            <a:extLst>
              <a:ext uri="{FF2B5EF4-FFF2-40B4-BE49-F238E27FC236}">
                <a16:creationId xmlns:a16="http://schemas.microsoft.com/office/drawing/2014/main" id="{D3185161-AC26-4077-A972-6C3306B24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39" y="447866"/>
            <a:ext cx="6805130" cy="5909388"/>
          </a:xfrm>
          <a:prstGeom prst="rect">
            <a:avLst/>
          </a:prstGeom>
          <a:gradFill>
            <a:gsLst>
              <a:gs pos="38000">
                <a:schemeClr val="accent5">
                  <a:lumMod val="60000"/>
                  <a:lumOff val="40000"/>
                  <a:alpha val="0"/>
                </a:schemeClr>
              </a:gs>
              <a:gs pos="99000">
                <a:schemeClr val="accent5">
                  <a:alpha val="4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39B0F207-7872-4A1E-BCCD-EBF4B8A6A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178826">
            <a:off x="1555888" y="899682"/>
            <a:ext cx="5005754" cy="5005754"/>
          </a:xfrm>
          <a:prstGeom prst="ellipse">
            <a:avLst/>
          </a:pr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6F2625-2B8D-4D0C-A029-F69702F29438}"/>
              </a:ext>
            </a:extLst>
          </p:cNvPr>
          <p:cNvSpPr>
            <a:spLocks noGrp="1"/>
          </p:cNvSpPr>
          <p:nvPr>
            <p:ph type="title"/>
          </p:nvPr>
        </p:nvSpPr>
        <p:spPr>
          <a:xfrm>
            <a:off x="1371600" y="1467134"/>
            <a:ext cx="4724399" cy="2548275"/>
          </a:xfrm>
        </p:spPr>
        <p:txBody>
          <a:bodyPr vert="horz" lIns="0" tIns="0" rIns="0" bIns="0" rtlCol="0" anchor="t">
            <a:normAutofit/>
          </a:bodyPr>
          <a:lstStyle/>
          <a:p>
            <a:pPr>
              <a:lnSpc>
                <a:spcPct val="90000"/>
              </a:lnSpc>
            </a:pPr>
            <a:endParaRPr lang="en-US" sz="2200" spc="750">
              <a:solidFill>
                <a:schemeClr val="bg1"/>
              </a:solidFill>
            </a:endParaRPr>
          </a:p>
          <a:p>
            <a:pPr>
              <a:lnSpc>
                <a:spcPct val="90000"/>
              </a:lnSpc>
            </a:pPr>
            <a:r>
              <a:rPr lang="en-US" sz="2200" spc="750">
                <a:solidFill>
                  <a:schemeClr val="bg1"/>
                </a:solidFill>
              </a:rPr>
              <a:t> hacking group, known as the NY Rebels, took over the network system of Laguna Productions</a:t>
            </a:r>
          </a:p>
        </p:txBody>
      </p:sp>
      <p:pic>
        <p:nvPicPr>
          <p:cNvPr id="34" name="Graphic 23" descr="Report Hacked">
            <a:extLst>
              <a:ext uri="{FF2B5EF4-FFF2-40B4-BE49-F238E27FC236}">
                <a16:creationId xmlns:a16="http://schemas.microsoft.com/office/drawing/2014/main" id="{42550698-D0A4-44B2-9134-F54942FB33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85721" y="908217"/>
            <a:ext cx="5049079" cy="5049079"/>
          </a:xfrm>
          <a:prstGeom prst="rect">
            <a:avLst/>
          </a:prstGeom>
        </p:spPr>
      </p:pic>
      <p:pic>
        <p:nvPicPr>
          <p:cNvPr id="3" name="Schuler Ave 10">
            <a:hlinkClick r:id="" action="ppaction://media"/>
            <a:extLst>
              <a:ext uri="{FF2B5EF4-FFF2-40B4-BE49-F238E27FC236}">
                <a16:creationId xmlns:a16="http://schemas.microsoft.com/office/drawing/2014/main" id="{DA87ECDA-C7DD-465C-9C63-D315CE649F9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64337" y="299183"/>
            <a:ext cx="730250" cy="730250"/>
          </a:xfrm>
          <a:prstGeom prst="rect">
            <a:avLst/>
          </a:prstGeom>
        </p:spPr>
      </p:pic>
    </p:spTree>
    <p:extLst>
      <p:ext uri="{BB962C8B-B14F-4D97-AF65-F5344CB8AC3E}">
        <p14:creationId xmlns:p14="http://schemas.microsoft.com/office/powerpoint/2010/main" val="10190696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BCFF1867-CA5E-416C-80CB-68BE95CE2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9383EB-7BAC-49FA-88C6-35DDBFDEC7A6}"/>
              </a:ext>
            </a:extLst>
          </p:cNvPr>
          <p:cNvSpPr>
            <a:spLocks noGrp="1"/>
          </p:cNvSpPr>
          <p:nvPr>
            <p:ph type="title"/>
          </p:nvPr>
        </p:nvSpPr>
        <p:spPr>
          <a:xfrm>
            <a:off x="1371600" y="1028701"/>
            <a:ext cx="4372550" cy="2518436"/>
          </a:xfrm>
        </p:spPr>
        <p:txBody>
          <a:bodyPr vert="horz" lIns="0" tIns="0" rIns="0" bIns="0" rtlCol="0" anchor="b">
            <a:normAutofit/>
          </a:bodyPr>
          <a:lstStyle/>
          <a:p>
            <a:r>
              <a:rPr lang="en-US" sz="4000" spc="750"/>
              <a:t>What's your liability?</a:t>
            </a:r>
          </a:p>
        </p:txBody>
      </p:sp>
      <p:sp>
        <p:nvSpPr>
          <p:cNvPr id="32" name="Rectangle 31">
            <a:extLst>
              <a:ext uri="{FF2B5EF4-FFF2-40B4-BE49-F238E27FC236}">
                <a16:creationId xmlns:a16="http://schemas.microsoft.com/office/drawing/2014/main" id="{5EA2F639-83D8-42FB-805A-0AFD485B9E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4022220"/>
            <a:ext cx="12192002" cy="2838735"/>
          </a:xfrm>
          <a:prstGeom prst="rect">
            <a:avLst/>
          </a:prstGeom>
          <a:gradFill>
            <a:gsLst>
              <a:gs pos="8000">
                <a:schemeClr val="accent6"/>
              </a:gs>
              <a:gs pos="100000">
                <a:schemeClr val="accent5">
                  <a:alpha val="9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8DB4E8D-D68B-4463-A009-8FAB6A115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4022219"/>
            <a:ext cx="8153400" cy="2838736"/>
          </a:xfrm>
          <a:prstGeom prst="rect">
            <a:avLst/>
          </a:prstGeom>
          <a:gradFill>
            <a:gsLst>
              <a:gs pos="0">
                <a:schemeClr val="accent5">
                  <a:lumMod val="60000"/>
                  <a:lumOff val="40000"/>
                  <a:alpha val="0"/>
                </a:schemeClr>
              </a:gs>
              <a:gs pos="99000">
                <a:schemeClr val="accent2">
                  <a:alpha val="94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C519481-97EE-45EB-B83B-AE5C46F3D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16759"/>
            <a:ext cx="8441142" cy="2389939"/>
          </a:xfrm>
          <a:prstGeom prst="rect">
            <a:avLst/>
          </a:prstGeom>
          <a:gradFill>
            <a:gsLst>
              <a:gs pos="0">
                <a:schemeClr val="accent6">
                  <a:alpha val="43000"/>
                </a:schemeClr>
              </a:gs>
              <a:gs pos="72000">
                <a:schemeClr val="accent5">
                  <a:alpha val="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descr="Help">
            <a:extLst>
              <a:ext uri="{FF2B5EF4-FFF2-40B4-BE49-F238E27FC236}">
                <a16:creationId xmlns:a16="http://schemas.microsoft.com/office/drawing/2014/main" id="{46F197DE-39EB-4EFA-BC9D-8F04B2D54F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34222" y="1028700"/>
            <a:ext cx="4617259" cy="4617259"/>
          </a:xfrm>
          <a:prstGeom prst="rect">
            <a:avLst/>
          </a:prstGeom>
        </p:spPr>
      </p:pic>
      <p:pic>
        <p:nvPicPr>
          <p:cNvPr id="3" name="Schuler Ave 11">
            <a:hlinkClick r:id="" action="ppaction://media"/>
            <a:extLst>
              <a:ext uri="{FF2B5EF4-FFF2-40B4-BE49-F238E27FC236}">
                <a16:creationId xmlns:a16="http://schemas.microsoft.com/office/drawing/2014/main" id="{6FB9E41A-0AAC-4EC2-AD02-25722CBAE5B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47644" y="308952"/>
            <a:ext cx="730250" cy="730250"/>
          </a:xfrm>
          <a:prstGeom prst="rect">
            <a:avLst/>
          </a:prstGeom>
        </p:spPr>
      </p:pic>
    </p:spTree>
    <p:extLst>
      <p:ext uri="{BB962C8B-B14F-4D97-AF65-F5344CB8AC3E}">
        <p14:creationId xmlns:p14="http://schemas.microsoft.com/office/powerpoint/2010/main" val="3788948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E3CBB9B1-7B7D-4BA1-A1AF-572168B39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57C98-0AE7-472C-A664-0E70DD607868}"/>
              </a:ext>
            </a:extLst>
          </p:cNvPr>
          <p:cNvSpPr>
            <a:spLocks noGrp="1"/>
          </p:cNvSpPr>
          <p:nvPr>
            <p:ph type="title"/>
          </p:nvPr>
        </p:nvSpPr>
        <p:spPr>
          <a:xfrm>
            <a:off x="8643193" y="457201"/>
            <a:ext cx="3091607" cy="1727643"/>
          </a:xfrm>
        </p:spPr>
        <p:txBody>
          <a:bodyPr vert="horz" lIns="0" tIns="0" rIns="0" bIns="0" rtlCol="0" anchor="b">
            <a:normAutofit/>
          </a:bodyPr>
          <a:lstStyle/>
          <a:p>
            <a:r>
              <a:rPr lang="en-US" sz="2800"/>
              <a:t>DATA BREACH</a:t>
            </a:r>
          </a:p>
        </p:txBody>
      </p:sp>
      <p:pic>
        <p:nvPicPr>
          <p:cNvPr id="5" name="Picture 5" descr="A picture containing person, holding, sitting, green&#10;&#10;Description automatically generated">
            <a:extLst>
              <a:ext uri="{FF2B5EF4-FFF2-40B4-BE49-F238E27FC236}">
                <a16:creationId xmlns:a16="http://schemas.microsoft.com/office/drawing/2014/main" id="{62E714A1-6F73-410A-B100-B3D6A825D5C0}"/>
              </a:ext>
            </a:extLst>
          </p:cNvPr>
          <p:cNvPicPr>
            <a:picLocks noGrp="1" noChangeAspect="1"/>
          </p:cNvPicPr>
          <p:nvPr>
            <p:ph type="pic" idx="1"/>
          </p:nvPr>
        </p:nvPicPr>
        <p:blipFill rotWithShape="1">
          <a:blip r:embed="rId5"/>
          <a:srcRect l="3811" r="1211"/>
          <a:stretch/>
        </p:blipFill>
        <p:spPr>
          <a:xfrm>
            <a:off x="20" y="431"/>
            <a:ext cx="8115280" cy="6408311"/>
          </a:xfrm>
          <a:prstGeom prst="rect">
            <a:avLst/>
          </a:prstGeom>
        </p:spPr>
      </p:pic>
      <p:sp>
        <p:nvSpPr>
          <p:cNvPr id="4" name="Text Placeholder 3">
            <a:extLst>
              <a:ext uri="{FF2B5EF4-FFF2-40B4-BE49-F238E27FC236}">
                <a16:creationId xmlns:a16="http://schemas.microsoft.com/office/drawing/2014/main" id="{FAE26E68-CBC5-46DC-B445-C83AD2754DBB}"/>
              </a:ext>
            </a:extLst>
          </p:cNvPr>
          <p:cNvSpPr>
            <a:spLocks noGrp="1"/>
          </p:cNvSpPr>
          <p:nvPr>
            <p:ph type="body" sz="half" idx="2"/>
          </p:nvPr>
        </p:nvSpPr>
        <p:spPr>
          <a:xfrm>
            <a:off x="8643193" y="2530549"/>
            <a:ext cx="2942813" cy="3428124"/>
          </a:xfrm>
        </p:spPr>
        <p:txBody>
          <a:bodyPr vert="horz" lIns="0" tIns="0" rIns="0" bIns="0" rtlCol="0" anchor="t">
            <a:normAutofit/>
          </a:bodyPr>
          <a:lstStyle/>
          <a:p>
            <a:pPr marL="285750" indent="-228600">
              <a:buFont typeface="Arial" panose="020B0604020202020204" pitchFamily="34" charset="0"/>
              <a:buChar char="•"/>
            </a:pPr>
            <a:r>
              <a:rPr lang="en-US" sz="1400" dirty="0"/>
              <a:t>$1,000 per record: The average cost in a medical data breach.</a:t>
            </a:r>
          </a:p>
          <a:p>
            <a:pPr marL="285750" indent="-228600">
              <a:buFont typeface="Arial" panose="020B0604020202020204" pitchFamily="34" charset="0"/>
              <a:buChar char="•"/>
            </a:pPr>
            <a:r>
              <a:rPr lang="en-US" sz="1400" dirty="0"/>
              <a:t>25,000 records per incident: The average number of records stolen.</a:t>
            </a:r>
          </a:p>
          <a:p>
            <a:pPr marL="285750" indent="-228600">
              <a:buFont typeface="Arial" panose="020B0604020202020204" pitchFamily="34" charset="0"/>
              <a:buChar char="•"/>
            </a:pPr>
            <a:r>
              <a:rPr lang="en-US" sz="1400" dirty="0"/>
              <a:t>$1.5 million per breach event: Damages Assuming Liability to the company.</a:t>
            </a:r>
          </a:p>
          <a:p>
            <a:pPr indent="-228600">
              <a:buFont typeface="Arial" panose="020B0604020202020204" pitchFamily="34" charset="0"/>
              <a:buChar char="•"/>
            </a:pPr>
            <a:r>
              <a:rPr lang="en-US" sz="1400" dirty="0">
                <a:ea typeface="+mn-lt"/>
                <a:cs typeface="+mn-lt"/>
              </a:rPr>
              <a:t>https://brassvalley.com/ramifications-data-breaches-whats-liability/</a:t>
            </a:r>
            <a:endParaRPr lang="en-US" sz="1400"/>
          </a:p>
        </p:txBody>
      </p:sp>
      <p:sp>
        <p:nvSpPr>
          <p:cNvPr id="16" name="Rectangle 15">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chuler Ave 12">
            <a:hlinkClick r:id="" action="ppaction://media"/>
            <a:extLst>
              <a:ext uri="{FF2B5EF4-FFF2-40B4-BE49-F238E27FC236}">
                <a16:creationId xmlns:a16="http://schemas.microsoft.com/office/drawing/2014/main" id="{70F5E849-0E8C-4C73-B94B-DE4D575139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98798" y="181952"/>
            <a:ext cx="730250" cy="730250"/>
          </a:xfrm>
          <a:prstGeom prst="rect">
            <a:avLst/>
          </a:prstGeom>
        </p:spPr>
      </p:pic>
    </p:spTree>
    <p:extLst>
      <p:ext uri="{BB962C8B-B14F-4D97-AF65-F5344CB8AC3E}">
        <p14:creationId xmlns:p14="http://schemas.microsoft.com/office/powerpoint/2010/main" val="535853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DC8F81-2F8D-421D-8A88-E668643D8FCB}"/>
              </a:ext>
            </a:extLst>
          </p:cNvPr>
          <p:cNvSpPr>
            <a:spLocks noGrp="1"/>
          </p:cNvSpPr>
          <p:nvPr>
            <p:ph type="title"/>
          </p:nvPr>
        </p:nvSpPr>
        <p:spPr>
          <a:xfrm>
            <a:off x="1371600" y="457200"/>
            <a:ext cx="4911393" cy="1556724"/>
          </a:xfrm>
        </p:spPr>
        <p:txBody>
          <a:bodyPr anchor="b">
            <a:normAutofit/>
          </a:bodyPr>
          <a:lstStyle/>
          <a:p>
            <a:pPr>
              <a:lnSpc>
                <a:spcPct val="90000"/>
              </a:lnSpc>
            </a:pPr>
            <a:r>
              <a:rPr lang="en-US" sz="2800" b="0">
                <a:ea typeface="+mj-lt"/>
                <a:cs typeface="+mj-lt"/>
              </a:rPr>
              <a:t>statutory liability under new york law</a:t>
            </a:r>
            <a:br>
              <a:rPr lang="en-US" sz="2800"/>
            </a:br>
            <a:endParaRPr lang="en-US" sz="2800"/>
          </a:p>
        </p:txBody>
      </p:sp>
      <p:sp>
        <p:nvSpPr>
          <p:cNvPr id="3" name="Content Placeholder 2">
            <a:extLst>
              <a:ext uri="{FF2B5EF4-FFF2-40B4-BE49-F238E27FC236}">
                <a16:creationId xmlns:a16="http://schemas.microsoft.com/office/drawing/2014/main" id="{22D47CBE-FBE1-4C6E-B779-8DC8CF79FEE9}"/>
              </a:ext>
            </a:extLst>
          </p:cNvPr>
          <p:cNvSpPr>
            <a:spLocks noGrp="1"/>
          </p:cNvSpPr>
          <p:nvPr>
            <p:ph idx="1"/>
          </p:nvPr>
        </p:nvSpPr>
        <p:spPr>
          <a:xfrm>
            <a:off x="1371601" y="2345635"/>
            <a:ext cx="4911392" cy="3583940"/>
          </a:xfrm>
        </p:spPr>
        <p:txBody>
          <a:bodyPr vert="horz" lIns="0" tIns="0" rIns="0" bIns="0" rtlCol="0" anchor="t">
            <a:normAutofit/>
          </a:bodyPr>
          <a:lstStyle/>
          <a:p>
            <a:r>
              <a:rPr lang="en-US" sz="1600" dirty="0">
                <a:ea typeface="+mn-lt"/>
                <a:cs typeface="+mn-lt"/>
                <a:hlinkClick r:id="rId5">
                  <a:extLst>
                    <a:ext uri="{A12FA001-AC4F-418D-AE19-62706E023703}">
                      <ahyp:hlinkClr xmlns:ahyp="http://schemas.microsoft.com/office/drawing/2018/hyperlinkcolor" val="tx"/>
                    </a:ext>
                  </a:extLst>
                </a:hlinkClick>
              </a:rPr>
              <a:t>Stop Hacks and Improve Electronic Data Security (SHIELD) Act:</a:t>
            </a:r>
            <a:r>
              <a:rPr lang="en-US" sz="1600" dirty="0">
                <a:ea typeface="+mn-lt"/>
                <a:cs typeface="+mn-lt"/>
              </a:rPr>
              <a:t> </a:t>
            </a:r>
            <a:endParaRPr lang="en-US" sz="1600" dirty="0"/>
          </a:p>
          <a:p>
            <a:pPr marL="0" indent="0">
              <a:buNone/>
            </a:pPr>
            <a:r>
              <a:rPr lang="en-US" sz="1600">
                <a:ea typeface="+mn-lt"/>
                <a:cs typeface="+mn-lt"/>
              </a:rPr>
              <a:t>is designed to address unauthorized access of data.</a:t>
            </a:r>
            <a:endParaRPr lang="en-US" sz="1600"/>
          </a:p>
          <a:p>
            <a:pPr marL="0" indent="0">
              <a:buNone/>
            </a:pPr>
            <a:endParaRPr lang="en-US" sz="1600" dirty="0"/>
          </a:p>
          <a:p>
            <a:endParaRPr lang="en-US" sz="1600"/>
          </a:p>
          <a:p>
            <a:pPr marL="0" indent="0">
              <a:buNone/>
            </a:pPr>
            <a:endParaRPr lang="en-US" sz="1600"/>
          </a:p>
        </p:txBody>
      </p:sp>
      <p:pic>
        <p:nvPicPr>
          <p:cNvPr id="4" name="Picture 4" descr="Text&#10;&#10;Description automatically generated">
            <a:extLst>
              <a:ext uri="{FF2B5EF4-FFF2-40B4-BE49-F238E27FC236}">
                <a16:creationId xmlns:a16="http://schemas.microsoft.com/office/drawing/2014/main" id="{8FB00F7B-E411-4B0C-9195-E9BEF7BAEF90}"/>
              </a:ext>
            </a:extLst>
          </p:cNvPr>
          <p:cNvPicPr>
            <a:picLocks noChangeAspect="1"/>
          </p:cNvPicPr>
          <p:nvPr/>
        </p:nvPicPr>
        <p:blipFill>
          <a:blip r:embed="rId6"/>
          <a:stretch>
            <a:fillRect/>
          </a:stretch>
        </p:blipFill>
        <p:spPr>
          <a:xfrm>
            <a:off x="6644639" y="1812681"/>
            <a:ext cx="5090161" cy="2761412"/>
          </a:xfrm>
          <a:prstGeom prst="rect">
            <a:avLst/>
          </a:prstGeom>
        </p:spPr>
      </p:pic>
      <p:sp>
        <p:nvSpPr>
          <p:cNvPr id="51" name="Rectangle 50">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chuler Ave 13">
            <a:hlinkClick r:id="" action="ppaction://media"/>
            <a:extLst>
              <a:ext uri="{FF2B5EF4-FFF2-40B4-BE49-F238E27FC236}">
                <a16:creationId xmlns:a16="http://schemas.microsoft.com/office/drawing/2014/main" id="{8C60529A-6150-4EC2-BE9F-AC82ECF44F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341952" y="348029"/>
            <a:ext cx="730250" cy="730250"/>
          </a:xfrm>
          <a:prstGeom prst="rect">
            <a:avLst/>
          </a:prstGeom>
        </p:spPr>
      </p:pic>
    </p:spTree>
    <p:extLst>
      <p:ext uri="{BB962C8B-B14F-4D97-AF65-F5344CB8AC3E}">
        <p14:creationId xmlns:p14="http://schemas.microsoft.com/office/powerpoint/2010/main" val="3519004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340E16-7A8D-44D2-AB93-94A57F399DD2}"/>
              </a:ext>
            </a:extLst>
          </p:cNvPr>
          <p:cNvSpPr>
            <a:spLocks noGrp="1"/>
          </p:cNvSpPr>
          <p:nvPr>
            <p:ph type="title"/>
          </p:nvPr>
        </p:nvSpPr>
        <p:spPr>
          <a:xfrm>
            <a:off x="1371598" y="462743"/>
            <a:ext cx="5327375" cy="1560022"/>
          </a:xfrm>
        </p:spPr>
        <p:txBody>
          <a:bodyPr anchor="b">
            <a:normAutofit/>
          </a:bodyPr>
          <a:lstStyle/>
          <a:p>
            <a:pPr>
              <a:lnSpc>
                <a:spcPct val="90000"/>
              </a:lnSpc>
            </a:pPr>
            <a:r>
              <a:rPr lang="en-US" b="0">
                <a:ea typeface="+mj-lt"/>
                <a:cs typeface="+mj-lt"/>
              </a:rPr>
              <a:t>statutory liability under california law</a:t>
            </a:r>
            <a:endParaRPr lang="en-US"/>
          </a:p>
        </p:txBody>
      </p:sp>
      <p:sp>
        <p:nvSpPr>
          <p:cNvPr id="3" name="Content Placeholder 2">
            <a:extLst>
              <a:ext uri="{FF2B5EF4-FFF2-40B4-BE49-F238E27FC236}">
                <a16:creationId xmlns:a16="http://schemas.microsoft.com/office/drawing/2014/main" id="{8B37666C-CEE2-4B86-BCF7-461A391168D9}"/>
              </a:ext>
            </a:extLst>
          </p:cNvPr>
          <p:cNvSpPr>
            <a:spLocks noGrp="1"/>
          </p:cNvSpPr>
          <p:nvPr>
            <p:ph idx="1"/>
          </p:nvPr>
        </p:nvSpPr>
        <p:spPr>
          <a:xfrm>
            <a:off x="1371600" y="2279374"/>
            <a:ext cx="5327373" cy="3601436"/>
          </a:xfrm>
        </p:spPr>
        <p:txBody>
          <a:bodyPr vert="horz" lIns="0" tIns="0" rIns="0" bIns="0" rtlCol="0">
            <a:normAutofit/>
          </a:bodyPr>
          <a:lstStyle/>
          <a:p>
            <a:r>
              <a:rPr lang="en-US" sz="1600" u="sng"/>
              <a:t>California Cyber Security Law:</a:t>
            </a:r>
          </a:p>
          <a:p>
            <a:pPr marL="0" indent="0">
              <a:buNone/>
            </a:pPr>
            <a:r>
              <a:rPr lang="en-US" sz="1600"/>
              <a:t>Is designed to safeguard PII (</a:t>
            </a:r>
            <a:r>
              <a:rPr lang="en-US" sz="1600">
                <a:ea typeface="+mn-lt"/>
                <a:cs typeface="+mn-lt"/>
              </a:rPr>
              <a:t>personal identifying information) </a:t>
            </a:r>
          </a:p>
          <a:p>
            <a:pPr marL="0" indent="0">
              <a:buNone/>
            </a:pPr>
            <a:endParaRPr lang="en-US" sz="1600"/>
          </a:p>
          <a:p>
            <a:endParaRPr lang="en-US" sz="1600"/>
          </a:p>
          <a:p>
            <a:endParaRPr lang="en-US" sz="1600" u="sng"/>
          </a:p>
        </p:txBody>
      </p:sp>
      <p:sp>
        <p:nvSpPr>
          <p:cNvPr id="29" name="Rectangle 28">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4" descr="A close up of a sign&#10;&#10;Description automatically generated">
            <a:extLst>
              <a:ext uri="{FF2B5EF4-FFF2-40B4-BE49-F238E27FC236}">
                <a16:creationId xmlns:a16="http://schemas.microsoft.com/office/drawing/2014/main" id="{EDA08B90-CCC4-4B2B-9701-104DC90DEC91}"/>
              </a:ext>
            </a:extLst>
          </p:cNvPr>
          <p:cNvPicPr>
            <a:picLocks noChangeAspect="1"/>
          </p:cNvPicPr>
          <p:nvPr/>
        </p:nvPicPr>
        <p:blipFill>
          <a:blip r:embed="rId5"/>
          <a:stretch>
            <a:fillRect/>
          </a:stretch>
        </p:blipFill>
        <p:spPr>
          <a:xfrm>
            <a:off x="7169796" y="1028699"/>
            <a:ext cx="4076701" cy="4076701"/>
          </a:xfrm>
          <a:prstGeom prst="rect">
            <a:avLst/>
          </a:prstGeom>
        </p:spPr>
      </p:pic>
      <p:pic>
        <p:nvPicPr>
          <p:cNvPr id="5" name="Schuler Ave 14">
            <a:hlinkClick r:id="" action="ppaction://media"/>
            <a:extLst>
              <a:ext uri="{FF2B5EF4-FFF2-40B4-BE49-F238E27FC236}">
                <a16:creationId xmlns:a16="http://schemas.microsoft.com/office/drawing/2014/main" id="{E3567DDF-E775-4B4D-894D-C7B7A15518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62029" y="435952"/>
            <a:ext cx="730250" cy="730250"/>
          </a:xfrm>
          <a:prstGeom prst="rect">
            <a:avLst/>
          </a:prstGeom>
        </p:spPr>
      </p:pic>
    </p:spTree>
    <p:extLst>
      <p:ext uri="{BB962C8B-B14F-4D97-AF65-F5344CB8AC3E}">
        <p14:creationId xmlns:p14="http://schemas.microsoft.com/office/powerpoint/2010/main" val="13562474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32">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6">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8">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40">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42">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CBF19-7432-4038-90DD-4ED283018AC0}"/>
              </a:ext>
            </a:extLst>
          </p:cNvPr>
          <p:cNvSpPr>
            <a:spLocks noGrp="1"/>
          </p:cNvSpPr>
          <p:nvPr>
            <p:ph type="title"/>
          </p:nvPr>
        </p:nvSpPr>
        <p:spPr>
          <a:xfrm>
            <a:off x="1157084" y="374427"/>
            <a:ext cx="10374517" cy="971512"/>
          </a:xfrm>
        </p:spPr>
        <p:txBody>
          <a:bodyPr vert="horz" lIns="0" tIns="0" rIns="0" bIns="0" rtlCol="0" anchor="ctr">
            <a:normAutofit/>
          </a:bodyPr>
          <a:lstStyle/>
          <a:p>
            <a:pPr>
              <a:lnSpc>
                <a:spcPct val="90000"/>
              </a:lnSpc>
            </a:pPr>
            <a:r>
              <a:rPr lang="en-US">
                <a:solidFill>
                  <a:schemeClr val="bg1"/>
                </a:solidFill>
              </a:rPr>
              <a:t>Ethical actions to help victims</a:t>
            </a:r>
          </a:p>
        </p:txBody>
      </p:sp>
      <p:graphicFrame>
        <p:nvGraphicFramePr>
          <p:cNvPr id="19" name="Text Placeholder 3">
            <a:extLst>
              <a:ext uri="{FF2B5EF4-FFF2-40B4-BE49-F238E27FC236}">
                <a16:creationId xmlns:a16="http://schemas.microsoft.com/office/drawing/2014/main" id="{3F5396B3-81FC-4A14-9891-4B4DBB78735C}"/>
              </a:ext>
            </a:extLst>
          </p:cNvPr>
          <p:cNvGraphicFramePr/>
          <p:nvPr>
            <p:extLst>
              <p:ext uri="{D42A27DB-BD31-4B8C-83A1-F6EECF244321}">
                <p14:modId xmlns:p14="http://schemas.microsoft.com/office/powerpoint/2010/main" val="2562730636"/>
              </p:ext>
            </p:extLst>
          </p:nvPr>
        </p:nvGraphicFramePr>
        <p:xfrm>
          <a:off x="540397" y="2209253"/>
          <a:ext cx="11033029" cy="41892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7" name="Schuler Ave 15">
            <a:hlinkClick r:id="" action="ppaction://media"/>
            <a:extLst>
              <a:ext uri="{FF2B5EF4-FFF2-40B4-BE49-F238E27FC236}">
                <a16:creationId xmlns:a16="http://schemas.microsoft.com/office/drawing/2014/main" id="{5111F849-F12D-4656-913E-30EA9548604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123491" y="943952"/>
            <a:ext cx="730250" cy="730250"/>
          </a:xfrm>
          <a:prstGeom prst="rect">
            <a:avLst/>
          </a:prstGeom>
        </p:spPr>
      </p:pic>
    </p:spTree>
    <p:extLst>
      <p:ext uri="{BB962C8B-B14F-4D97-AF65-F5344CB8AC3E}">
        <p14:creationId xmlns:p14="http://schemas.microsoft.com/office/powerpoint/2010/main" val="33848099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7"/>
                                        </p:tgtEl>
                                      </p:cBhvr>
                                    </p:cmd>
                                  </p:childTnLst>
                                </p:cTn>
                              </p:par>
                            </p:childTnLst>
                          </p:cTn>
                        </p:par>
                      </p:childTnLst>
                    </p:cTn>
                  </p:par>
                </p:childTnLst>
              </p:cTn>
              <p:nextCondLst>
                <p:cond evt="onClick" delay="0">
                  <p:tgtEl>
                    <p:spTgt spid="37"/>
                  </p:tgtEl>
                </p:cond>
              </p:nextCondLst>
            </p:seq>
            <p:audio>
              <p:cMediaNode>
                <p:cTn id="7" fill="hold" display="0">
                  <p:stCondLst>
                    <p:cond delay="indefinite"/>
                  </p:stCondLst>
                  <p:endCondLst>
                    <p:cond evt="onStopAudio" delay="0">
                      <p:tgtEl>
                        <p:sldTgt/>
                      </p:tgtEl>
                    </p:cond>
                  </p:endCondLst>
                </p:cTn>
                <p:tgtEl>
                  <p:spTgt spid="3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4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Rectangle 5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D4F49-EFC2-42DD-BC4D-B9F3F6F1F93D}"/>
              </a:ext>
            </a:extLst>
          </p:cNvPr>
          <p:cNvSpPr>
            <a:spLocks noGrp="1"/>
          </p:cNvSpPr>
          <p:nvPr>
            <p:ph type="title"/>
          </p:nvPr>
        </p:nvSpPr>
        <p:spPr>
          <a:xfrm>
            <a:off x="457200" y="868280"/>
            <a:ext cx="3390645" cy="3363597"/>
          </a:xfrm>
        </p:spPr>
        <p:txBody>
          <a:bodyPr vert="horz" lIns="0" tIns="0" rIns="0" bIns="0" rtlCol="0" anchor="b">
            <a:normAutofit/>
          </a:bodyPr>
          <a:lstStyle/>
          <a:p>
            <a:pPr algn="r"/>
            <a:r>
              <a:rPr lang="en-US">
                <a:solidFill>
                  <a:schemeClr val="bg1"/>
                </a:solidFill>
              </a:rPr>
              <a:t>Plan of action</a:t>
            </a:r>
          </a:p>
        </p:txBody>
      </p:sp>
      <p:graphicFrame>
        <p:nvGraphicFramePr>
          <p:cNvPr id="6" name="Text Placeholder 3">
            <a:extLst>
              <a:ext uri="{FF2B5EF4-FFF2-40B4-BE49-F238E27FC236}">
                <a16:creationId xmlns:a16="http://schemas.microsoft.com/office/drawing/2014/main" id="{2B1ABDE2-3F98-4C65-AA10-AB8576C9B825}"/>
              </a:ext>
            </a:extLst>
          </p:cNvPr>
          <p:cNvGraphicFramePr/>
          <p:nvPr>
            <p:extLst>
              <p:ext uri="{D42A27DB-BD31-4B8C-83A1-F6EECF244321}">
                <p14:modId xmlns:p14="http://schemas.microsoft.com/office/powerpoint/2010/main" val="3495721150"/>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8" name="Schuler Ave 16">
            <a:hlinkClick r:id="" action="ppaction://media"/>
            <a:extLst>
              <a:ext uri="{FF2B5EF4-FFF2-40B4-BE49-F238E27FC236}">
                <a16:creationId xmlns:a16="http://schemas.microsoft.com/office/drawing/2014/main" id="{3880DD79-2484-486C-8E5D-7159BF32E09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172337" y="64723"/>
            <a:ext cx="857249" cy="798633"/>
          </a:xfrm>
          <a:prstGeom prst="rect">
            <a:avLst/>
          </a:prstGeom>
        </p:spPr>
      </p:pic>
    </p:spTree>
    <p:extLst>
      <p:ext uri="{BB962C8B-B14F-4D97-AF65-F5344CB8AC3E}">
        <p14:creationId xmlns:p14="http://schemas.microsoft.com/office/powerpoint/2010/main" val="31470608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8"/>
                                        </p:tgtEl>
                                      </p:cBhvr>
                                    </p:cmd>
                                  </p:childTnLst>
                                </p:cTn>
                              </p:par>
                            </p:childTnLst>
                          </p:cTn>
                        </p:par>
                      </p:childTnLst>
                    </p:cTn>
                  </p:par>
                </p:childTnLst>
              </p:cTn>
              <p:nextCondLst>
                <p:cond evt="onClick" delay="0">
                  <p:tgtEl>
                    <p:spTgt spid="28"/>
                  </p:tgtEl>
                </p:cond>
              </p:nextCondLst>
            </p:seq>
            <p:audio>
              <p:cMediaNode>
                <p:cTn id="7" fill="hold" display="0">
                  <p:stCondLst>
                    <p:cond delay="indefinite"/>
                  </p:stCondLst>
                  <p:endCondLst>
                    <p:cond evt="onStopAudio" delay="0">
                      <p:tgtEl>
                        <p:sldTgt/>
                      </p:tgtEl>
                    </p:cond>
                  </p:endCondLst>
                </p:cTn>
                <p:tgtEl>
                  <p:spTgt spid="2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Rectangle 13">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9AFDAA-F0B4-4DCA-AB68-32EAF65471BE}"/>
              </a:ext>
            </a:extLst>
          </p:cNvPr>
          <p:cNvSpPr>
            <a:spLocks noGrp="1"/>
          </p:cNvSpPr>
          <p:nvPr>
            <p:ph type="title"/>
          </p:nvPr>
        </p:nvSpPr>
        <p:spPr>
          <a:xfrm>
            <a:off x="1371600" y="457200"/>
            <a:ext cx="4911393" cy="1556724"/>
          </a:xfrm>
        </p:spPr>
        <p:txBody>
          <a:bodyPr vert="horz" lIns="0" tIns="0" rIns="0" bIns="0" rtlCol="0" anchor="b">
            <a:normAutofit/>
          </a:bodyPr>
          <a:lstStyle/>
          <a:p>
            <a:pPr>
              <a:lnSpc>
                <a:spcPct val="90000"/>
              </a:lnSpc>
            </a:pPr>
            <a:r>
              <a:rPr lang="en-US" sz="3600"/>
              <a:t>Prepare for future attacks</a:t>
            </a:r>
          </a:p>
        </p:txBody>
      </p:sp>
      <p:sp>
        <p:nvSpPr>
          <p:cNvPr id="4" name="Text Placeholder 3">
            <a:extLst>
              <a:ext uri="{FF2B5EF4-FFF2-40B4-BE49-F238E27FC236}">
                <a16:creationId xmlns:a16="http://schemas.microsoft.com/office/drawing/2014/main" id="{5A665B39-BF0F-4779-AE64-B39FCBD1A4A4}"/>
              </a:ext>
            </a:extLst>
          </p:cNvPr>
          <p:cNvSpPr>
            <a:spLocks noGrp="1"/>
          </p:cNvSpPr>
          <p:nvPr>
            <p:ph type="body" sz="half" idx="2"/>
          </p:nvPr>
        </p:nvSpPr>
        <p:spPr>
          <a:xfrm>
            <a:off x="1371601" y="2345635"/>
            <a:ext cx="4911392" cy="3583940"/>
          </a:xfrm>
        </p:spPr>
        <p:txBody>
          <a:bodyPr vert="horz" lIns="0" tIns="0" rIns="0" bIns="0" rtlCol="0" anchor="t">
            <a:normAutofit/>
          </a:bodyPr>
          <a:lstStyle/>
          <a:p>
            <a:pPr marL="285750" indent="-228600">
              <a:buFont typeface="Arial" panose="020B0604020202020204" pitchFamily="34" charset="0"/>
              <a:buChar char="•"/>
            </a:pPr>
            <a:r>
              <a:rPr lang="en-US" dirty="0"/>
              <a:t>Have an incident response plan to pinpoint future threats</a:t>
            </a:r>
          </a:p>
          <a:p>
            <a:pPr marL="285750" indent="-228600">
              <a:buFont typeface="Arial" panose="020B0604020202020204" pitchFamily="34" charset="0"/>
              <a:buChar char="•"/>
            </a:pPr>
            <a:r>
              <a:rPr lang="en-US" dirty="0"/>
              <a:t>Invest in additional safeguards such as a cyber insurance policy</a:t>
            </a:r>
          </a:p>
          <a:p>
            <a:pPr marL="285750" indent="-228600">
              <a:buFont typeface="Arial" panose="020B0604020202020204" pitchFamily="34" charset="0"/>
              <a:buChar char="•"/>
            </a:pPr>
            <a:r>
              <a:rPr lang="en-US" dirty="0"/>
              <a:t>Repair and </a:t>
            </a:r>
            <a:r>
              <a:rPr lang="en-US"/>
              <a:t>rebuild</a:t>
            </a:r>
            <a:r>
              <a:rPr lang="en-US" dirty="0"/>
              <a:t> all computers and systems</a:t>
            </a:r>
          </a:p>
          <a:p>
            <a:pPr marL="285750" indent="-228600">
              <a:buFont typeface="Arial" panose="020B0604020202020204" pitchFamily="34" charset="0"/>
              <a:buChar char="•"/>
            </a:pPr>
            <a:r>
              <a:rPr lang="en-US" dirty="0"/>
              <a:t>Replacing corrupt data, files and applications with a clean backup</a:t>
            </a:r>
          </a:p>
          <a:p>
            <a:endParaRPr lang="en-US" dirty="0"/>
          </a:p>
          <a:p>
            <a:pPr marL="285750" indent="-228600">
              <a:buFont typeface="Arial" panose="020B0604020202020204" pitchFamily="34" charset="0"/>
              <a:buChar char="•"/>
            </a:pPr>
            <a:endParaRPr lang="en-US"/>
          </a:p>
        </p:txBody>
      </p:sp>
      <p:pic>
        <p:nvPicPr>
          <p:cNvPr id="5" name="Picture 5" descr="Graphical user interface, website&#10;&#10;Description automatically generated">
            <a:extLst>
              <a:ext uri="{FF2B5EF4-FFF2-40B4-BE49-F238E27FC236}">
                <a16:creationId xmlns:a16="http://schemas.microsoft.com/office/drawing/2014/main" id="{E976A9C3-A24C-4D3F-A67D-A00C038C516F}"/>
              </a:ext>
            </a:extLst>
          </p:cNvPr>
          <p:cNvPicPr>
            <a:picLocks noGrp="1" noChangeAspect="1"/>
          </p:cNvPicPr>
          <p:nvPr>
            <p:ph type="pic" idx="1"/>
          </p:nvPr>
        </p:nvPicPr>
        <p:blipFill rotWithShape="1">
          <a:blip r:embed="rId5"/>
          <a:srcRect l="10109" r="10109"/>
          <a:stretch/>
        </p:blipFill>
        <p:spPr>
          <a:xfrm>
            <a:off x="6644639" y="1064034"/>
            <a:ext cx="5090161" cy="4258706"/>
          </a:xfrm>
          <a:prstGeom prst="rect">
            <a:avLst/>
          </a:prstGeom>
        </p:spPr>
      </p:pic>
      <p:sp>
        <p:nvSpPr>
          <p:cNvPr id="53" name="Rectangle 15">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17">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chuler Ave 17">
            <a:hlinkClick r:id="" action="ppaction://media"/>
            <a:extLst>
              <a:ext uri="{FF2B5EF4-FFF2-40B4-BE49-F238E27FC236}">
                <a16:creationId xmlns:a16="http://schemas.microsoft.com/office/drawing/2014/main" id="{D9FBED51-7450-4E26-B2EC-B6F49EFE4B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6413" y="172183"/>
            <a:ext cx="730250" cy="730250"/>
          </a:xfrm>
          <a:prstGeom prst="rect">
            <a:avLst/>
          </a:prstGeom>
        </p:spPr>
      </p:pic>
    </p:spTree>
    <p:extLst>
      <p:ext uri="{BB962C8B-B14F-4D97-AF65-F5344CB8AC3E}">
        <p14:creationId xmlns:p14="http://schemas.microsoft.com/office/powerpoint/2010/main" val="7686105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BEAC55E-FD3E-4A90-B4E2-D197D8038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C8DC30-5B9E-484F-A224-4E9D1293691C}"/>
              </a:ext>
            </a:extLst>
          </p:cNvPr>
          <p:cNvSpPr>
            <a:spLocks noGrp="1"/>
          </p:cNvSpPr>
          <p:nvPr>
            <p:ph type="title"/>
          </p:nvPr>
        </p:nvSpPr>
        <p:spPr>
          <a:xfrm>
            <a:off x="1371601" y="457199"/>
            <a:ext cx="9448800" cy="1061357"/>
          </a:xfrm>
        </p:spPr>
        <p:txBody>
          <a:bodyPr>
            <a:normAutofit/>
          </a:bodyPr>
          <a:lstStyle/>
          <a:p>
            <a:pPr algn="ctr"/>
            <a:r>
              <a:rPr lang="en-US" sz="4000"/>
              <a:t>Work cited</a:t>
            </a:r>
            <a:endParaRPr lang="en-US"/>
          </a:p>
        </p:txBody>
      </p:sp>
      <p:sp>
        <p:nvSpPr>
          <p:cNvPr id="3" name="Content Placeholder 2">
            <a:extLst>
              <a:ext uri="{FF2B5EF4-FFF2-40B4-BE49-F238E27FC236}">
                <a16:creationId xmlns:a16="http://schemas.microsoft.com/office/drawing/2014/main" id="{8267B96B-F360-4C75-8AD9-D3DB72F9A330}"/>
              </a:ext>
            </a:extLst>
          </p:cNvPr>
          <p:cNvSpPr>
            <a:spLocks noGrp="1"/>
          </p:cNvSpPr>
          <p:nvPr>
            <p:ph idx="1"/>
          </p:nvPr>
        </p:nvSpPr>
        <p:spPr>
          <a:xfrm>
            <a:off x="1371601" y="1887968"/>
            <a:ext cx="9448800" cy="3812746"/>
          </a:xfrm>
        </p:spPr>
        <p:txBody>
          <a:bodyPr vert="horz" lIns="0" tIns="0" rIns="0" bIns="0" rtlCol="0" anchor="t">
            <a:normAutofit/>
          </a:bodyPr>
          <a:lstStyle/>
          <a:p>
            <a:pPr marL="0" indent="0" algn="ctr">
              <a:lnSpc>
                <a:spcPct val="110000"/>
              </a:lnSpc>
              <a:buNone/>
            </a:pPr>
            <a:r>
              <a:rPr lang="en-US" sz="1300" dirty="0">
                <a:ea typeface="+mn-lt"/>
                <a:cs typeface="+mn-lt"/>
              </a:rPr>
              <a:t> </a:t>
            </a:r>
            <a:r>
              <a:rPr lang="en-US" sz="1300" dirty="0">
                <a:ea typeface="+mn-lt"/>
                <a:cs typeface="+mn-lt"/>
                <a:hlinkClick r:id="rId2"/>
              </a:rPr>
              <a:t>https://www.tripwire.com/state-of-security/government/new-york-law-expands-cyber-protection/</a:t>
            </a:r>
            <a:endParaRPr lang="en-US" sz="1300" dirty="0"/>
          </a:p>
          <a:p>
            <a:pPr marL="0" indent="0" algn="ctr">
              <a:lnSpc>
                <a:spcPct val="110000"/>
              </a:lnSpc>
              <a:buNone/>
            </a:pPr>
            <a:r>
              <a:rPr lang="en-US" sz="1300"/>
              <a:t>New York Passes a Law that Further Expands Cyber Protection</a:t>
            </a:r>
          </a:p>
          <a:p>
            <a:pPr marL="0" indent="0" algn="ctr">
              <a:lnSpc>
                <a:spcPct val="110000"/>
              </a:lnSpc>
              <a:buNone/>
            </a:pPr>
            <a:r>
              <a:rPr lang="en-US" sz="1300" dirty="0">
                <a:ea typeface="+mn-lt"/>
                <a:cs typeface="+mn-lt"/>
                <a:hlinkClick r:id="rId3"/>
              </a:rPr>
              <a:t>Bob Covello</a:t>
            </a:r>
            <a:r>
              <a:rPr lang="en-US" sz="1300">
                <a:ea typeface="+mn-lt"/>
                <a:cs typeface="+mn-lt"/>
              </a:rPr>
              <a:t> Jul 9, 2019</a:t>
            </a:r>
            <a:endParaRPr lang="en-US" sz="1300"/>
          </a:p>
          <a:p>
            <a:pPr marL="0" indent="0" algn="ctr">
              <a:lnSpc>
                <a:spcPct val="110000"/>
              </a:lnSpc>
              <a:buNone/>
            </a:pPr>
            <a:r>
              <a:rPr lang="en-US" sz="1300" dirty="0">
                <a:ea typeface="+mn-lt"/>
                <a:cs typeface="+mn-lt"/>
                <a:hlinkClick r:id="rId4"/>
              </a:rPr>
              <a:t>http://www.scurichinsurance.com/california-cyber-security-law-data-breach-notification/</a:t>
            </a:r>
            <a:endParaRPr lang="en-US" sz="1300" dirty="0"/>
          </a:p>
          <a:p>
            <a:pPr marL="0" indent="0" algn="ctr">
              <a:lnSpc>
                <a:spcPct val="110000"/>
              </a:lnSpc>
              <a:buNone/>
            </a:pPr>
            <a:r>
              <a:rPr lang="en-US" sz="1300">
                <a:ea typeface="+mn-lt"/>
                <a:cs typeface="+mn-lt"/>
              </a:rPr>
              <a:t>Copyright © 2019 </a:t>
            </a:r>
            <a:r>
              <a:rPr lang="en-US" sz="1300" dirty="0">
                <a:ea typeface="+mn-lt"/>
                <a:cs typeface="+mn-lt"/>
                <a:hlinkClick r:id="rId5"/>
              </a:rPr>
              <a:t>Insurance Websites by CompleteMarkets.com</a:t>
            </a:r>
            <a:endParaRPr lang="en-US" sz="1300" dirty="0"/>
          </a:p>
          <a:p>
            <a:pPr marL="0" indent="0" algn="ctr">
              <a:lnSpc>
                <a:spcPct val="110000"/>
              </a:lnSpc>
              <a:buNone/>
            </a:pPr>
            <a:r>
              <a:rPr lang="en-US" sz="1300" dirty="0">
                <a:ea typeface="+mn-lt"/>
                <a:cs typeface="+mn-lt"/>
                <a:hlinkClick r:id="rId6"/>
              </a:rPr>
              <a:t>https://staysafeonline.org/blog/hacked-5-ways-minimize-damage/</a:t>
            </a:r>
            <a:endParaRPr lang="en-US" sz="1300" dirty="0"/>
          </a:p>
          <a:p>
            <a:pPr algn="ctr">
              <a:lnSpc>
                <a:spcPct val="110000"/>
              </a:lnSpc>
              <a:buNone/>
            </a:pPr>
            <a:r>
              <a:rPr lang="en-US" sz="1300"/>
              <a:t>You’ve Been Hacked: 5 Ways to Minimize the Damage </a:t>
            </a:r>
          </a:p>
          <a:p>
            <a:pPr algn="ctr">
              <a:lnSpc>
                <a:spcPct val="110000"/>
              </a:lnSpc>
              <a:buNone/>
            </a:pPr>
            <a:r>
              <a:rPr lang="en-US" sz="1300"/>
              <a:t>June</a:t>
            </a:r>
            <a:r>
              <a:rPr lang="en-US" sz="1300">
                <a:ea typeface="+mn-lt"/>
                <a:cs typeface="+mn-lt"/>
              </a:rPr>
              <a:t> 28, 2018</a:t>
            </a:r>
            <a:endParaRPr lang="en-US" sz="1300"/>
          </a:p>
          <a:p>
            <a:pPr algn="ctr">
              <a:lnSpc>
                <a:spcPct val="110000"/>
              </a:lnSpc>
              <a:buNone/>
            </a:pPr>
            <a:r>
              <a:rPr lang="en-US" sz="1300">
                <a:ea typeface="+mn-lt"/>
                <a:cs typeface="+mn-lt"/>
              </a:rPr>
              <a:t>| Scott Spiro, SugarShot</a:t>
            </a:r>
            <a:endParaRPr lang="en-US" sz="1300"/>
          </a:p>
          <a:p>
            <a:pPr algn="ctr">
              <a:lnSpc>
                <a:spcPct val="110000"/>
              </a:lnSpc>
              <a:buNone/>
            </a:pPr>
            <a:r>
              <a:rPr lang="en-US" sz="1300" dirty="0">
                <a:ea typeface="+mn-lt"/>
                <a:cs typeface="+mn-lt"/>
                <a:hlinkClick r:id="rId7"/>
              </a:rPr>
              <a:t>https://brassvalley.com/ramifications-data-breaches-whats-liability/</a:t>
            </a:r>
            <a:endParaRPr lang="en-US" sz="1300" dirty="0"/>
          </a:p>
          <a:p>
            <a:pPr algn="ctr">
              <a:lnSpc>
                <a:spcPct val="110000"/>
              </a:lnSpc>
              <a:buNone/>
            </a:pPr>
            <a:r>
              <a:rPr lang="en-US" sz="1300">
                <a:ea typeface="+mn-lt"/>
                <a:cs typeface="+mn-lt"/>
              </a:rPr>
              <a:t>20 Brass Valley. All Rights Reserved | </a:t>
            </a:r>
            <a:r>
              <a:rPr lang="en-US" sz="1300" dirty="0">
                <a:ea typeface="+mn-lt"/>
                <a:cs typeface="+mn-lt"/>
                <a:hlinkClick r:id="rId8"/>
              </a:rPr>
              <a:t>Privacy Policy</a:t>
            </a:r>
            <a:endParaRPr lang="en-US" sz="1300" dirty="0"/>
          </a:p>
          <a:p>
            <a:pPr marL="0" indent="0">
              <a:lnSpc>
                <a:spcPct val="110000"/>
              </a:lnSpc>
              <a:buNone/>
            </a:pPr>
            <a:endParaRPr lang="en-US" sz="1300"/>
          </a:p>
          <a:p>
            <a:pPr marL="0" indent="0">
              <a:lnSpc>
                <a:spcPct val="110000"/>
              </a:lnSpc>
              <a:buNone/>
            </a:pPr>
            <a:endParaRPr lang="en-US" sz="1300"/>
          </a:p>
          <a:p>
            <a:pPr>
              <a:lnSpc>
                <a:spcPct val="110000"/>
              </a:lnSpc>
            </a:pPr>
            <a:endParaRPr lang="en-US" sz="1300"/>
          </a:p>
        </p:txBody>
      </p:sp>
      <p:sp>
        <p:nvSpPr>
          <p:cNvPr id="25" name="Rectangle 24">
            <a:extLst>
              <a:ext uri="{FF2B5EF4-FFF2-40B4-BE49-F238E27FC236}">
                <a16:creationId xmlns:a16="http://schemas.microsoft.com/office/drawing/2014/main" id="{282DCAD1-D7F2-4CA8-960C-526B7DB37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009AC7F-1347-41C8-8BEB-47473A21A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6387204"/>
      </p:ext>
    </p:extLst>
  </p:cSld>
  <p:clrMapOvr>
    <a:masterClrMapping/>
  </p:clrMapOvr>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0</TotalTime>
  <Words>790</Words>
  <Application>Microsoft Office PowerPoint</Application>
  <PresentationFormat>Widescreen</PresentationFormat>
  <Paragraphs>73</Paragraphs>
  <Slides>10</Slides>
  <Notes>9</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Arial,Sans-Serif</vt:lpstr>
      <vt:lpstr>Calibri</vt:lpstr>
      <vt:lpstr>Gill Sans Nova</vt:lpstr>
      <vt:lpstr>GradientRiseVTI</vt:lpstr>
      <vt:lpstr>Laguna Productions Cyber Attack resolution</vt:lpstr>
      <vt:lpstr>  hacking group, known as the NY Rebels, took over the network system of Laguna Productions</vt:lpstr>
      <vt:lpstr>What's your liability?</vt:lpstr>
      <vt:lpstr>DATA BREACH</vt:lpstr>
      <vt:lpstr>statutory liability under new york law </vt:lpstr>
      <vt:lpstr>statutory liability under california law</vt:lpstr>
      <vt:lpstr>Ethical actions to help victims</vt:lpstr>
      <vt:lpstr>Plan of action</vt:lpstr>
      <vt:lpstr>Prepare for future attacks</vt:lpstr>
      <vt:lpstr>Work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1rd</dc:creator>
  <cp:lastModifiedBy>on.makowski.melanie</cp:lastModifiedBy>
  <cp:revision>616</cp:revision>
  <dcterms:created xsi:type="dcterms:W3CDTF">2020-12-05T04:17:06Z</dcterms:created>
  <dcterms:modified xsi:type="dcterms:W3CDTF">2020-12-17T15:04:31Z</dcterms:modified>
</cp:coreProperties>
</file>