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74" r:id="rId12"/>
    <p:sldId id="275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159B47-7AB1-4346-AFEA-FE03CC732E8B}">
          <p14:sldIdLst>
            <p14:sldId id="256"/>
            <p14:sldId id="257"/>
            <p14:sldId id="258"/>
            <p14:sldId id="259"/>
            <p14:sldId id="260"/>
            <p14:sldId id="262"/>
            <p14:sldId id="261"/>
            <p14:sldId id="274"/>
            <p14:sldId id="275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n.rogers.charlene" initials="o" lastIdx="1" clrIdx="0">
    <p:extLst>
      <p:ext uri="{19B8F6BF-5375-455C-9EA6-DF929625EA0E}">
        <p15:presenceInfo xmlns:p15="http://schemas.microsoft.com/office/powerpoint/2012/main" userId="on.rogers.charle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D9EDAA-59BA-4BF4-B0B6-68CBCD29FF4B}" v="6" dt="2021-04-19T04:20:26.7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12732-B51D-4633-86FC-82665DD7DDB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5BA430E-CE06-4A6C-B3A6-8C60D5777AFE}">
      <dgm:prSet/>
      <dgm:spPr/>
      <dgm:t>
        <a:bodyPr/>
        <a:lstStyle/>
        <a:p>
          <a:r>
            <a:rPr lang="en-US" b="1"/>
            <a:t>Research the level of education is required in my field.</a:t>
          </a:r>
          <a:endParaRPr lang="en-US"/>
        </a:p>
      </dgm:t>
    </dgm:pt>
    <dgm:pt modelId="{22461A0F-9AD7-4B71-B63C-AB03CB0C76A9}" type="parTrans" cxnId="{474640B6-0E47-4233-9C13-568B6E0B6A9F}">
      <dgm:prSet/>
      <dgm:spPr/>
      <dgm:t>
        <a:bodyPr/>
        <a:lstStyle/>
        <a:p>
          <a:endParaRPr lang="en-US"/>
        </a:p>
      </dgm:t>
    </dgm:pt>
    <dgm:pt modelId="{7BA2A5BB-8594-4DA5-810F-1F7952B43827}" type="sibTrans" cxnId="{474640B6-0E47-4233-9C13-568B6E0B6A9F}">
      <dgm:prSet/>
      <dgm:spPr/>
      <dgm:t>
        <a:bodyPr/>
        <a:lstStyle/>
        <a:p>
          <a:endParaRPr lang="en-US"/>
        </a:p>
      </dgm:t>
    </dgm:pt>
    <dgm:pt modelId="{7327EB47-26DA-4BDB-8E53-AD402D9F3267}">
      <dgm:prSet/>
      <dgm:spPr/>
      <dgm:t>
        <a:bodyPr/>
        <a:lstStyle/>
        <a:p>
          <a:r>
            <a:rPr lang="en-US" b="1"/>
            <a:t>Compare the cost of going to school vs the potential earnings after graduating.</a:t>
          </a:r>
          <a:endParaRPr lang="en-US"/>
        </a:p>
      </dgm:t>
    </dgm:pt>
    <dgm:pt modelId="{8784D7FB-DD76-4663-8860-ADA34B61AC64}" type="parTrans" cxnId="{31F92866-07CB-44CC-BED8-1DA836C88D6D}">
      <dgm:prSet/>
      <dgm:spPr/>
      <dgm:t>
        <a:bodyPr/>
        <a:lstStyle/>
        <a:p>
          <a:endParaRPr lang="en-US"/>
        </a:p>
      </dgm:t>
    </dgm:pt>
    <dgm:pt modelId="{288ADB21-B51D-42DF-96EA-EA88CD0F40C3}" type="sibTrans" cxnId="{31F92866-07CB-44CC-BED8-1DA836C88D6D}">
      <dgm:prSet/>
      <dgm:spPr/>
      <dgm:t>
        <a:bodyPr/>
        <a:lstStyle/>
        <a:p>
          <a:endParaRPr lang="en-US"/>
        </a:p>
      </dgm:t>
    </dgm:pt>
    <dgm:pt modelId="{7B33EF85-9586-448E-BF8E-7C942ACF85C7}">
      <dgm:prSet/>
      <dgm:spPr/>
      <dgm:t>
        <a:bodyPr/>
        <a:lstStyle/>
        <a:p>
          <a:r>
            <a:rPr lang="en-US" b="1"/>
            <a:t>Research the cost of online vs in person learning.</a:t>
          </a:r>
          <a:endParaRPr lang="en-US"/>
        </a:p>
      </dgm:t>
    </dgm:pt>
    <dgm:pt modelId="{DF7E4CB5-2A28-48AF-A582-551E4C0F3D54}" type="parTrans" cxnId="{AADA8B9A-D6FD-469B-ADD2-B907F2FCD9DC}">
      <dgm:prSet/>
      <dgm:spPr/>
      <dgm:t>
        <a:bodyPr/>
        <a:lstStyle/>
        <a:p>
          <a:endParaRPr lang="en-US"/>
        </a:p>
      </dgm:t>
    </dgm:pt>
    <dgm:pt modelId="{6A9645CA-4AC3-48CC-9B7E-69563191660B}" type="sibTrans" cxnId="{AADA8B9A-D6FD-469B-ADD2-B907F2FCD9DC}">
      <dgm:prSet/>
      <dgm:spPr/>
      <dgm:t>
        <a:bodyPr/>
        <a:lstStyle/>
        <a:p>
          <a:endParaRPr lang="en-US"/>
        </a:p>
      </dgm:t>
    </dgm:pt>
    <dgm:pt modelId="{B79FF4B5-2723-4C32-BB20-82A027A876BB}">
      <dgm:prSet/>
      <dgm:spPr/>
      <dgm:t>
        <a:bodyPr/>
        <a:lstStyle/>
        <a:p>
          <a:r>
            <a:rPr lang="en-US" b="1" dirty="0"/>
            <a:t>Update my resume for the potential high paying companies.</a:t>
          </a:r>
          <a:endParaRPr lang="en-US" dirty="0"/>
        </a:p>
      </dgm:t>
    </dgm:pt>
    <dgm:pt modelId="{B1C01BA6-BBF8-4779-81A0-83FF5119B1E1}" type="parTrans" cxnId="{493EB07E-0824-4FE1-8CCE-E13CBCFD022C}">
      <dgm:prSet/>
      <dgm:spPr/>
      <dgm:t>
        <a:bodyPr/>
        <a:lstStyle/>
        <a:p>
          <a:endParaRPr lang="en-US"/>
        </a:p>
      </dgm:t>
    </dgm:pt>
    <dgm:pt modelId="{1F6CAA97-A9E2-4892-8C8B-D781C1E9AE04}" type="sibTrans" cxnId="{493EB07E-0824-4FE1-8CCE-E13CBCFD022C}">
      <dgm:prSet/>
      <dgm:spPr/>
      <dgm:t>
        <a:bodyPr/>
        <a:lstStyle/>
        <a:p>
          <a:endParaRPr lang="en-US"/>
        </a:p>
      </dgm:t>
    </dgm:pt>
    <dgm:pt modelId="{0086141F-B616-411A-AD9C-B788959126B4}">
      <dgm:prSet/>
      <dgm:spPr/>
      <dgm:t>
        <a:bodyPr/>
        <a:lstStyle/>
        <a:p>
          <a:r>
            <a:rPr lang="en-US" b="1"/>
            <a:t>After figuring out what I may owe, I will create a budget that will include repayment of my student loans.</a:t>
          </a:r>
          <a:endParaRPr lang="en-US"/>
        </a:p>
      </dgm:t>
    </dgm:pt>
    <dgm:pt modelId="{DAA5A85D-E025-4755-B995-A73BE925D81E}" type="parTrans" cxnId="{B42E88E6-8896-4F70-B672-CF5FB303B549}">
      <dgm:prSet/>
      <dgm:spPr/>
      <dgm:t>
        <a:bodyPr/>
        <a:lstStyle/>
        <a:p>
          <a:endParaRPr lang="en-US"/>
        </a:p>
      </dgm:t>
    </dgm:pt>
    <dgm:pt modelId="{8D9A374E-6488-4445-BC18-F30AF07141A6}" type="sibTrans" cxnId="{B42E88E6-8896-4F70-B672-CF5FB303B549}">
      <dgm:prSet/>
      <dgm:spPr/>
      <dgm:t>
        <a:bodyPr/>
        <a:lstStyle/>
        <a:p>
          <a:endParaRPr lang="en-US"/>
        </a:p>
      </dgm:t>
    </dgm:pt>
    <dgm:pt modelId="{E37894C1-ED7D-473E-AF2D-5B99D57D8FEA}" type="pres">
      <dgm:prSet presAssocID="{7EE12732-B51D-4633-86FC-82665DD7DDB3}" presName="root" presStyleCnt="0">
        <dgm:presLayoutVars>
          <dgm:dir/>
          <dgm:resizeHandles val="exact"/>
        </dgm:presLayoutVars>
      </dgm:prSet>
      <dgm:spPr/>
    </dgm:pt>
    <dgm:pt modelId="{81A67204-FB1C-4A60-B10D-0A78B7E12DF4}" type="pres">
      <dgm:prSet presAssocID="{95BA430E-CE06-4A6C-B3A6-8C60D5777AFE}" presName="compNode" presStyleCnt="0"/>
      <dgm:spPr/>
    </dgm:pt>
    <dgm:pt modelId="{CE69F836-BE7B-4A7E-88D3-0788163109FB}" type="pres">
      <dgm:prSet presAssocID="{95BA430E-CE06-4A6C-B3A6-8C60D5777AFE}" presName="bgRect" presStyleLbl="bgShp" presStyleIdx="0" presStyleCnt="5"/>
      <dgm:spPr/>
    </dgm:pt>
    <dgm:pt modelId="{75D65C5F-9DC0-41F4-B935-C6785C9C7566}" type="pres">
      <dgm:prSet presAssocID="{95BA430E-CE06-4A6C-B3A6-8C60D5777AF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708AC647-4A93-4454-B8F9-C9C34C578607}" type="pres">
      <dgm:prSet presAssocID="{95BA430E-CE06-4A6C-B3A6-8C60D5777AFE}" presName="spaceRect" presStyleCnt="0"/>
      <dgm:spPr/>
    </dgm:pt>
    <dgm:pt modelId="{7A7D1FEC-8014-4CC3-8C31-F390A2BBD4D3}" type="pres">
      <dgm:prSet presAssocID="{95BA430E-CE06-4A6C-B3A6-8C60D5777AFE}" presName="parTx" presStyleLbl="revTx" presStyleIdx="0" presStyleCnt="5">
        <dgm:presLayoutVars>
          <dgm:chMax val="0"/>
          <dgm:chPref val="0"/>
        </dgm:presLayoutVars>
      </dgm:prSet>
      <dgm:spPr/>
    </dgm:pt>
    <dgm:pt modelId="{5EABE5D3-D337-4DA6-9D9A-350ADF33F2C9}" type="pres">
      <dgm:prSet presAssocID="{7BA2A5BB-8594-4DA5-810F-1F7952B43827}" presName="sibTrans" presStyleCnt="0"/>
      <dgm:spPr/>
    </dgm:pt>
    <dgm:pt modelId="{A10CE54B-8D9B-4BFA-8E2E-9A372EAC7DA4}" type="pres">
      <dgm:prSet presAssocID="{7327EB47-26DA-4BDB-8E53-AD402D9F3267}" presName="compNode" presStyleCnt="0"/>
      <dgm:spPr/>
    </dgm:pt>
    <dgm:pt modelId="{5E894EB7-4EA1-4C25-B806-3642617E3B0B}" type="pres">
      <dgm:prSet presAssocID="{7327EB47-26DA-4BDB-8E53-AD402D9F3267}" presName="bgRect" presStyleLbl="bgShp" presStyleIdx="1" presStyleCnt="5"/>
      <dgm:spPr/>
    </dgm:pt>
    <dgm:pt modelId="{31D9F0AE-E95D-4BF7-ABEE-3C344F188F22}" type="pres">
      <dgm:prSet presAssocID="{7327EB47-26DA-4BDB-8E53-AD402D9F326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4368E512-84B0-4FB5-82E1-4403120D1C44}" type="pres">
      <dgm:prSet presAssocID="{7327EB47-26DA-4BDB-8E53-AD402D9F3267}" presName="spaceRect" presStyleCnt="0"/>
      <dgm:spPr/>
    </dgm:pt>
    <dgm:pt modelId="{49F84E27-957D-4D51-9172-53A0BEF1C0EF}" type="pres">
      <dgm:prSet presAssocID="{7327EB47-26DA-4BDB-8E53-AD402D9F3267}" presName="parTx" presStyleLbl="revTx" presStyleIdx="1" presStyleCnt="5">
        <dgm:presLayoutVars>
          <dgm:chMax val="0"/>
          <dgm:chPref val="0"/>
        </dgm:presLayoutVars>
      </dgm:prSet>
      <dgm:spPr/>
    </dgm:pt>
    <dgm:pt modelId="{5ACC114D-3054-4AB9-AC31-A77FBE249058}" type="pres">
      <dgm:prSet presAssocID="{288ADB21-B51D-42DF-96EA-EA88CD0F40C3}" presName="sibTrans" presStyleCnt="0"/>
      <dgm:spPr/>
    </dgm:pt>
    <dgm:pt modelId="{D54FF305-1A72-4874-8397-D46FDBF1BB2C}" type="pres">
      <dgm:prSet presAssocID="{7B33EF85-9586-448E-BF8E-7C942ACF85C7}" presName="compNode" presStyleCnt="0"/>
      <dgm:spPr/>
    </dgm:pt>
    <dgm:pt modelId="{F1C30BC1-F214-46A6-A6FD-A31FE4F34205}" type="pres">
      <dgm:prSet presAssocID="{7B33EF85-9586-448E-BF8E-7C942ACF85C7}" presName="bgRect" presStyleLbl="bgShp" presStyleIdx="2" presStyleCnt="5"/>
      <dgm:spPr/>
    </dgm:pt>
    <dgm:pt modelId="{DD3420A2-CEC0-45E4-BE12-B4342A699AE1}" type="pres">
      <dgm:prSet presAssocID="{7B33EF85-9586-448E-BF8E-7C942ACF85C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806C58EC-8F48-4DB6-9250-C8337FD599F7}" type="pres">
      <dgm:prSet presAssocID="{7B33EF85-9586-448E-BF8E-7C942ACF85C7}" presName="spaceRect" presStyleCnt="0"/>
      <dgm:spPr/>
    </dgm:pt>
    <dgm:pt modelId="{E99FD9C6-6301-4505-B8C3-8D763A8CD793}" type="pres">
      <dgm:prSet presAssocID="{7B33EF85-9586-448E-BF8E-7C942ACF85C7}" presName="parTx" presStyleLbl="revTx" presStyleIdx="2" presStyleCnt="5">
        <dgm:presLayoutVars>
          <dgm:chMax val="0"/>
          <dgm:chPref val="0"/>
        </dgm:presLayoutVars>
      </dgm:prSet>
      <dgm:spPr/>
    </dgm:pt>
    <dgm:pt modelId="{EE08EA17-831A-4E6A-9D30-DA1668A418F0}" type="pres">
      <dgm:prSet presAssocID="{6A9645CA-4AC3-48CC-9B7E-69563191660B}" presName="sibTrans" presStyleCnt="0"/>
      <dgm:spPr/>
    </dgm:pt>
    <dgm:pt modelId="{69DFED76-2E73-4DDC-95AD-410CEFD02568}" type="pres">
      <dgm:prSet presAssocID="{B79FF4B5-2723-4C32-BB20-82A027A876BB}" presName="compNode" presStyleCnt="0"/>
      <dgm:spPr/>
    </dgm:pt>
    <dgm:pt modelId="{FBECF538-615D-4E4A-A6DB-1CA32DEB3182}" type="pres">
      <dgm:prSet presAssocID="{B79FF4B5-2723-4C32-BB20-82A027A876BB}" presName="bgRect" presStyleLbl="bgShp" presStyleIdx="3" presStyleCnt="5"/>
      <dgm:spPr/>
    </dgm:pt>
    <dgm:pt modelId="{AD50ABEF-3A17-4099-8D90-0DA6D9B02CC1}" type="pres">
      <dgm:prSet presAssocID="{B79FF4B5-2723-4C32-BB20-82A027A876B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0C136B7F-78E3-4BA4-A24A-189138A0B315}" type="pres">
      <dgm:prSet presAssocID="{B79FF4B5-2723-4C32-BB20-82A027A876BB}" presName="spaceRect" presStyleCnt="0"/>
      <dgm:spPr/>
    </dgm:pt>
    <dgm:pt modelId="{DA2AFEE7-E530-4600-807E-00D75CFCA206}" type="pres">
      <dgm:prSet presAssocID="{B79FF4B5-2723-4C32-BB20-82A027A876BB}" presName="parTx" presStyleLbl="revTx" presStyleIdx="3" presStyleCnt="5">
        <dgm:presLayoutVars>
          <dgm:chMax val="0"/>
          <dgm:chPref val="0"/>
        </dgm:presLayoutVars>
      </dgm:prSet>
      <dgm:spPr/>
    </dgm:pt>
    <dgm:pt modelId="{A2CC0431-F7C7-4CBA-B94F-EC858EE1A67B}" type="pres">
      <dgm:prSet presAssocID="{1F6CAA97-A9E2-4892-8C8B-D781C1E9AE04}" presName="sibTrans" presStyleCnt="0"/>
      <dgm:spPr/>
    </dgm:pt>
    <dgm:pt modelId="{8E1BC057-80EF-4E77-A4BC-587810609BAF}" type="pres">
      <dgm:prSet presAssocID="{0086141F-B616-411A-AD9C-B788959126B4}" presName="compNode" presStyleCnt="0"/>
      <dgm:spPr/>
    </dgm:pt>
    <dgm:pt modelId="{32BB3FAD-826F-4889-A1E3-874EDC3ECD34}" type="pres">
      <dgm:prSet presAssocID="{0086141F-B616-411A-AD9C-B788959126B4}" presName="bgRect" presStyleLbl="bgShp" presStyleIdx="4" presStyleCnt="5"/>
      <dgm:spPr/>
    </dgm:pt>
    <dgm:pt modelId="{E0C2C2DA-BDA0-4AB4-AE1E-B6926F822AFA}" type="pres">
      <dgm:prSet presAssocID="{0086141F-B616-411A-AD9C-B788959126B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F38A27E6-ED91-4AC5-BED7-EAC689AD486E}" type="pres">
      <dgm:prSet presAssocID="{0086141F-B616-411A-AD9C-B788959126B4}" presName="spaceRect" presStyleCnt="0"/>
      <dgm:spPr/>
    </dgm:pt>
    <dgm:pt modelId="{5C172C03-E85E-487B-865F-DE2B1C31D8A4}" type="pres">
      <dgm:prSet presAssocID="{0086141F-B616-411A-AD9C-B788959126B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B48525F-9277-40D7-9115-B70027249F70}" type="presOf" srcId="{95BA430E-CE06-4A6C-B3A6-8C60D5777AFE}" destId="{7A7D1FEC-8014-4CC3-8C31-F390A2BBD4D3}" srcOrd="0" destOrd="0" presId="urn:microsoft.com/office/officeart/2018/2/layout/IconVerticalSolidList"/>
    <dgm:cxn modelId="{31F92866-07CB-44CC-BED8-1DA836C88D6D}" srcId="{7EE12732-B51D-4633-86FC-82665DD7DDB3}" destId="{7327EB47-26DA-4BDB-8E53-AD402D9F3267}" srcOrd="1" destOrd="0" parTransId="{8784D7FB-DD76-4663-8860-ADA34B61AC64}" sibTransId="{288ADB21-B51D-42DF-96EA-EA88CD0F40C3}"/>
    <dgm:cxn modelId="{493EB07E-0824-4FE1-8CCE-E13CBCFD022C}" srcId="{7EE12732-B51D-4633-86FC-82665DD7DDB3}" destId="{B79FF4B5-2723-4C32-BB20-82A027A876BB}" srcOrd="3" destOrd="0" parTransId="{B1C01BA6-BBF8-4779-81A0-83FF5119B1E1}" sibTransId="{1F6CAA97-A9E2-4892-8C8B-D781C1E9AE04}"/>
    <dgm:cxn modelId="{74C23484-236F-4251-8CED-931FDF59EC7C}" type="presOf" srcId="{B79FF4B5-2723-4C32-BB20-82A027A876BB}" destId="{DA2AFEE7-E530-4600-807E-00D75CFCA206}" srcOrd="0" destOrd="0" presId="urn:microsoft.com/office/officeart/2018/2/layout/IconVerticalSolidList"/>
    <dgm:cxn modelId="{05895886-5A4A-4F5F-9A39-825CFED27BC5}" type="presOf" srcId="{7B33EF85-9586-448E-BF8E-7C942ACF85C7}" destId="{E99FD9C6-6301-4505-B8C3-8D763A8CD793}" srcOrd="0" destOrd="0" presId="urn:microsoft.com/office/officeart/2018/2/layout/IconVerticalSolidList"/>
    <dgm:cxn modelId="{E8B58D87-179A-439C-81B0-B93D99AAB106}" type="presOf" srcId="{7EE12732-B51D-4633-86FC-82665DD7DDB3}" destId="{E37894C1-ED7D-473E-AF2D-5B99D57D8FEA}" srcOrd="0" destOrd="0" presId="urn:microsoft.com/office/officeart/2018/2/layout/IconVerticalSolidList"/>
    <dgm:cxn modelId="{AADA8B9A-D6FD-469B-ADD2-B907F2FCD9DC}" srcId="{7EE12732-B51D-4633-86FC-82665DD7DDB3}" destId="{7B33EF85-9586-448E-BF8E-7C942ACF85C7}" srcOrd="2" destOrd="0" parTransId="{DF7E4CB5-2A28-48AF-A582-551E4C0F3D54}" sibTransId="{6A9645CA-4AC3-48CC-9B7E-69563191660B}"/>
    <dgm:cxn modelId="{474640B6-0E47-4233-9C13-568B6E0B6A9F}" srcId="{7EE12732-B51D-4633-86FC-82665DD7DDB3}" destId="{95BA430E-CE06-4A6C-B3A6-8C60D5777AFE}" srcOrd="0" destOrd="0" parTransId="{22461A0F-9AD7-4B71-B63C-AB03CB0C76A9}" sibTransId="{7BA2A5BB-8594-4DA5-810F-1F7952B43827}"/>
    <dgm:cxn modelId="{C5EFE2BC-1BD4-4621-8B4C-FF8E2928C972}" type="presOf" srcId="{0086141F-B616-411A-AD9C-B788959126B4}" destId="{5C172C03-E85E-487B-865F-DE2B1C31D8A4}" srcOrd="0" destOrd="0" presId="urn:microsoft.com/office/officeart/2018/2/layout/IconVerticalSolidList"/>
    <dgm:cxn modelId="{72EA95C2-BD6E-4EE8-896A-23CF69ADF0B5}" type="presOf" srcId="{7327EB47-26DA-4BDB-8E53-AD402D9F3267}" destId="{49F84E27-957D-4D51-9172-53A0BEF1C0EF}" srcOrd="0" destOrd="0" presId="urn:microsoft.com/office/officeart/2018/2/layout/IconVerticalSolidList"/>
    <dgm:cxn modelId="{B42E88E6-8896-4F70-B672-CF5FB303B549}" srcId="{7EE12732-B51D-4633-86FC-82665DD7DDB3}" destId="{0086141F-B616-411A-AD9C-B788959126B4}" srcOrd="4" destOrd="0" parTransId="{DAA5A85D-E025-4755-B995-A73BE925D81E}" sibTransId="{8D9A374E-6488-4445-BC18-F30AF07141A6}"/>
    <dgm:cxn modelId="{B50CC460-88E9-4E41-B5F8-73484F88C79A}" type="presParOf" srcId="{E37894C1-ED7D-473E-AF2D-5B99D57D8FEA}" destId="{81A67204-FB1C-4A60-B10D-0A78B7E12DF4}" srcOrd="0" destOrd="0" presId="urn:microsoft.com/office/officeart/2018/2/layout/IconVerticalSolidList"/>
    <dgm:cxn modelId="{7F700BC2-3120-4F7A-8567-5E5BD0116F83}" type="presParOf" srcId="{81A67204-FB1C-4A60-B10D-0A78B7E12DF4}" destId="{CE69F836-BE7B-4A7E-88D3-0788163109FB}" srcOrd="0" destOrd="0" presId="urn:microsoft.com/office/officeart/2018/2/layout/IconVerticalSolidList"/>
    <dgm:cxn modelId="{6D74D785-877E-4A7F-89C3-2796C76331B6}" type="presParOf" srcId="{81A67204-FB1C-4A60-B10D-0A78B7E12DF4}" destId="{75D65C5F-9DC0-41F4-B935-C6785C9C7566}" srcOrd="1" destOrd="0" presId="urn:microsoft.com/office/officeart/2018/2/layout/IconVerticalSolidList"/>
    <dgm:cxn modelId="{5B610326-2661-479D-94BF-E3B99990AFB5}" type="presParOf" srcId="{81A67204-FB1C-4A60-B10D-0A78B7E12DF4}" destId="{708AC647-4A93-4454-B8F9-C9C34C578607}" srcOrd="2" destOrd="0" presId="urn:microsoft.com/office/officeart/2018/2/layout/IconVerticalSolidList"/>
    <dgm:cxn modelId="{D13A1FEF-49FE-4E01-ACD8-57C098E3B931}" type="presParOf" srcId="{81A67204-FB1C-4A60-B10D-0A78B7E12DF4}" destId="{7A7D1FEC-8014-4CC3-8C31-F390A2BBD4D3}" srcOrd="3" destOrd="0" presId="urn:microsoft.com/office/officeart/2018/2/layout/IconVerticalSolidList"/>
    <dgm:cxn modelId="{95BE6B21-73A2-4C5E-A304-4028CA622101}" type="presParOf" srcId="{E37894C1-ED7D-473E-AF2D-5B99D57D8FEA}" destId="{5EABE5D3-D337-4DA6-9D9A-350ADF33F2C9}" srcOrd="1" destOrd="0" presId="urn:microsoft.com/office/officeart/2018/2/layout/IconVerticalSolidList"/>
    <dgm:cxn modelId="{51848AE0-2FA0-4579-933B-F48099B95D05}" type="presParOf" srcId="{E37894C1-ED7D-473E-AF2D-5B99D57D8FEA}" destId="{A10CE54B-8D9B-4BFA-8E2E-9A372EAC7DA4}" srcOrd="2" destOrd="0" presId="urn:microsoft.com/office/officeart/2018/2/layout/IconVerticalSolidList"/>
    <dgm:cxn modelId="{E780587D-836C-4D47-94A1-8DCEBCC85FE1}" type="presParOf" srcId="{A10CE54B-8D9B-4BFA-8E2E-9A372EAC7DA4}" destId="{5E894EB7-4EA1-4C25-B806-3642617E3B0B}" srcOrd="0" destOrd="0" presId="urn:microsoft.com/office/officeart/2018/2/layout/IconVerticalSolidList"/>
    <dgm:cxn modelId="{2690E7BA-56FE-45C3-9478-22E0FB8E7AEC}" type="presParOf" srcId="{A10CE54B-8D9B-4BFA-8E2E-9A372EAC7DA4}" destId="{31D9F0AE-E95D-4BF7-ABEE-3C344F188F22}" srcOrd="1" destOrd="0" presId="urn:microsoft.com/office/officeart/2018/2/layout/IconVerticalSolidList"/>
    <dgm:cxn modelId="{65ECA563-7863-4793-B257-E35AFB7F2C0D}" type="presParOf" srcId="{A10CE54B-8D9B-4BFA-8E2E-9A372EAC7DA4}" destId="{4368E512-84B0-4FB5-82E1-4403120D1C44}" srcOrd="2" destOrd="0" presId="urn:microsoft.com/office/officeart/2018/2/layout/IconVerticalSolidList"/>
    <dgm:cxn modelId="{12CADC9B-BD81-4EDA-8D68-33A0ACC75341}" type="presParOf" srcId="{A10CE54B-8D9B-4BFA-8E2E-9A372EAC7DA4}" destId="{49F84E27-957D-4D51-9172-53A0BEF1C0EF}" srcOrd="3" destOrd="0" presId="urn:microsoft.com/office/officeart/2018/2/layout/IconVerticalSolidList"/>
    <dgm:cxn modelId="{892758E0-212F-403D-9C25-3256CAE0ECA8}" type="presParOf" srcId="{E37894C1-ED7D-473E-AF2D-5B99D57D8FEA}" destId="{5ACC114D-3054-4AB9-AC31-A77FBE249058}" srcOrd="3" destOrd="0" presId="urn:microsoft.com/office/officeart/2018/2/layout/IconVerticalSolidList"/>
    <dgm:cxn modelId="{29B4AF29-33DE-45F3-AD30-6814117E6D51}" type="presParOf" srcId="{E37894C1-ED7D-473E-AF2D-5B99D57D8FEA}" destId="{D54FF305-1A72-4874-8397-D46FDBF1BB2C}" srcOrd="4" destOrd="0" presId="urn:microsoft.com/office/officeart/2018/2/layout/IconVerticalSolidList"/>
    <dgm:cxn modelId="{51220646-91E5-467A-B278-1AEE7630CB95}" type="presParOf" srcId="{D54FF305-1A72-4874-8397-D46FDBF1BB2C}" destId="{F1C30BC1-F214-46A6-A6FD-A31FE4F34205}" srcOrd="0" destOrd="0" presId="urn:microsoft.com/office/officeart/2018/2/layout/IconVerticalSolidList"/>
    <dgm:cxn modelId="{6D705AA6-08A9-411C-AE3C-D4E171BFD5F3}" type="presParOf" srcId="{D54FF305-1A72-4874-8397-D46FDBF1BB2C}" destId="{DD3420A2-CEC0-45E4-BE12-B4342A699AE1}" srcOrd="1" destOrd="0" presId="urn:microsoft.com/office/officeart/2018/2/layout/IconVerticalSolidList"/>
    <dgm:cxn modelId="{8C074D96-E9B4-41FD-AC31-F4A7505C9E43}" type="presParOf" srcId="{D54FF305-1A72-4874-8397-D46FDBF1BB2C}" destId="{806C58EC-8F48-4DB6-9250-C8337FD599F7}" srcOrd="2" destOrd="0" presId="urn:microsoft.com/office/officeart/2018/2/layout/IconVerticalSolidList"/>
    <dgm:cxn modelId="{AB1F858C-4D4A-4744-BD9B-0AC82E7E28F1}" type="presParOf" srcId="{D54FF305-1A72-4874-8397-D46FDBF1BB2C}" destId="{E99FD9C6-6301-4505-B8C3-8D763A8CD793}" srcOrd="3" destOrd="0" presId="urn:microsoft.com/office/officeart/2018/2/layout/IconVerticalSolidList"/>
    <dgm:cxn modelId="{FF69BBD9-95F7-4C34-9DD4-90E14D6A32E2}" type="presParOf" srcId="{E37894C1-ED7D-473E-AF2D-5B99D57D8FEA}" destId="{EE08EA17-831A-4E6A-9D30-DA1668A418F0}" srcOrd="5" destOrd="0" presId="urn:microsoft.com/office/officeart/2018/2/layout/IconVerticalSolidList"/>
    <dgm:cxn modelId="{36D05944-17D5-49E1-8854-7D61545E8C04}" type="presParOf" srcId="{E37894C1-ED7D-473E-AF2D-5B99D57D8FEA}" destId="{69DFED76-2E73-4DDC-95AD-410CEFD02568}" srcOrd="6" destOrd="0" presId="urn:microsoft.com/office/officeart/2018/2/layout/IconVerticalSolidList"/>
    <dgm:cxn modelId="{F81F7C1C-7795-4322-B1C8-86706640191E}" type="presParOf" srcId="{69DFED76-2E73-4DDC-95AD-410CEFD02568}" destId="{FBECF538-615D-4E4A-A6DB-1CA32DEB3182}" srcOrd="0" destOrd="0" presId="urn:microsoft.com/office/officeart/2018/2/layout/IconVerticalSolidList"/>
    <dgm:cxn modelId="{B53E96B9-B5AF-4545-9C21-CBAA87DC64AA}" type="presParOf" srcId="{69DFED76-2E73-4DDC-95AD-410CEFD02568}" destId="{AD50ABEF-3A17-4099-8D90-0DA6D9B02CC1}" srcOrd="1" destOrd="0" presId="urn:microsoft.com/office/officeart/2018/2/layout/IconVerticalSolidList"/>
    <dgm:cxn modelId="{DB1F0CB8-4DDA-417D-9771-90E5CA0D6A59}" type="presParOf" srcId="{69DFED76-2E73-4DDC-95AD-410CEFD02568}" destId="{0C136B7F-78E3-4BA4-A24A-189138A0B315}" srcOrd="2" destOrd="0" presId="urn:microsoft.com/office/officeart/2018/2/layout/IconVerticalSolidList"/>
    <dgm:cxn modelId="{0B0C74EA-C326-49F2-9EF0-2B135B57832E}" type="presParOf" srcId="{69DFED76-2E73-4DDC-95AD-410CEFD02568}" destId="{DA2AFEE7-E530-4600-807E-00D75CFCA206}" srcOrd="3" destOrd="0" presId="urn:microsoft.com/office/officeart/2018/2/layout/IconVerticalSolidList"/>
    <dgm:cxn modelId="{D1F2F6A9-134F-4ADA-A38B-A29F8E46A993}" type="presParOf" srcId="{E37894C1-ED7D-473E-AF2D-5B99D57D8FEA}" destId="{A2CC0431-F7C7-4CBA-B94F-EC858EE1A67B}" srcOrd="7" destOrd="0" presId="urn:microsoft.com/office/officeart/2018/2/layout/IconVerticalSolidList"/>
    <dgm:cxn modelId="{99607D0F-2528-476A-9B77-4EE3E8B31DC8}" type="presParOf" srcId="{E37894C1-ED7D-473E-AF2D-5B99D57D8FEA}" destId="{8E1BC057-80EF-4E77-A4BC-587810609BAF}" srcOrd="8" destOrd="0" presId="urn:microsoft.com/office/officeart/2018/2/layout/IconVerticalSolidList"/>
    <dgm:cxn modelId="{0C656DBA-5309-4D90-9A25-C9B2E3DC902D}" type="presParOf" srcId="{8E1BC057-80EF-4E77-A4BC-587810609BAF}" destId="{32BB3FAD-826F-4889-A1E3-874EDC3ECD34}" srcOrd="0" destOrd="0" presId="urn:microsoft.com/office/officeart/2018/2/layout/IconVerticalSolidList"/>
    <dgm:cxn modelId="{A8698082-8B3F-4D3A-A443-065728452922}" type="presParOf" srcId="{8E1BC057-80EF-4E77-A4BC-587810609BAF}" destId="{E0C2C2DA-BDA0-4AB4-AE1E-B6926F822AFA}" srcOrd="1" destOrd="0" presId="urn:microsoft.com/office/officeart/2018/2/layout/IconVerticalSolidList"/>
    <dgm:cxn modelId="{8DA8FC27-A922-4676-8744-3F0FC5CB8162}" type="presParOf" srcId="{8E1BC057-80EF-4E77-A4BC-587810609BAF}" destId="{F38A27E6-ED91-4AC5-BED7-EAC689AD486E}" srcOrd="2" destOrd="0" presId="urn:microsoft.com/office/officeart/2018/2/layout/IconVerticalSolidList"/>
    <dgm:cxn modelId="{875E7B6B-488A-41DD-B339-9D811EFA1FDE}" type="presParOf" srcId="{8E1BC057-80EF-4E77-A4BC-587810609BAF}" destId="{5C172C03-E85E-487B-865F-DE2B1C31D8A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E966D0-86CA-4365-AF6D-B41B465A21D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23A4DEE-D2EE-47D2-9EBB-E1E3B2DD3735}">
      <dgm:prSet/>
      <dgm:spPr/>
      <dgm:t>
        <a:bodyPr/>
        <a:lstStyle/>
        <a:p>
          <a:pPr>
            <a:defRPr cap="all"/>
          </a:pPr>
          <a:r>
            <a:rPr lang="en-US"/>
            <a:t>Balance before interest=$38,000</a:t>
          </a:r>
        </a:p>
      </dgm:t>
    </dgm:pt>
    <dgm:pt modelId="{EB8BCD57-D254-4F5B-A5B5-6B7A4BBA7F0C}" type="parTrans" cxnId="{D857F85C-21E2-4B63-B243-63D9F040AC4E}">
      <dgm:prSet/>
      <dgm:spPr/>
      <dgm:t>
        <a:bodyPr/>
        <a:lstStyle/>
        <a:p>
          <a:endParaRPr lang="en-US"/>
        </a:p>
      </dgm:t>
    </dgm:pt>
    <dgm:pt modelId="{3B6F57B5-1FE8-4609-ABBF-3D2A948D22FA}" type="sibTrans" cxnId="{D857F85C-21E2-4B63-B243-63D9F040AC4E}">
      <dgm:prSet/>
      <dgm:spPr/>
      <dgm:t>
        <a:bodyPr/>
        <a:lstStyle/>
        <a:p>
          <a:endParaRPr lang="en-US"/>
        </a:p>
      </dgm:t>
    </dgm:pt>
    <dgm:pt modelId="{D2CE1DA1-1146-4CE7-83DE-2EFC45148F0B}">
      <dgm:prSet/>
      <dgm:spPr/>
      <dgm:t>
        <a:bodyPr/>
        <a:lstStyle/>
        <a:p>
          <a:pPr>
            <a:defRPr cap="all"/>
          </a:pPr>
          <a:r>
            <a:rPr lang="en-US"/>
            <a:t>Interest rate 12% </a:t>
          </a:r>
        </a:p>
      </dgm:t>
    </dgm:pt>
    <dgm:pt modelId="{9DD7F45C-B208-4309-B17D-61FAE7D4721C}" type="parTrans" cxnId="{A927E8BA-4E65-47B3-BD94-A24D1D0E3B78}">
      <dgm:prSet/>
      <dgm:spPr/>
      <dgm:t>
        <a:bodyPr/>
        <a:lstStyle/>
        <a:p>
          <a:endParaRPr lang="en-US"/>
        </a:p>
      </dgm:t>
    </dgm:pt>
    <dgm:pt modelId="{653B8C1C-B755-4D21-95EF-C6289AAE623A}" type="sibTrans" cxnId="{A927E8BA-4E65-47B3-BD94-A24D1D0E3B78}">
      <dgm:prSet/>
      <dgm:spPr/>
      <dgm:t>
        <a:bodyPr/>
        <a:lstStyle/>
        <a:p>
          <a:endParaRPr lang="en-US"/>
        </a:p>
      </dgm:t>
    </dgm:pt>
    <dgm:pt modelId="{367CFC37-354D-47D6-93A2-B5B3A361073D}">
      <dgm:prSet/>
      <dgm:spPr/>
      <dgm:t>
        <a:bodyPr/>
        <a:lstStyle/>
        <a:p>
          <a:pPr>
            <a:defRPr cap="all"/>
          </a:pPr>
          <a:r>
            <a:rPr lang="en-US"/>
            <a:t>Total owed for student repayment= $42,560</a:t>
          </a:r>
        </a:p>
      </dgm:t>
    </dgm:pt>
    <dgm:pt modelId="{01AA367E-A3BD-47FA-8D7E-34937DDF7FF8}" type="parTrans" cxnId="{05DD92E9-71F0-462A-86A7-42C464B91A88}">
      <dgm:prSet/>
      <dgm:spPr/>
      <dgm:t>
        <a:bodyPr/>
        <a:lstStyle/>
        <a:p>
          <a:endParaRPr lang="en-US"/>
        </a:p>
      </dgm:t>
    </dgm:pt>
    <dgm:pt modelId="{D1910261-AE1C-4E47-8875-E61510873629}" type="sibTrans" cxnId="{05DD92E9-71F0-462A-86A7-42C464B91A88}">
      <dgm:prSet/>
      <dgm:spPr/>
      <dgm:t>
        <a:bodyPr/>
        <a:lstStyle/>
        <a:p>
          <a:endParaRPr lang="en-US"/>
        </a:p>
      </dgm:t>
    </dgm:pt>
    <dgm:pt modelId="{AE1EB3FD-282A-408E-918A-2711F7B971B4}">
      <dgm:prSet/>
      <dgm:spPr/>
      <dgm:t>
        <a:bodyPr/>
        <a:lstStyle/>
        <a:p>
          <a:pPr>
            <a:defRPr cap="all"/>
          </a:pPr>
          <a:r>
            <a:rPr lang="en-US"/>
            <a:t>10 years to repay the student loan=$4,256 Yearly / $355 Monthly</a:t>
          </a:r>
        </a:p>
      </dgm:t>
    </dgm:pt>
    <dgm:pt modelId="{0E19DB2B-FEB2-4135-A4B6-7F2FBC1D29BD}" type="parTrans" cxnId="{9CD3EF90-56C0-4460-BF99-DD21EF455CD7}">
      <dgm:prSet/>
      <dgm:spPr/>
      <dgm:t>
        <a:bodyPr/>
        <a:lstStyle/>
        <a:p>
          <a:endParaRPr lang="en-US"/>
        </a:p>
      </dgm:t>
    </dgm:pt>
    <dgm:pt modelId="{F9C7E395-59EA-46A8-A15A-68DB5119162D}" type="sibTrans" cxnId="{9CD3EF90-56C0-4460-BF99-DD21EF455CD7}">
      <dgm:prSet/>
      <dgm:spPr/>
      <dgm:t>
        <a:bodyPr/>
        <a:lstStyle/>
        <a:p>
          <a:endParaRPr lang="en-US"/>
        </a:p>
      </dgm:t>
    </dgm:pt>
    <dgm:pt modelId="{B9CF372A-C99C-4A23-9E57-87A2B2FB6B64}" type="pres">
      <dgm:prSet presAssocID="{F4E966D0-86CA-4365-AF6D-B41B465A21DC}" presName="root" presStyleCnt="0">
        <dgm:presLayoutVars>
          <dgm:dir/>
          <dgm:resizeHandles val="exact"/>
        </dgm:presLayoutVars>
      </dgm:prSet>
      <dgm:spPr/>
    </dgm:pt>
    <dgm:pt modelId="{80AAA420-9890-4B79-BC4F-69E2637F289D}" type="pres">
      <dgm:prSet presAssocID="{323A4DEE-D2EE-47D2-9EBB-E1E3B2DD3735}" presName="compNode" presStyleCnt="0"/>
      <dgm:spPr/>
    </dgm:pt>
    <dgm:pt modelId="{9E038B3E-2B33-4D59-A1A8-BF2DBCAE85BC}" type="pres">
      <dgm:prSet presAssocID="{323A4DEE-D2EE-47D2-9EBB-E1E3B2DD3735}" presName="iconBgRect" presStyleLbl="bgShp" presStyleIdx="0" presStyleCnt="4"/>
      <dgm:spPr/>
    </dgm:pt>
    <dgm:pt modelId="{F7B79208-7F20-4ADB-89A0-287C066CBDC8}" type="pres">
      <dgm:prSet presAssocID="{323A4DEE-D2EE-47D2-9EBB-E1E3B2DD373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43DB809-99B5-4293-B928-9655C8B9C3F0}" type="pres">
      <dgm:prSet presAssocID="{323A4DEE-D2EE-47D2-9EBB-E1E3B2DD3735}" presName="spaceRect" presStyleCnt="0"/>
      <dgm:spPr/>
    </dgm:pt>
    <dgm:pt modelId="{63A52C9F-3462-4E0D-8214-AAD79D75C63F}" type="pres">
      <dgm:prSet presAssocID="{323A4DEE-D2EE-47D2-9EBB-E1E3B2DD3735}" presName="textRect" presStyleLbl="revTx" presStyleIdx="0" presStyleCnt="4">
        <dgm:presLayoutVars>
          <dgm:chMax val="1"/>
          <dgm:chPref val="1"/>
        </dgm:presLayoutVars>
      </dgm:prSet>
      <dgm:spPr/>
    </dgm:pt>
    <dgm:pt modelId="{C337D7E7-A3C8-4970-84AA-537DF71ACB62}" type="pres">
      <dgm:prSet presAssocID="{3B6F57B5-1FE8-4609-ABBF-3D2A948D22FA}" presName="sibTrans" presStyleCnt="0"/>
      <dgm:spPr/>
    </dgm:pt>
    <dgm:pt modelId="{22B45119-633B-4609-A559-92B7A107281E}" type="pres">
      <dgm:prSet presAssocID="{D2CE1DA1-1146-4CE7-83DE-2EFC45148F0B}" presName="compNode" presStyleCnt="0"/>
      <dgm:spPr/>
    </dgm:pt>
    <dgm:pt modelId="{8EA9C6E7-FC7D-412A-ACE1-9B9C66B733A7}" type="pres">
      <dgm:prSet presAssocID="{D2CE1DA1-1146-4CE7-83DE-2EFC45148F0B}" presName="iconBgRect" presStyleLbl="bgShp" presStyleIdx="1" presStyleCnt="4"/>
      <dgm:spPr/>
    </dgm:pt>
    <dgm:pt modelId="{C13F1630-2B49-4C1F-94F5-CBB4B5B6A401}" type="pres">
      <dgm:prSet presAssocID="{D2CE1DA1-1146-4CE7-83DE-2EFC45148F0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use"/>
        </a:ext>
      </dgm:extLst>
    </dgm:pt>
    <dgm:pt modelId="{F3421BB0-A217-459D-93EE-8E85D31598D2}" type="pres">
      <dgm:prSet presAssocID="{D2CE1DA1-1146-4CE7-83DE-2EFC45148F0B}" presName="spaceRect" presStyleCnt="0"/>
      <dgm:spPr/>
    </dgm:pt>
    <dgm:pt modelId="{ECE97FFC-EB46-4F25-86C3-2B6F77DB01A6}" type="pres">
      <dgm:prSet presAssocID="{D2CE1DA1-1146-4CE7-83DE-2EFC45148F0B}" presName="textRect" presStyleLbl="revTx" presStyleIdx="1" presStyleCnt="4">
        <dgm:presLayoutVars>
          <dgm:chMax val="1"/>
          <dgm:chPref val="1"/>
        </dgm:presLayoutVars>
      </dgm:prSet>
      <dgm:spPr/>
    </dgm:pt>
    <dgm:pt modelId="{2D1ACA25-A5CA-40B2-BCA9-3FEC7BC7BA30}" type="pres">
      <dgm:prSet presAssocID="{653B8C1C-B755-4D21-95EF-C6289AAE623A}" presName="sibTrans" presStyleCnt="0"/>
      <dgm:spPr/>
    </dgm:pt>
    <dgm:pt modelId="{76E6235B-6588-4C8E-86D4-B9AE02D409DB}" type="pres">
      <dgm:prSet presAssocID="{367CFC37-354D-47D6-93A2-B5B3A361073D}" presName="compNode" presStyleCnt="0"/>
      <dgm:spPr/>
    </dgm:pt>
    <dgm:pt modelId="{3DC27ADD-8BA2-494D-B919-E208010DA33A}" type="pres">
      <dgm:prSet presAssocID="{367CFC37-354D-47D6-93A2-B5B3A361073D}" presName="iconBgRect" presStyleLbl="bgShp" presStyleIdx="2" presStyleCnt="4"/>
      <dgm:spPr/>
    </dgm:pt>
    <dgm:pt modelId="{AD3C07F0-9CD0-46D4-B5BE-B4878CDC921D}" type="pres">
      <dgm:prSet presAssocID="{367CFC37-354D-47D6-93A2-B5B3A361073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59FB5CF-0E1E-4955-B5DB-C87D4C92F333}" type="pres">
      <dgm:prSet presAssocID="{367CFC37-354D-47D6-93A2-B5B3A361073D}" presName="spaceRect" presStyleCnt="0"/>
      <dgm:spPr/>
    </dgm:pt>
    <dgm:pt modelId="{F1F220BE-36FA-49F8-8DE3-5ED9C5ACE3A6}" type="pres">
      <dgm:prSet presAssocID="{367CFC37-354D-47D6-93A2-B5B3A361073D}" presName="textRect" presStyleLbl="revTx" presStyleIdx="2" presStyleCnt="4">
        <dgm:presLayoutVars>
          <dgm:chMax val="1"/>
          <dgm:chPref val="1"/>
        </dgm:presLayoutVars>
      </dgm:prSet>
      <dgm:spPr/>
    </dgm:pt>
    <dgm:pt modelId="{4F509844-104A-4293-B1B5-C80C48E4AC57}" type="pres">
      <dgm:prSet presAssocID="{D1910261-AE1C-4E47-8875-E61510873629}" presName="sibTrans" presStyleCnt="0"/>
      <dgm:spPr/>
    </dgm:pt>
    <dgm:pt modelId="{338B84A1-6E08-43E6-81D6-CC72400BF080}" type="pres">
      <dgm:prSet presAssocID="{AE1EB3FD-282A-408E-918A-2711F7B971B4}" presName="compNode" presStyleCnt="0"/>
      <dgm:spPr/>
    </dgm:pt>
    <dgm:pt modelId="{97AA7C95-5B7F-4FC7-8CD7-DBC5A88DCE75}" type="pres">
      <dgm:prSet presAssocID="{AE1EB3FD-282A-408E-918A-2711F7B971B4}" presName="iconBgRect" presStyleLbl="bgShp" presStyleIdx="3" presStyleCnt="4"/>
      <dgm:spPr/>
    </dgm:pt>
    <dgm:pt modelId="{9C3F7AAF-D752-4DC4-9833-E2939FDF74DC}" type="pres">
      <dgm:prSet presAssocID="{AE1EB3FD-282A-408E-918A-2711F7B971B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3CBA5C9B-621B-47E8-A7DC-39A2BEF49920}" type="pres">
      <dgm:prSet presAssocID="{AE1EB3FD-282A-408E-918A-2711F7B971B4}" presName="spaceRect" presStyleCnt="0"/>
      <dgm:spPr/>
    </dgm:pt>
    <dgm:pt modelId="{14C21EB8-5937-4719-8B56-E35CD12ACAB5}" type="pres">
      <dgm:prSet presAssocID="{AE1EB3FD-282A-408E-918A-2711F7B971B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9B0A916-6636-4754-9C87-30BEC5D2A573}" type="presOf" srcId="{323A4DEE-D2EE-47D2-9EBB-E1E3B2DD3735}" destId="{63A52C9F-3462-4E0D-8214-AAD79D75C63F}" srcOrd="0" destOrd="0" presId="urn:microsoft.com/office/officeart/2018/5/layout/IconCircleLabelList"/>
    <dgm:cxn modelId="{D857F85C-21E2-4B63-B243-63D9F040AC4E}" srcId="{F4E966D0-86CA-4365-AF6D-B41B465A21DC}" destId="{323A4DEE-D2EE-47D2-9EBB-E1E3B2DD3735}" srcOrd="0" destOrd="0" parTransId="{EB8BCD57-D254-4F5B-A5B5-6B7A4BBA7F0C}" sibTransId="{3B6F57B5-1FE8-4609-ABBF-3D2A948D22FA}"/>
    <dgm:cxn modelId="{F408E26D-8D7C-4918-8946-7ADF8C8EC925}" type="presOf" srcId="{367CFC37-354D-47D6-93A2-B5B3A361073D}" destId="{F1F220BE-36FA-49F8-8DE3-5ED9C5ACE3A6}" srcOrd="0" destOrd="0" presId="urn:microsoft.com/office/officeart/2018/5/layout/IconCircleLabelList"/>
    <dgm:cxn modelId="{38404B79-FF5F-44E1-90A9-9692885EED75}" type="presOf" srcId="{D2CE1DA1-1146-4CE7-83DE-2EFC45148F0B}" destId="{ECE97FFC-EB46-4F25-86C3-2B6F77DB01A6}" srcOrd="0" destOrd="0" presId="urn:microsoft.com/office/officeart/2018/5/layout/IconCircleLabelList"/>
    <dgm:cxn modelId="{9CD3EF90-56C0-4460-BF99-DD21EF455CD7}" srcId="{F4E966D0-86CA-4365-AF6D-B41B465A21DC}" destId="{AE1EB3FD-282A-408E-918A-2711F7B971B4}" srcOrd="3" destOrd="0" parTransId="{0E19DB2B-FEB2-4135-A4B6-7F2FBC1D29BD}" sibTransId="{F9C7E395-59EA-46A8-A15A-68DB5119162D}"/>
    <dgm:cxn modelId="{693E879A-B130-42F8-9771-206151848C14}" type="presOf" srcId="{AE1EB3FD-282A-408E-918A-2711F7B971B4}" destId="{14C21EB8-5937-4719-8B56-E35CD12ACAB5}" srcOrd="0" destOrd="0" presId="urn:microsoft.com/office/officeart/2018/5/layout/IconCircleLabelList"/>
    <dgm:cxn modelId="{A927E8BA-4E65-47B3-BD94-A24D1D0E3B78}" srcId="{F4E966D0-86CA-4365-AF6D-B41B465A21DC}" destId="{D2CE1DA1-1146-4CE7-83DE-2EFC45148F0B}" srcOrd="1" destOrd="0" parTransId="{9DD7F45C-B208-4309-B17D-61FAE7D4721C}" sibTransId="{653B8C1C-B755-4D21-95EF-C6289AAE623A}"/>
    <dgm:cxn modelId="{C5061FE0-2B6C-4E5B-9F74-D7A3266EB21C}" type="presOf" srcId="{F4E966D0-86CA-4365-AF6D-B41B465A21DC}" destId="{B9CF372A-C99C-4A23-9E57-87A2B2FB6B64}" srcOrd="0" destOrd="0" presId="urn:microsoft.com/office/officeart/2018/5/layout/IconCircleLabelList"/>
    <dgm:cxn modelId="{05DD92E9-71F0-462A-86A7-42C464B91A88}" srcId="{F4E966D0-86CA-4365-AF6D-B41B465A21DC}" destId="{367CFC37-354D-47D6-93A2-B5B3A361073D}" srcOrd="2" destOrd="0" parTransId="{01AA367E-A3BD-47FA-8D7E-34937DDF7FF8}" sibTransId="{D1910261-AE1C-4E47-8875-E61510873629}"/>
    <dgm:cxn modelId="{B6C1EB83-FD7D-40A1-BF0E-8246B13FF745}" type="presParOf" srcId="{B9CF372A-C99C-4A23-9E57-87A2B2FB6B64}" destId="{80AAA420-9890-4B79-BC4F-69E2637F289D}" srcOrd="0" destOrd="0" presId="urn:microsoft.com/office/officeart/2018/5/layout/IconCircleLabelList"/>
    <dgm:cxn modelId="{5CE3DF1C-4FFB-4615-A9A2-A6A02EE8C1F6}" type="presParOf" srcId="{80AAA420-9890-4B79-BC4F-69E2637F289D}" destId="{9E038B3E-2B33-4D59-A1A8-BF2DBCAE85BC}" srcOrd="0" destOrd="0" presId="urn:microsoft.com/office/officeart/2018/5/layout/IconCircleLabelList"/>
    <dgm:cxn modelId="{E51EC4B0-3EDD-46D6-BDB9-19EE626CCBE2}" type="presParOf" srcId="{80AAA420-9890-4B79-BC4F-69E2637F289D}" destId="{F7B79208-7F20-4ADB-89A0-287C066CBDC8}" srcOrd="1" destOrd="0" presId="urn:microsoft.com/office/officeart/2018/5/layout/IconCircleLabelList"/>
    <dgm:cxn modelId="{1009FA5D-9668-44A1-A194-A6C9294C7A72}" type="presParOf" srcId="{80AAA420-9890-4B79-BC4F-69E2637F289D}" destId="{343DB809-99B5-4293-B928-9655C8B9C3F0}" srcOrd="2" destOrd="0" presId="urn:microsoft.com/office/officeart/2018/5/layout/IconCircleLabelList"/>
    <dgm:cxn modelId="{50F483F0-F35F-44E5-BF84-E65ACFF473E4}" type="presParOf" srcId="{80AAA420-9890-4B79-BC4F-69E2637F289D}" destId="{63A52C9F-3462-4E0D-8214-AAD79D75C63F}" srcOrd="3" destOrd="0" presId="urn:microsoft.com/office/officeart/2018/5/layout/IconCircleLabelList"/>
    <dgm:cxn modelId="{E005616F-5D8B-4755-B361-1F32036F1F00}" type="presParOf" srcId="{B9CF372A-C99C-4A23-9E57-87A2B2FB6B64}" destId="{C337D7E7-A3C8-4970-84AA-537DF71ACB62}" srcOrd="1" destOrd="0" presId="urn:microsoft.com/office/officeart/2018/5/layout/IconCircleLabelList"/>
    <dgm:cxn modelId="{A9F2E7DC-CD51-422F-B021-D39414EB84B5}" type="presParOf" srcId="{B9CF372A-C99C-4A23-9E57-87A2B2FB6B64}" destId="{22B45119-633B-4609-A559-92B7A107281E}" srcOrd="2" destOrd="0" presId="urn:microsoft.com/office/officeart/2018/5/layout/IconCircleLabelList"/>
    <dgm:cxn modelId="{010D633E-9CE0-422A-AFA1-32FC9BEE6B7B}" type="presParOf" srcId="{22B45119-633B-4609-A559-92B7A107281E}" destId="{8EA9C6E7-FC7D-412A-ACE1-9B9C66B733A7}" srcOrd="0" destOrd="0" presId="urn:microsoft.com/office/officeart/2018/5/layout/IconCircleLabelList"/>
    <dgm:cxn modelId="{0AC5872B-687E-4FF9-95A5-7AFBB79BEBAA}" type="presParOf" srcId="{22B45119-633B-4609-A559-92B7A107281E}" destId="{C13F1630-2B49-4C1F-94F5-CBB4B5B6A401}" srcOrd="1" destOrd="0" presId="urn:microsoft.com/office/officeart/2018/5/layout/IconCircleLabelList"/>
    <dgm:cxn modelId="{DC901BFA-0C61-49BC-9AD8-351CED0DAD52}" type="presParOf" srcId="{22B45119-633B-4609-A559-92B7A107281E}" destId="{F3421BB0-A217-459D-93EE-8E85D31598D2}" srcOrd="2" destOrd="0" presId="urn:microsoft.com/office/officeart/2018/5/layout/IconCircleLabelList"/>
    <dgm:cxn modelId="{E51DF310-93E4-4DB4-B908-DC1D495FDAB5}" type="presParOf" srcId="{22B45119-633B-4609-A559-92B7A107281E}" destId="{ECE97FFC-EB46-4F25-86C3-2B6F77DB01A6}" srcOrd="3" destOrd="0" presId="urn:microsoft.com/office/officeart/2018/5/layout/IconCircleLabelList"/>
    <dgm:cxn modelId="{E09F49D0-29AF-43F3-8FBB-4030DC492F81}" type="presParOf" srcId="{B9CF372A-C99C-4A23-9E57-87A2B2FB6B64}" destId="{2D1ACA25-A5CA-40B2-BCA9-3FEC7BC7BA30}" srcOrd="3" destOrd="0" presId="urn:microsoft.com/office/officeart/2018/5/layout/IconCircleLabelList"/>
    <dgm:cxn modelId="{E98F9B65-4DB2-49DF-B445-93C346B9A5F1}" type="presParOf" srcId="{B9CF372A-C99C-4A23-9E57-87A2B2FB6B64}" destId="{76E6235B-6588-4C8E-86D4-B9AE02D409DB}" srcOrd="4" destOrd="0" presId="urn:microsoft.com/office/officeart/2018/5/layout/IconCircleLabelList"/>
    <dgm:cxn modelId="{3790FD2D-3D13-4F3C-BF2F-3698C2C3E1AA}" type="presParOf" srcId="{76E6235B-6588-4C8E-86D4-B9AE02D409DB}" destId="{3DC27ADD-8BA2-494D-B919-E208010DA33A}" srcOrd="0" destOrd="0" presId="urn:microsoft.com/office/officeart/2018/5/layout/IconCircleLabelList"/>
    <dgm:cxn modelId="{9721C39D-BC92-45D3-922D-CDA0171F1423}" type="presParOf" srcId="{76E6235B-6588-4C8E-86D4-B9AE02D409DB}" destId="{AD3C07F0-9CD0-46D4-B5BE-B4878CDC921D}" srcOrd="1" destOrd="0" presId="urn:microsoft.com/office/officeart/2018/5/layout/IconCircleLabelList"/>
    <dgm:cxn modelId="{2B1407A2-B7A6-4559-A756-9AE708F8BB3F}" type="presParOf" srcId="{76E6235B-6588-4C8E-86D4-B9AE02D409DB}" destId="{A59FB5CF-0E1E-4955-B5DB-C87D4C92F333}" srcOrd="2" destOrd="0" presId="urn:microsoft.com/office/officeart/2018/5/layout/IconCircleLabelList"/>
    <dgm:cxn modelId="{100F188F-5918-4839-9C05-A262A2239105}" type="presParOf" srcId="{76E6235B-6588-4C8E-86D4-B9AE02D409DB}" destId="{F1F220BE-36FA-49F8-8DE3-5ED9C5ACE3A6}" srcOrd="3" destOrd="0" presId="urn:microsoft.com/office/officeart/2018/5/layout/IconCircleLabelList"/>
    <dgm:cxn modelId="{CC5A0E6E-2E04-4AC8-84EB-C0C0ED53A038}" type="presParOf" srcId="{B9CF372A-C99C-4A23-9E57-87A2B2FB6B64}" destId="{4F509844-104A-4293-B1B5-C80C48E4AC57}" srcOrd="5" destOrd="0" presId="urn:microsoft.com/office/officeart/2018/5/layout/IconCircleLabelList"/>
    <dgm:cxn modelId="{BC7A5BE4-93B5-454D-944A-949A5A2DCFC3}" type="presParOf" srcId="{B9CF372A-C99C-4A23-9E57-87A2B2FB6B64}" destId="{338B84A1-6E08-43E6-81D6-CC72400BF080}" srcOrd="6" destOrd="0" presId="urn:microsoft.com/office/officeart/2018/5/layout/IconCircleLabelList"/>
    <dgm:cxn modelId="{7EB864A0-9483-4811-B801-3EB441FC5726}" type="presParOf" srcId="{338B84A1-6E08-43E6-81D6-CC72400BF080}" destId="{97AA7C95-5B7F-4FC7-8CD7-DBC5A88DCE75}" srcOrd="0" destOrd="0" presId="urn:microsoft.com/office/officeart/2018/5/layout/IconCircleLabelList"/>
    <dgm:cxn modelId="{F13771F2-047E-4995-9168-410767108212}" type="presParOf" srcId="{338B84A1-6E08-43E6-81D6-CC72400BF080}" destId="{9C3F7AAF-D752-4DC4-9833-E2939FDF74DC}" srcOrd="1" destOrd="0" presId="urn:microsoft.com/office/officeart/2018/5/layout/IconCircleLabelList"/>
    <dgm:cxn modelId="{FFD4F095-3515-4C27-87AB-A7FB04ACC1DC}" type="presParOf" srcId="{338B84A1-6E08-43E6-81D6-CC72400BF080}" destId="{3CBA5C9B-621B-47E8-A7DC-39A2BEF49920}" srcOrd="2" destOrd="0" presId="urn:microsoft.com/office/officeart/2018/5/layout/IconCircleLabelList"/>
    <dgm:cxn modelId="{FB8305D3-AFDD-42EB-B898-FF963B50140F}" type="presParOf" srcId="{338B84A1-6E08-43E6-81D6-CC72400BF080}" destId="{14C21EB8-5937-4719-8B56-E35CD12ACAB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4C99CD-3BFC-4BA8-9AB7-767D0F0448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C40BE15-D940-4F1C-862E-9937D2897E0C}">
      <dgm:prSet/>
      <dgm:spPr/>
      <dgm:t>
        <a:bodyPr/>
        <a:lstStyle/>
        <a:p>
          <a:r>
            <a:rPr lang="en-US" b="1"/>
            <a:t>Seven years repayment plan</a:t>
          </a:r>
          <a:endParaRPr lang="en-US"/>
        </a:p>
      </dgm:t>
    </dgm:pt>
    <dgm:pt modelId="{480B7C0F-B35E-493A-A307-A5689605EABF}" type="parTrans" cxnId="{E800DC86-9EB0-4BCC-8C02-F7F22C937F3E}">
      <dgm:prSet/>
      <dgm:spPr/>
      <dgm:t>
        <a:bodyPr/>
        <a:lstStyle/>
        <a:p>
          <a:endParaRPr lang="en-US"/>
        </a:p>
      </dgm:t>
    </dgm:pt>
    <dgm:pt modelId="{79B383DE-C9DD-413D-9F98-2EF510A73C0C}" type="sibTrans" cxnId="{E800DC86-9EB0-4BCC-8C02-F7F22C937F3E}">
      <dgm:prSet/>
      <dgm:spPr/>
      <dgm:t>
        <a:bodyPr/>
        <a:lstStyle/>
        <a:p>
          <a:endParaRPr lang="en-US"/>
        </a:p>
      </dgm:t>
    </dgm:pt>
    <dgm:pt modelId="{82C8DBB2-A66D-45A2-BFB6-79DEA6C13750}">
      <dgm:prSet/>
      <dgm:spPr/>
      <dgm:t>
        <a:bodyPr/>
        <a:lstStyle/>
        <a:p>
          <a:r>
            <a:rPr lang="en-US" b="1"/>
            <a:t>Amount Owed; $64,617</a:t>
          </a:r>
          <a:endParaRPr lang="en-US"/>
        </a:p>
      </dgm:t>
    </dgm:pt>
    <dgm:pt modelId="{336904FC-59FC-45BC-A96C-B6255CB4B252}" type="parTrans" cxnId="{B21B45E7-13D2-47CF-81ED-1594333592F8}">
      <dgm:prSet/>
      <dgm:spPr/>
      <dgm:t>
        <a:bodyPr/>
        <a:lstStyle/>
        <a:p>
          <a:endParaRPr lang="en-US"/>
        </a:p>
      </dgm:t>
    </dgm:pt>
    <dgm:pt modelId="{AB9AF31B-1AA2-40AA-A9C1-667FAEAFFCA9}" type="sibTrans" cxnId="{B21B45E7-13D2-47CF-81ED-1594333592F8}">
      <dgm:prSet/>
      <dgm:spPr/>
      <dgm:t>
        <a:bodyPr/>
        <a:lstStyle/>
        <a:p>
          <a:endParaRPr lang="en-US"/>
        </a:p>
      </dgm:t>
    </dgm:pt>
    <dgm:pt modelId="{EFF162AE-F347-48F5-B3A7-20E85BDA1A5D}">
      <dgm:prSet/>
      <dgm:spPr/>
      <dgm:t>
        <a:bodyPr/>
        <a:lstStyle/>
        <a:p>
          <a:r>
            <a:rPr lang="en-US" b="1"/>
            <a:t>Including the 10% interest Rate</a:t>
          </a:r>
          <a:endParaRPr lang="en-US"/>
        </a:p>
      </dgm:t>
    </dgm:pt>
    <dgm:pt modelId="{6AB20C5F-BDC5-40E3-A380-6F79432E4D3B}" type="parTrans" cxnId="{FD55AA6F-1D5C-494F-AA46-9AD48E2379BB}">
      <dgm:prSet/>
      <dgm:spPr/>
      <dgm:t>
        <a:bodyPr/>
        <a:lstStyle/>
        <a:p>
          <a:endParaRPr lang="en-US"/>
        </a:p>
      </dgm:t>
    </dgm:pt>
    <dgm:pt modelId="{E6FE7484-41AF-4AD2-95A6-B07A0877FD52}" type="sibTrans" cxnId="{FD55AA6F-1D5C-494F-AA46-9AD48E2379BB}">
      <dgm:prSet/>
      <dgm:spPr/>
      <dgm:t>
        <a:bodyPr/>
        <a:lstStyle/>
        <a:p>
          <a:endParaRPr lang="en-US"/>
        </a:p>
      </dgm:t>
    </dgm:pt>
    <dgm:pt modelId="{E35C063A-6A65-461F-B0E6-915246913A92}">
      <dgm:prSet/>
      <dgm:spPr/>
      <dgm:t>
        <a:bodyPr/>
        <a:lstStyle/>
        <a:p>
          <a:r>
            <a:rPr lang="en-US" b="1"/>
            <a:t>My Monthly payments: $950</a:t>
          </a:r>
          <a:endParaRPr lang="en-US"/>
        </a:p>
      </dgm:t>
    </dgm:pt>
    <dgm:pt modelId="{75D9B4E1-AA77-4EDA-904B-9D22812E3C6E}" type="parTrans" cxnId="{B803E9D3-D5E7-4A4D-8CE3-12F9C3B690A6}">
      <dgm:prSet/>
      <dgm:spPr/>
      <dgm:t>
        <a:bodyPr/>
        <a:lstStyle/>
        <a:p>
          <a:endParaRPr lang="en-US"/>
        </a:p>
      </dgm:t>
    </dgm:pt>
    <dgm:pt modelId="{71D02B58-AC55-40E1-B0BB-661338A1D285}" type="sibTrans" cxnId="{B803E9D3-D5E7-4A4D-8CE3-12F9C3B690A6}">
      <dgm:prSet/>
      <dgm:spPr/>
      <dgm:t>
        <a:bodyPr/>
        <a:lstStyle/>
        <a:p>
          <a:endParaRPr lang="en-US"/>
        </a:p>
      </dgm:t>
    </dgm:pt>
    <dgm:pt modelId="{B6649A33-949D-4901-97AC-8F53F2BD534E}">
      <dgm:prSet/>
      <dgm:spPr/>
      <dgm:t>
        <a:bodyPr/>
        <a:lstStyle/>
        <a:p>
          <a:r>
            <a:rPr lang="en-US" b="1"/>
            <a:t>I will pay weekly at $237.5</a:t>
          </a:r>
          <a:endParaRPr lang="en-US"/>
        </a:p>
      </dgm:t>
    </dgm:pt>
    <dgm:pt modelId="{17A4BC9C-B4B7-4FFF-B7A7-24EF8F6BDFCC}" type="parTrans" cxnId="{4AD9B0ED-DEC3-4EA3-89C6-7C8D21F543FA}">
      <dgm:prSet/>
      <dgm:spPr/>
      <dgm:t>
        <a:bodyPr/>
        <a:lstStyle/>
        <a:p>
          <a:endParaRPr lang="en-US"/>
        </a:p>
      </dgm:t>
    </dgm:pt>
    <dgm:pt modelId="{F46869C0-7292-4E03-9C3D-CE0D846E38B7}" type="sibTrans" cxnId="{4AD9B0ED-DEC3-4EA3-89C6-7C8D21F543FA}">
      <dgm:prSet/>
      <dgm:spPr/>
      <dgm:t>
        <a:bodyPr/>
        <a:lstStyle/>
        <a:p>
          <a:endParaRPr lang="en-US"/>
        </a:p>
      </dgm:t>
    </dgm:pt>
    <dgm:pt modelId="{C3806BEA-D922-49A3-B50F-780A1BFE21EA}">
      <dgm:prSet/>
      <dgm:spPr/>
      <dgm:t>
        <a:bodyPr/>
        <a:lstStyle/>
        <a:p>
          <a:r>
            <a:rPr lang="en-US" b="1"/>
            <a:t>This will save me $11,403.00 by paying it off 3yrs early</a:t>
          </a:r>
          <a:endParaRPr lang="en-US"/>
        </a:p>
      </dgm:t>
    </dgm:pt>
    <dgm:pt modelId="{2582292B-FF4B-4FA9-AB65-9E8D7CACD147}" type="parTrans" cxnId="{568A9917-BF8C-46FD-9DC6-A3A3E0A177F5}">
      <dgm:prSet/>
      <dgm:spPr/>
      <dgm:t>
        <a:bodyPr/>
        <a:lstStyle/>
        <a:p>
          <a:endParaRPr lang="en-US"/>
        </a:p>
      </dgm:t>
    </dgm:pt>
    <dgm:pt modelId="{9C45F480-0F99-4035-B41B-2280FB14612B}" type="sibTrans" cxnId="{568A9917-BF8C-46FD-9DC6-A3A3E0A177F5}">
      <dgm:prSet/>
      <dgm:spPr/>
      <dgm:t>
        <a:bodyPr/>
        <a:lstStyle/>
        <a:p>
          <a:endParaRPr lang="en-US"/>
        </a:p>
      </dgm:t>
    </dgm:pt>
    <dgm:pt modelId="{3E52C0ED-557E-4A45-8396-DD140A72CE59}" type="pres">
      <dgm:prSet presAssocID="{5F4C99CD-3BFC-4BA8-9AB7-767D0F044825}" presName="linear" presStyleCnt="0">
        <dgm:presLayoutVars>
          <dgm:animLvl val="lvl"/>
          <dgm:resizeHandles val="exact"/>
        </dgm:presLayoutVars>
      </dgm:prSet>
      <dgm:spPr/>
    </dgm:pt>
    <dgm:pt modelId="{ECF81824-1B58-4621-B149-D3397A761C24}" type="pres">
      <dgm:prSet presAssocID="{6C40BE15-D940-4F1C-862E-9937D2897E0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18C54F5-AA2B-4E75-92D4-A31E1D3C8769}" type="pres">
      <dgm:prSet presAssocID="{79B383DE-C9DD-413D-9F98-2EF510A73C0C}" presName="spacer" presStyleCnt="0"/>
      <dgm:spPr/>
    </dgm:pt>
    <dgm:pt modelId="{13898193-71C5-43DB-8738-605FCAA91BBE}" type="pres">
      <dgm:prSet presAssocID="{82C8DBB2-A66D-45A2-BFB6-79DEA6C1375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6A77896-1AEE-47C4-AD3A-2E78F1A70AB7}" type="pres">
      <dgm:prSet presAssocID="{AB9AF31B-1AA2-40AA-A9C1-667FAEAFFCA9}" presName="spacer" presStyleCnt="0"/>
      <dgm:spPr/>
    </dgm:pt>
    <dgm:pt modelId="{808C647E-3004-4617-8C23-D570899725C7}" type="pres">
      <dgm:prSet presAssocID="{EFF162AE-F347-48F5-B3A7-20E85BDA1A5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48950AF-CB9A-4F07-9C53-345C3B032ABA}" type="pres">
      <dgm:prSet presAssocID="{E6FE7484-41AF-4AD2-95A6-B07A0877FD52}" presName="spacer" presStyleCnt="0"/>
      <dgm:spPr/>
    </dgm:pt>
    <dgm:pt modelId="{44738AA4-28FF-47CE-8AF8-5E76D6D128D5}" type="pres">
      <dgm:prSet presAssocID="{E35C063A-6A65-461F-B0E6-915246913A9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749F0FB-25EC-4AE3-BB7E-82D9F5BBA13F}" type="pres">
      <dgm:prSet presAssocID="{71D02B58-AC55-40E1-B0BB-661338A1D285}" presName="spacer" presStyleCnt="0"/>
      <dgm:spPr/>
    </dgm:pt>
    <dgm:pt modelId="{710ACFD1-1385-48EB-96AC-15314C2BDC0C}" type="pres">
      <dgm:prSet presAssocID="{B6649A33-949D-4901-97AC-8F53F2BD534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BB169D6-4C78-49A9-8C58-3BC790604383}" type="pres">
      <dgm:prSet presAssocID="{F46869C0-7292-4E03-9C3D-CE0D846E38B7}" presName="spacer" presStyleCnt="0"/>
      <dgm:spPr/>
    </dgm:pt>
    <dgm:pt modelId="{3D2F16A6-B734-44FA-AA43-EACE2ADF5F88}" type="pres">
      <dgm:prSet presAssocID="{C3806BEA-D922-49A3-B50F-780A1BFE21E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7633806-256E-42BC-9973-CAFDB7382D70}" type="presOf" srcId="{6C40BE15-D940-4F1C-862E-9937D2897E0C}" destId="{ECF81824-1B58-4621-B149-D3397A761C24}" srcOrd="0" destOrd="0" presId="urn:microsoft.com/office/officeart/2005/8/layout/vList2"/>
    <dgm:cxn modelId="{568A9917-BF8C-46FD-9DC6-A3A3E0A177F5}" srcId="{5F4C99CD-3BFC-4BA8-9AB7-767D0F044825}" destId="{C3806BEA-D922-49A3-B50F-780A1BFE21EA}" srcOrd="5" destOrd="0" parTransId="{2582292B-FF4B-4FA9-AB65-9E8D7CACD147}" sibTransId="{9C45F480-0F99-4035-B41B-2280FB14612B}"/>
    <dgm:cxn modelId="{0DB9764A-A0BF-434A-8D53-534CCBB2705F}" type="presOf" srcId="{EFF162AE-F347-48F5-B3A7-20E85BDA1A5D}" destId="{808C647E-3004-4617-8C23-D570899725C7}" srcOrd="0" destOrd="0" presId="urn:microsoft.com/office/officeart/2005/8/layout/vList2"/>
    <dgm:cxn modelId="{5EA3F74E-89AF-4B7B-8540-FEB46CFC1989}" type="presOf" srcId="{C3806BEA-D922-49A3-B50F-780A1BFE21EA}" destId="{3D2F16A6-B734-44FA-AA43-EACE2ADF5F88}" srcOrd="0" destOrd="0" presId="urn:microsoft.com/office/officeart/2005/8/layout/vList2"/>
    <dgm:cxn modelId="{93A0694F-2DA0-4A34-93AC-8F0DB0BF4D52}" type="presOf" srcId="{B6649A33-949D-4901-97AC-8F53F2BD534E}" destId="{710ACFD1-1385-48EB-96AC-15314C2BDC0C}" srcOrd="0" destOrd="0" presId="urn:microsoft.com/office/officeart/2005/8/layout/vList2"/>
    <dgm:cxn modelId="{FD55AA6F-1D5C-494F-AA46-9AD48E2379BB}" srcId="{5F4C99CD-3BFC-4BA8-9AB7-767D0F044825}" destId="{EFF162AE-F347-48F5-B3A7-20E85BDA1A5D}" srcOrd="2" destOrd="0" parTransId="{6AB20C5F-BDC5-40E3-A380-6F79432E4D3B}" sibTransId="{E6FE7484-41AF-4AD2-95A6-B07A0877FD52}"/>
    <dgm:cxn modelId="{E800DC86-9EB0-4BCC-8C02-F7F22C937F3E}" srcId="{5F4C99CD-3BFC-4BA8-9AB7-767D0F044825}" destId="{6C40BE15-D940-4F1C-862E-9937D2897E0C}" srcOrd="0" destOrd="0" parTransId="{480B7C0F-B35E-493A-A307-A5689605EABF}" sibTransId="{79B383DE-C9DD-413D-9F98-2EF510A73C0C}"/>
    <dgm:cxn modelId="{351819A8-D026-4ED0-A75A-733EA659C2F2}" type="presOf" srcId="{E35C063A-6A65-461F-B0E6-915246913A92}" destId="{44738AA4-28FF-47CE-8AF8-5E76D6D128D5}" srcOrd="0" destOrd="0" presId="urn:microsoft.com/office/officeart/2005/8/layout/vList2"/>
    <dgm:cxn modelId="{2527A7A8-14B0-4B04-8DEE-5A857B75D089}" type="presOf" srcId="{82C8DBB2-A66D-45A2-BFB6-79DEA6C13750}" destId="{13898193-71C5-43DB-8738-605FCAA91BBE}" srcOrd="0" destOrd="0" presId="urn:microsoft.com/office/officeart/2005/8/layout/vList2"/>
    <dgm:cxn modelId="{B803E9D3-D5E7-4A4D-8CE3-12F9C3B690A6}" srcId="{5F4C99CD-3BFC-4BA8-9AB7-767D0F044825}" destId="{E35C063A-6A65-461F-B0E6-915246913A92}" srcOrd="3" destOrd="0" parTransId="{75D9B4E1-AA77-4EDA-904B-9D22812E3C6E}" sibTransId="{71D02B58-AC55-40E1-B0BB-661338A1D285}"/>
    <dgm:cxn modelId="{6A30F2DA-7674-4D11-A993-CE92219D28A7}" type="presOf" srcId="{5F4C99CD-3BFC-4BA8-9AB7-767D0F044825}" destId="{3E52C0ED-557E-4A45-8396-DD140A72CE59}" srcOrd="0" destOrd="0" presId="urn:microsoft.com/office/officeart/2005/8/layout/vList2"/>
    <dgm:cxn modelId="{B21B45E7-13D2-47CF-81ED-1594333592F8}" srcId="{5F4C99CD-3BFC-4BA8-9AB7-767D0F044825}" destId="{82C8DBB2-A66D-45A2-BFB6-79DEA6C13750}" srcOrd="1" destOrd="0" parTransId="{336904FC-59FC-45BC-A96C-B6255CB4B252}" sibTransId="{AB9AF31B-1AA2-40AA-A9C1-667FAEAFFCA9}"/>
    <dgm:cxn modelId="{4AD9B0ED-DEC3-4EA3-89C6-7C8D21F543FA}" srcId="{5F4C99CD-3BFC-4BA8-9AB7-767D0F044825}" destId="{B6649A33-949D-4901-97AC-8F53F2BD534E}" srcOrd="4" destOrd="0" parTransId="{17A4BC9C-B4B7-4FFF-B7A7-24EF8F6BDFCC}" sibTransId="{F46869C0-7292-4E03-9C3D-CE0D846E38B7}"/>
    <dgm:cxn modelId="{51F4F5B7-E4C5-4558-B1B3-9CDCFE749769}" type="presParOf" srcId="{3E52C0ED-557E-4A45-8396-DD140A72CE59}" destId="{ECF81824-1B58-4621-B149-D3397A761C24}" srcOrd="0" destOrd="0" presId="urn:microsoft.com/office/officeart/2005/8/layout/vList2"/>
    <dgm:cxn modelId="{8FB95A08-F60B-4C84-BCE8-66EE7997D94C}" type="presParOf" srcId="{3E52C0ED-557E-4A45-8396-DD140A72CE59}" destId="{018C54F5-AA2B-4E75-92D4-A31E1D3C8769}" srcOrd="1" destOrd="0" presId="urn:microsoft.com/office/officeart/2005/8/layout/vList2"/>
    <dgm:cxn modelId="{93EF3404-565A-48A9-8C9A-A6ECD44B84E8}" type="presParOf" srcId="{3E52C0ED-557E-4A45-8396-DD140A72CE59}" destId="{13898193-71C5-43DB-8738-605FCAA91BBE}" srcOrd="2" destOrd="0" presId="urn:microsoft.com/office/officeart/2005/8/layout/vList2"/>
    <dgm:cxn modelId="{3A894591-A84B-4B73-B7FC-889ECE857C60}" type="presParOf" srcId="{3E52C0ED-557E-4A45-8396-DD140A72CE59}" destId="{06A77896-1AEE-47C4-AD3A-2E78F1A70AB7}" srcOrd="3" destOrd="0" presId="urn:microsoft.com/office/officeart/2005/8/layout/vList2"/>
    <dgm:cxn modelId="{1514E8F7-3D19-4EF8-A2EC-BAAB68021188}" type="presParOf" srcId="{3E52C0ED-557E-4A45-8396-DD140A72CE59}" destId="{808C647E-3004-4617-8C23-D570899725C7}" srcOrd="4" destOrd="0" presId="urn:microsoft.com/office/officeart/2005/8/layout/vList2"/>
    <dgm:cxn modelId="{B4724266-D2BB-4EDC-9B08-79AD59DCEE5F}" type="presParOf" srcId="{3E52C0ED-557E-4A45-8396-DD140A72CE59}" destId="{448950AF-CB9A-4F07-9C53-345C3B032ABA}" srcOrd="5" destOrd="0" presId="urn:microsoft.com/office/officeart/2005/8/layout/vList2"/>
    <dgm:cxn modelId="{5649D668-9FE2-4B96-A1E1-FB7E275EF334}" type="presParOf" srcId="{3E52C0ED-557E-4A45-8396-DD140A72CE59}" destId="{44738AA4-28FF-47CE-8AF8-5E76D6D128D5}" srcOrd="6" destOrd="0" presId="urn:microsoft.com/office/officeart/2005/8/layout/vList2"/>
    <dgm:cxn modelId="{2D35B0DB-41B8-4A7E-BCF5-25470362DF6C}" type="presParOf" srcId="{3E52C0ED-557E-4A45-8396-DD140A72CE59}" destId="{F749F0FB-25EC-4AE3-BB7E-82D9F5BBA13F}" srcOrd="7" destOrd="0" presId="urn:microsoft.com/office/officeart/2005/8/layout/vList2"/>
    <dgm:cxn modelId="{BBB3A361-9A86-471B-ABE6-5189DCF2FDB0}" type="presParOf" srcId="{3E52C0ED-557E-4A45-8396-DD140A72CE59}" destId="{710ACFD1-1385-48EB-96AC-15314C2BDC0C}" srcOrd="8" destOrd="0" presId="urn:microsoft.com/office/officeart/2005/8/layout/vList2"/>
    <dgm:cxn modelId="{D0704D21-7AB5-44DD-960B-52862B5E00B4}" type="presParOf" srcId="{3E52C0ED-557E-4A45-8396-DD140A72CE59}" destId="{9BB169D6-4C78-49A9-8C58-3BC790604383}" srcOrd="9" destOrd="0" presId="urn:microsoft.com/office/officeart/2005/8/layout/vList2"/>
    <dgm:cxn modelId="{31689926-794F-4760-A33F-A092FE3C998A}" type="presParOf" srcId="{3E52C0ED-557E-4A45-8396-DD140A72CE59}" destId="{3D2F16A6-B734-44FA-AA43-EACE2ADF5F8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9F836-BE7B-4A7E-88D3-0788163109FB}">
      <dsp:nvSpPr>
        <dsp:cNvPr id="0" name=""/>
        <dsp:cNvSpPr/>
      </dsp:nvSpPr>
      <dsp:spPr>
        <a:xfrm>
          <a:off x="0" y="4028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65C5F-9DC0-41F4-B935-C6785C9C7566}">
      <dsp:nvSpPr>
        <dsp:cNvPr id="0" name=""/>
        <dsp:cNvSpPr/>
      </dsp:nvSpPr>
      <dsp:spPr>
        <a:xfrm>
          <a:off x="259594" y="197116"/>
          <a:ext cx="471990" cy="4719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D1FEC-8014-4CC3-8C31-F390A2BBD4D3}">
      <dsp:nvSpPr>
        <dsp:cNvPr id="0" name=""/>
        <dsp:cNvSpPr/>
      </dsp:nvSpPr>
      <dsp:spPr>
        <a:xfrm>
          <a:off x="991180" y="4028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Research the level of education is required in my field.</a:t>
          </a:r>
          <a:endParaRPr lang="en-US" sz="1900" kern="1200"/>
        </a:p>
      </dsp:txBody>
      <dsp:txXfrm>
        <a:off x="991180" y="4028"/>
        <a:ext cx="6126737" cy="858165"/>
      </dsp:txXfrm>
    </dsp:sp>
    <dsp:sp modelId="{5E894EB7-4EA1-4C25-B806-3642617E3B0B}">
      <dsp:nvSpPr>
        <dsp:cNvPr id="0" name=""/>
        <dsp:cNvSpPr/>
      </dsp:nvSpPr>
      <dsp:spPr>
        <a:xfrm>
          <a:off x="0" y="1076735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D9F0AE-E95D-4BF7-ABEE-3C344F188F22}">
      <dsp:nvSpPr>
        <dsp:cNvPr id="0" name=""/>
        <dsp:cNvSpPr/>
      </dsp:nvSpPr>
      <dsp:spPr>
        <a:xfrm>
          <a:off x="259594" y="1269822"/>
          <a:ext cx="471990" cy="4719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F84E27-957D-4D51-9172-53A0BEF1C0EF}">
      <dsp:nvSpPr>
        <dsp:cNvPr id="0" name=""/>
        <dsp:cNvSpPr/>
      </dsp:nvSpPr>
      <dsp:spPr>
        <a:xfrm>
          <a:off x="991180" y="1076735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Compare the cost of going to school vs the potential earnings after graduating.</a:t>
          </a:r>
          <a:endParaRPr lang="en-US" sz="1900" kern="1200"/>
        </a:p>
      </dsp:txBody>
      <dsp:txXfrm>
        <a:off x="991180" y="1076735"/>
        <a:ext cx="6126737" cy="858165"/>
      </dsp:txXfrm>
    </dsp:sp>
    <dsp:sp modelId="{F1C30BC1-F214-46A6-A6FD-A31FE4F34205}">
      <dsp:nvSpPr>
        <dsp:cNvPr id="0" name=""/>
        <dsp:cNvSpPr/>
      </dsp:nvSpPr>
      <dsp:spPr>
        <a:xfrm>
          <a:off x="0" y="2149441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3420A2-CEC0-45E4-BE12-B4342A699AE1}">
      <dsp:nvSpPr>
        <dsp:cNvPr id="0" name=""/>
        <dsp:cNvSpPr/>
      </dsp:nvSpPr>
      <dsp:spPr>
        <a:xfrm>
          <a:off x="259594" y="2342529"/>
          <a:ext cx="471990" cy="4719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9FD9C6-6301-4505-B8C3-8D763A8CD793}">
      <dsp:nvSpPr>
        <dsp:cNvPr id="0" name=""/>
        <dsp:cNvSpPr/>
      </dsp:nvSpPr>
      <dsp:spPr>
        <a:xfrm>
          <a:off x="991180" y="2149441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Research the cost of online vs in person learning.</a:t>
          </a:r>
          <a:endParaRPr lang="en-US" sz="1900" kern="1200"/>
        </a:p>
      </dsp:txBody>
      <dsp:txXfrm>
        <a:off x="991180" y="2149441"/>
        <a:ext cx="6126737" cy="858165"/>
      </dsp:txXfrm>
    </dsp:sp>
    <dsp:sp modelId="{FBECF538-615D-4E4A-A6DB-1CA32DEB3182}">
      <dsp:nvSpPr>
        <dsp:cNvPr id="0" name=""/>
        <dsp:cNvSpPr/>
      </dsp:nvSpPr>
      <dsp:spPr>
        <a:xfrm>
          <a:off x="0" y="3222148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0ABEF-3A17-4099-8D90-0DA6D9B02CC1}">
      <dsp:nvSpPr>
        <dsp:cNvPr id="0" name=""/>
        <dsp:cNvSpPr/>
      </dsp:nvSpPr>
      <dsp:spPr>
        <a:xfrm>
          <a:off x="259594" y="3415235"/>
          <a:ext cx="471990" cy="4719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AFEE7-E530-4600-807E-00D75CFCA206}">
      <dsp:nvSpPr>
        <dsp:cNvPr id="0" name=""/>
        <dsp:cNvSpPr/>
      </dsp:nvSpPr>
      <dsp:spPr>
        <a:xfrm>
          <a:off x="991180" y="3222148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Update my resume for the potential high paying companies.</a:t>
          </a:r>
          <a:endParaRPr lang="en-US" sz="1900" kern="1200" dirty="0"/>
        </a:p>
      </dsp:txBody>
      <dsp:txXfrm>
        <a:off x="991180" y="3222148"/>
        <a:ext cx="6126737" cy="858165"/>
      </dsp:txXfrm>
    </dsp:sp>
    <dsp:sp modelId="{32BB3FAD-826F-4889-A1E3-874EDC3ECD34}">
      <dsp:nvSpPr>
        <dsp:cNvPr id="0" name=""/>
        <dsp:cNvSpPr/>
      </dsp:nvSpPr>
      <dsp:spPr>
        <a:xfrm>
          <a:off x="0" y="4294854"/>
          <a:ext cx="7117918" cy="858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C2C2DA-BDA0-4AB4-AE1E-B6926F822AFA}">
      <dsp:nvSpPr>
        <dsp:cNvPr id="0" name=""/>
        <dsp:cNvSpPr/>
      </dsp:nvSpPr>
      <dsp:spPr>
        <a:xfrm>
          <a:off x="259594" y="4487942"/>
          <a:ext cx="471990" cy="4719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72C03-E85E-487B-865F-DE2B1C31D8A4}">
      <dsp:nvSpPr>
        <dsp:cNvPr id="0" name=""/>
        <dsp:cNvSpPr/>
      </dsp:nvSpPr>
      <dsp:spPr>
        <a:xfrm>
          <a:off x="991180" y="4294854"/>
          <a:ext cx="6126737" cy="858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822" tIns="90822" rIns="90822" bIns="9082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After figuring out what I may owe, I will create a budget that will include repayment of my student loans.</a:t>
          </a:r>
          <a:endParaRPr lang="en-US" sz="1900" kern="1200"/>
        </a:p>
      </dsp:txBody>
      <dsp:txXfrm>
        <a:off x="991180" y="4294854"/>
        <a:ext cx="6126737" cy="8581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38B3E-2B33-4D59-A1A8-BF2DBCAE85BC}">
      <dsp:nvSpPr>
        <dsp:cNvPr id="0" name=""/>
        <dsp:cNvSpPr/>
      </dsp:nvSpPr>
      <dsp:spPr>
        <a:xfrm>
          <a:off x="555443" y="89595"/>
          <a:ext cx="1345718" cy="134571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B79208-7F20-4ADB-89A0-287C066CBDC8}">
      <dsp:nvSpPr>
        <dsp:cNvPr id="0" name=""/>
        <dsp:cNvSpPr/>
      </dsp:nvSpPr>
      <dsp:spPr>
        <a:xfrm>
          <a:off x="842235" y="376388"/>
          <a:ext cx="772133" cy="7721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52C9F-3462-4E0D-8214-AAD79D75C63F}">
      <dsp:nvSpPr>
        <dsp:cNvPr id="0" name=""/>
        <dsp:cNvSpPr/>
      </dsp:nvSpPr>
      <dsp:spPr>
        <a:xfrm>
          <a:off x="125254" y="1854472"/>
          <a:ext cx="220609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Balance before interest=$38,000</a:t>
          </a:r>
        </a:p>
      </dsp:txBody>
      <dsp:txXfrm>
        <a:off x="125254" y="1854472"/>
        <a:ext cx="2206096" cy="720000"/>
      </dsp:txXfrm>
    </dsp:sp>
    <dsp:sp modelId="{8EA9C6E7-FC7D-412A-ACE1-9B9C66B733A7}">
      <dsp:nvSpPr>
        <dsp:cNvPr id="0" name=""/>
        <dsp:cNvSpPr/>
      </dsp:nvSpPr>
      <dsp:spPr>
        <a:xfrm>
          <a:off x="3147606" y="89595"/>
          <a:ext cx="1345718" cy="134571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F1630-2B49-4C1F-94F5-CBB4B5B6A401}">
      <dsp:nvSpPr>
        <dsp:cNvPr id="0" name=""/>
        <dsp:cNvSpPr/>
      </dsp:nvSpPr>
      <dsp:spPr>
        <a:xfrm>
          <a:off x="3434398" y="376388"/>
          <a:ext cx="772133" cy="7721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97FFC-EB46-4F25-86C3-2B6F77DB01A6}">
      <dsp:nvSpPr>
        <dsp:cNvPr id="0" name=""/>
        <dsp:cNvSpPr/>
      </dsp:nvSpPr>
      <dsp:spPr>
        <a:xfrm>
          <a:off x="2717417" y="1854472"/>
          <a:ext cx="220609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Interest rate 12% </a:t>
          </a:r>
        </a:p>
      </dsp:txBody>
      <dsp:txXfrm>
        <a:off x="2717417" y="1854472"/>
        <a:ext cx="2206096" cy="720000"/>
      </dsp:txXfrm>
    </dsp:sp>
    <dsp:sp modelId="{3DC27ADD-8BA2-494D-B919-E208010DA33A}">
      <dsp:nvSpPr>
        <dsp:cNvPr id="0" name=""/>
        <dsp:cNvSpPr/>
      </dsp:nvSpPr>
      <dsp:spPr>
        <a:xfrm>
          <a:off x="555443" y="3125996"/>
          <a:ext cx="1345718" cy="134571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C07F0-9CD0-46D4-B5BE-B4878CDC921D}">
      <dsp:nvSpPr>
        <dsp:cNvPr id="0" name=""/>
        <dsp:cNvSpPr/>
      </dsp:nvSpPr>
      <dsp:spPr>
        <a:xfrm>
          <a:off x="842235" y="3412788"/>
          <a:ext cx="772133" cy="7721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220BE-36FA-49F8-8DE3-5ED9C5ACE3A6}">
      <dsp:nvSpPr>
        <dsp:cNvPr id="0" name=""/>
        <dsp:cNvSpPr/>
      </dsp:nvSpPr>
      <dsp:spPr>
        <a:xfrm>
          <a:off x="125254" y="4890873"/>
          <a:ext cx="220609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Total owed for student repayment= $42,560</a:t>
          </a:r>
        </a:p>
      </dsp:txBody>
      <dsp:txXfrm>
        <a:off x="125254" y="4890873"/>
        <a:ext cx="2206096" cy="720000"/>
      </dsp:txXfrm>
    </dsp:sp>
    <dsp:sp modelId="{97AA7C95-5B7F-4FC7-8CD7-DBC5A88DCE75}">
      <dsp:nvSpPr>
        <dsp:cNvPr id="0" name=""/>
        <dsp:cNvSpPr/>
      </dsp:nvSpPr>
      <dsp:spPr>
        <a:xfrm>
          <a:off x="3147606" y="3125996"/>
          <a:ext cx="1345718" cy="13457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F7AAF-D752-4DC4-9833-E2939FDF74DC}">
      <dsp:nvSpPr>
        <dsp:cNvPr id="0" name=""/>
        <dsp:cNvSpPr/>
      </dsp:nvSpPr>
      <dsp:spPr>
        <a:xfrm>
          <a:off x="3434398" y="3412788"/>
          <a:ext cx="772133" cy="7721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C21EB8-5937-4719-8B56-E35CD12ACAB5}">
      <dsp:nvSpPr>
        <dsp:cNvPr id="0" name=""/>
        <dsp:cNvSpPr/>
      </dsp:nvSpPr>
      <dsp:spPr>
        <a:xfrm>
          <a:off x="2717417" y="4890873"/>
          <a:ext cx="220609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10 years to repay the student loan=$4,256 Yearly / $355 Monthly</a:t>
          </a:r>
        </a:p>
      </dsp:txBody>
      <dsp:txXfrm>
        <a:off x="2717417" y="4890873"/>
        <a:ext cx="2206096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81824-1B58-4621-B149-D3397A761C24}">
      <dsp:nvSpPr>
        <dsp:cNvPr id="0" name=""/>
        <dsp:cNvSpPr/>
      </dsp:nvSpPr>
      <dsp:spPr>
        <a:xfrm>
          <a:off x="0" y="38484"/>
          <a:ext cx="1065911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Seven years repayment plan</a:t>
          </a:r>
          <a:endParaRPr lang="en-US" sz="2700" kern="1200"/>
        </a:p>
      </dsp:txBody>
      <dsp:txXfrm>
        <a:off x="31613" y="70097"/>
        <a:ext cx="10595884" cy="584369"/>
      </dsp:txXfrm>
    </dsp:sp>
    <dsp:sp modelId="{13898193-71C5-43DB-8738-605FCAA91BBE}">
      <dsp:nvSpPr>
        <dsp:cNvPr id="0" name=""/>
        <dsp:cNvSpPr/>
      </dsp:nvSpPr>
      <dsp:spPr>
        <a:xfrm>
          <a:off x="0" y="763839"/>
          <a:ext cx="1065911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Amount Owed; $64,617</a:t>
          </a:r>
          <a:endParaRPr lang="en-US" sz="2700" kern="1200"/>
        </a:p>
      </dsp:txBody>
      <dsp:txXfrm>
        <a:off x="31613" y="795452"/>
        <a:ext cx="10595884" cy="584369"/>
      </dsp:txXfrm>
    </dsp:sp>
    <dsp:sp modelId="{808C647E-3004-4617-8C23-D570899725C7}">
      <dsp:nvSpPr>
        <dsp:cNvPr id="0" name=""/>
        <dsp:cNvSpPr/>
      </dsp:nvSpPr>
      <dsp:spPr>
        <a:xfrm>
          <a:off x="0" y="1489194"/>
          <a:ext cx="1065911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Including the 10% interest Rate</a:t>
          </a:r>
          <a:endParaRPr lang="en-US" sz="2700" kern="1200"/>
        </a:p>
      </dsp:txBody>
      <dsp:txXfrm>
        <a:off x="31613" y="1520807"/>
        <a:ext cx="10595884" cy="584369"/>
      </dsp:txXfrm>
    </dsp:sp>
    <dsp:sp modelId="{44738AA4-28FF-47CE-8AF8-5E76D6D128D5}">
      <dsp:nvSpPr>
        <dsp:cNvPr id="0" name=""/>
        <dsp:cNvSpPr/>
      </dsp:nvSpPr>
      <dsp:spPr>
        <a:xfrm>
          <a:off x="0" y="2214549"/>
          <a:ext cx="1065911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My Monthly payments: $950</a:t>
          </a:r>
          <a:endParaRPr lang="en-US" sz="2700" kern="1200"/>
        </a:p>
      </dsp:txBody>
      <dsp:txXfrm>
        <a:off x="31613" y="2246162"/>
        <a:ext cx="10595884" cy="584369"/>
      </dsp:txXfrm>
    </dsp:sp>
    <dsp:sp modelId="{710ACFD1-1385-48EB-96AC-15314C2BDC0C}">
      <dsp:nvSpPr>
        <dsp:cNvPr id="0" name=""/>
        <dsp:cNvSpPr/>
      </dsp:nvSpPr>
      <dsp:spPr>
        <a:xfrm>
          <a:off x="0" y="2939904"/>
          <a:ext cx="1065911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I will pay weekly at $237.5</a:t>
          </a:r>
          <a:endParaRPr lang="en-US" sz="2700" kern="1200"/>
        </a:p>
      </dsp:txBody>
      <dsp:txXfrm>
        <a:off x="31613" y="2971517"/>
        <a:ext cx="10595884" cy="584369"/>
      </dsp:txXfrm>
    </dsp:sp>
    <dsp:sp modelId="{3D2F16A6-B734-44FA-AA43-EACE2ADF5F88}">
      <dsp:nvSpPr>
        <dsp:cNvPr id="0" name=""/>
        <dsp:cNvSpPr/>
      </dsp:nvSpPr>
      <dsp:spPr>
        <a:xfrm>
          <a:off x="0" y="3665259"/>
          <a:ext cx="1065911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This will save me $11,403.00 by paying it off 3yrs early</a:t>
          </a:r>
          <a:endParaRPr lang="en-US" sz="2700" kern="1200"/>
        </a:p>
      </dsp:txBody>
      <dsp:txXfrm>
        <a:off x="31613" y="3696872"/>
        <a:ext cx="10595884" cy="584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54CF7-C8F3-49DA-8089-9774A9E6FC16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F6617-4E30-4EDC-BD0A-38F47F6A2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8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shows my hypothetical repayment plans and goals. Also, how I did research to compare and eliminate things to potentially reach my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F6617-4E30-4EDC-BD0A-38F47F6A2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29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thought process is to obtain the highest level of education in my field. I would like to use my associate degree to land a job and as I grow with the company, I will continue my education.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F6617-4E30-4EDC-BD0A-38F47F6A2F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37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numbers will change by the time I am officially finished with my educational goals but, this a hypothesis of student debt.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F6617-4E30-4EDC-BD0A-38F47F6A2F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62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shows my repayment plan over a 10yr time frame.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F6617-4E30-4EDC-BD0A-38F47F6A2F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73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think I have a solid plan to repay my student loans back. If I stick with this plan, I will get out of debt within 7yrs vs 10yrs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F6617-4E30-4EDC-BD0A-38F47F6A2F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33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4/24/2021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960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98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709738"/>
            <a:ext cx="10570210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589463"/>
            <a:ext cx="105702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39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1812"/>
            <a:ext cx="5220335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825749"/>
            <a:ext cx="5220335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812"/>
            <a:ext cx="5183188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25749"/>
            <a:ext cx="5183188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4/24/2021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7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4/24/2021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66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19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92450"/>
            <a:ext cx="3994785" cy="27765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88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545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81275"/>
            <a:ext cx="3994785" cy="27797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5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4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1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4/24/2021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25625"/>
            <a:ext cx="106591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661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svg"/><Relationship Id="rId11" Type="http://schemas.openxmlformats.org/officeDocument/2006/relationships/image" Target="../media/image2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ources.workable.com/" TargetMode="External"/><Relationship Id="rId2" Type="http://schemas.openxmlformats.org/officeDocument/2006/relationships/hyperlink" Target="http://www.salary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3.xml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5.xml"/><Relationship Id="rId9" Type="http://schemas.microsoft.com/office/2007/relationships/diagramDrawing" Target="../diagrams/drawin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6A5485D-4AF6-47BA-8BB1-44D0639B9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Video 3" descr="A screen shot of a window&#10;&#10;Description automatically generated with low confidence">
            <a:extLst>
              <a:ext uri="{FF2B5EF4-FFF2-40B4-BE49-F238E27FC236}">
                <a16:creationId xmlns:a16="http://schemas.microsoft.com/office/drawing/2014/main" id="{C0D64252-361D-4E67-B085-304665D6A1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alphaModFix/>
          </a:blip>
          <a:srcRect t="284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B141D4-C8D6-48AA-95E4-9D7277D2A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47811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234D0-D2BF-4D83-AEA0-6B5D27FCC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" y="532995"/>
            <a:ext cx="7207683" cy="1515091"/>
          </a:xfrm>
        </p:spPr>
        <p:txBody>
          <a:bodyPr anchor="b">
            <a:normAutofit/>
          </a:bodyPr>
          <a:lstStyle/>
          <a:p>
            <a:pPr algn="l"/>
            <a:r>
              <a:rPr lang="en-US" sz="3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Math201 College Mathematics</a:t>
            </a:r>
            <a:br>
              <a:rPr lang="en-US" sz="3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Loan Project</a:t>
            </a:r>
            <a:br>
              <a:rPr lang="en-US" sz="3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3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Charlene Rogers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150435D-CA82-40CE-954B-EAF77FB12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0303110" y="2889102"/>
            <a:ext cx="800716" cy="800716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384E378-44EE-43CF-80E1-ECE2AF785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685100" y="3689818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8606AA2-E69C-4A42-8D9F-E9747752D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964111" y="4508034"/>
            <a:ext cx="226735" cy="226735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D56DBB4-69C9-48F4-94E5-3F0B9E8D7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58942" y="5508464"/>
            <a:ext cx="703889" cy="703889"/>
          </a:xfrm>
          <a:prstGeom prst="ellipse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72E76EB-531B-4745-BE92-4AE3CFF5F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0784590" y="5222789"/>
            <a:ext cx="405140" cy="405140"/>
          </a:xfrm>
          <a:prstGeom prst="ellipse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C16CFC8-F3C3-4765-9768-9F10E6B53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248330" y="5639556"/>
            <a:ext cx="113367" cy="1133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868898F-D22E-4E6A-8DD3-FE24FF0F7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02370" y="5796077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1B65DAB-5A32-48EC-A4A4-64E6D1CD0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464029" y="6031429"/>
            <a:ext cx="113367" cy="1133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8EC2A46-C18F-4863-B4EB-B7B873FD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588354" y="5602414"/>
            <a:ext cx="466441" cy="4664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E8EA60C-5FEB-439D-82C1-E1A33B9ED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85463" y="6119667"/>
            <a:ext cx="230878" cy="230878"/>
          </a:xfrm>
          <a:prstGeom prst="ellipse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BD9DC6E-71EF-4302-BD87-C70C8AFCB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42637" y="6605011"/>
            <a:ext cx="56114" cy="56114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1CABA3D-675F-405D-9552-216F2DDD1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423926" y="6611226"/>
            <a:ext cx="113367" cy="113367"/>
          </a:xfrm>
          <a:prstGeom prst="ellipse">
            <a:avLst/>
          </a:prstGeom>
          <a:solidFill>
            <a:srgbClr val="F39E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EE326E-ABC1-4FB2-9682-4E74D2954C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6137" y="20480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7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57908DE9-5647-483E-B731-49D34A839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926962B4-5DCE-4745-A877-F7237DA68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reeform: Shape 12">
            <a:extLst>
              <a:ext uri="{FF2B5EF4-FFF2-40B4-BE49-F238E27FC236}">
                <a16:creationId xmlns:a16="http://schemas.microsoft.com/office/drawing/2014/main" id="{FFC31C6D-653C-4C57-B226-ED6CE571F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2590" y="0"/>
            <a:ext cx="8389411" cy="6858000"/>
          </a:xfrm>
          <a:custGeom>
            <a:avLst/>
            <a:gdLst>
              <a:gd name="connsiteX0" fmla="*/ 1405847 w 8389411"/>
              <a:gd name="connsiteY0" fmla="*/ 0 h 6858000"/>
              <a:gd name="connsiteX1" fmla="*/ 8389411 w 8389411"/>
              <a:gd name="connsiteY1" fmla="*/ 0 h 6858000"/>
              <a:gd name="connsiteX2" fmla="*/ 8389411 w 8389411"/>
              <a:gd name="connsiteY2" fmla="*/ 6858000 h 6858000"/>
              <a:gd name="connsiteX3" fmla="*/ 1403382 w 8389411"/>
              <a:gd name="connsiteY3" fmla="*/ 6858000 h 6858000"/>
              <a:gd name="connsiteX4" fmla="*/ 1126450 w 8389411"/>
              <a:gd name="connsiteY4" fmla="*/ 6554701 h 6858000"/>
              <a:gd name="connsiteX5" fmla="*/ 0 w 8389411"/>
              <a:gd name="connsiteY5" fmla="*/ 3431347 h 6858000"/>
              <a:gd name="connsiteX6" fmla="*/ 1281495 w 8389411"/>
              <a:gd name="connsiteY6" fmla="*/ 1298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9411" h="6858000">
                <a:moveTo>
                  <a:pt x="1405847" y="0"/>
                </a:moveTo>
                <a:lnTo>
                  <a:pt x="8389411" y="0"/>
                </a:lnTo>
                <a:lnTo>
                  <a:pt x="8389411" y="6858000"/>
                </a:lnTo>
                <a:lnTo>
                  <a:pt x="1403382" y="6858000"/>
                </a:lnTo>
                <a:lnTo>
                  <a:pt x="1126450" y="6554701"/>
                </a:lnTo>
                <a:cubicBezTo>
                  <a:pt x="422736" y="5705928"/>
                  <a:pt x="0" y="4617776"/>
                  <a:pt x="0" y="3431347"/>
                </a:cubicBezTo>
                <a:cubicBezTo>
                  <a:pt x="0" y="2160173"/>
                  <a:pt x="485281" y="1001818"/>
                  <a:pt x="1281495" y="1298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5" name="decorative circles">
            <a:extLst>
              <a:ext uri="{FF2B5EF4-FFF2-40B4-BE49-F238E27FC236}">
                <a16:creationId xmlns:a16="http://schemas.microsoft.com/office/drawing/2014/main" id="{C310B041-3468-403A-926B-E3C1CF44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4914" y="299808"/>
            <a:ext cx="11521822" cy="6038357"/>
            <a:chOff x="244914" y="299808"/>
            <a:chExt cx="11521822" cy="6038357"/>
          </a:xfrm>
        </p:grpSpPr>
        <p:sp>
          <p:nvSpPr>
            <p:cNvPr id="26" name="Oval 15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295" y="515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16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17">
              <a:extLst>
                <a:ext uri="{FF2B5EF4-FFF2-40B4-BE49-F238E27FC236}">
                  <a16:creationId xmlns:a16="http://schemas.microsoft.com/office/drawing/2014/main" id="{73902316-BF90-4159-9FD2-6CFCCF7BE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18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5899" y="5741646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19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0333" y="6032385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914" y="5821038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632F9A-1271-4180-9144-77355F301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2"/>
            <a:ext cx="2862591" cy="5157049"/>
          </a:xfrm>
        </p:spPr>
        <p:txBody>
          <a:bodyPr anchor="ctr"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“How I Plan To Repay My Student Loans Once I Graduate”</a:t>
            </a:r>
          </a:p>
        </p:txBody>
      </p: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3460DF73-8638-4A03-AA30-589641EC4D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82990"/>
              </p:ext>
            </p:extLst>
          </p:nvPr>
        </p:nvGraphicFramePr>
        <p:xfrm>
          <a:off x="4629151" y="952022"/>
          <a:ext cx="7117918" cy="5157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ABC3D6-88A4-427E-85AE-845A43D23D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31701" y="5157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4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69">
            <a:extLst>
              <a:ext uri="{FF2B5EF4-FFF2-40B4-BE49-F238E27FC236}">
                <a16:creationId xmlns:a16="http://schemas.microsoft.com/office/drawing/2014/main" id="{D209D7C9-6D5E-4AB9-B50F-C0160FF18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71">
            <a:extLst>
              <a:ext uri="{FF2B5EF4-FFF2-40B4-BE49-F238E27FC236}">
                <a16:creationId xmlns:a16="http://schemas.microsoft.com/office/drawing/2014/main" id="{C81A27CC-E945-4905-9D46-3D497F9C4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FE149A-6BD4-41A8-9FAE-8E525B75F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777240"/>
            <a:ext cx="6168331" cy="2493876"/>
          </a:xfrm>
        </p:spPr>
        <p:txBody>
          <a:bodyPr anchor="b">
            <a:norm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Will My Student Loan Monthly Payment Fit Into My Budget?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653B3E4E-4CDC-4966-BFF6-6E5C91163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" y="3428999"/>
            <a:ext cx="6168331" cy="274796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b="1"/>
              <a:t> I plan to graduate in August of 2021 from Bryant and Stratton College with my Associate degree in</a:t>
            </a:r>
          </a:p>
          <a:p>
            <a:pPr marL="0" indent="0">
              <a:buNone/>
            </a:pPr>
            <a:r>
              <a:rPr lang="en-US" sz="1800" b="1"/>
              <a:t>Human Resources. I want to further my education to obtain my Bachelor's Degree.. This will allow</a:t>
            </a:r>
          </a:p>
          <a:p>
            <a:pPr marL="0" indent="0">
              <a:buNone/>
            </a:pPr>
            <a:r>
              <a:rPr lang="en-US" sz="1800" b="1"/>
              <a:t>me to potentially become a Human Resources Manager, and acquired great paid, benefits, and</a:t>
            </a:r>
          </a:p>
          <a:p>
            <a:pPr marL="0" indent="0">
              <a:buNone/>
            </a:pPr>
            <a:r>
              <a:rPr lang="en-US" sz="1800" b="1"/>
              <a:t>bonuses. If I make an income net of $1000 a week, I can pay a monthly payment of $300-$400. </a:t>
            </a:r>
          </a:p>
        </p:txBody>
      </p:sp>
      <p:sp>
        <p:nvSpPr>
          <p:cNvPr id="92" name="Oval 1">
            <a:extLst>
              <a:ext uri="{FF2B5EF4-FFF2-40B4-BE49-F238E27FC236}">
                <a16:creationId xmlns:a16="http://schemas.microsoft.com/office/drawing/2014/main" id="{FB1720E7-4310-42AF-AC72-8FE5912E9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594" y="262979"/>
            <a:ext cx="3522397" cy="35223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decorative circles">
            <a:extLst>
              <a:ext uri="{FF2B5EF4-FFF2-40B4-BE49-F238E27FC236}">
                <a16:creationId xmlns:a16="http://schemas.microsoft.com/office/drawing/2014/main" id="{5EFFD2A5-0E57-466C-821B-D8B2C841E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32461" y="220046"/>
            <a:ext cx="3455469" cy="4723381"/>
            <a:chOff x="8132461" y="220046"/>
            <a:chExt cx="3455469" cy="4723381"/>
          </a:xfrm>
        </p:grpSpPr>
        <p:sp>
          <p:nvSpPr>
            <p:cNvPr id="94" name="Oval 76">
              <a:extLst>
                <a:ext uri="{FF2B5EF4-FFF2-40B4-BE49-F238E27FC236}">
                  <a16:creationId xmlns:a16="http://schemas.microsoft.com/office/drawing/2014/main" id="{3F6B3B75-D5DD-4E63-9E76-3E027596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1858" y="4716692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77">
              <a:extLst>
                <a:ext uri="{FF2B5EF4-FFF2-40B4-BE49-F238E27FC236}">
                  <a16:creationId xmlns:a16="http://schemas.microsoft.com/office/drawing/2014/main" id="{FFA71F21-806A-4A3C-A164-10738ECCB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23226" y="4129921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78">
              <a:extLst>
                <a:ext uri="{FF2B5EF4-FFF2-40B4-BE49-F238E27FC236}">
                  <a16:creationId xmlns:a16="http://schemas.microsoft.com/office/drawing/2014/main" id="{DAF991A3-5BC0-4FE9-B133-55585607F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2461" y="4194350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79">
              <a:extLst>
                <a:ext uri="{FF2B5EF4-FFF2-40B4-BE49-F238E27FC236}">
                  <a16:creationId xmlns:a16="http://schemas.microsoft.com/office/drawing/2014/main" id="{F5805FB8-01A7-4C6F-9EFA-3009E10EC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4744" y="220046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80">
              <a:extLst>
                <a:ext uri="{FF2B5EF4-FFF2-40B4-BE49-F238E27FC236}">
                  <a16:creationId xmlns:a16="http://schemas.microsoft.com/office/drawing/2014/main" id="{34608EE2-33A0-4693-B82F-30957F645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2" y="397053"/>
              <a:ext cx="346588" cy="3465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81">
              <a:extLst>
                <a:ext uri="{FF2B5EF4-FFF2-40B4-BE49-F238E27FC236}">
                  <a16:creationId xmlns:a16="http://schemas.microsoft.com/office/drawing/2014/main" id="{A10A6785-43F1-4CE2-B832-EC99F4E35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2" y="108730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4" name="Graphic 6" descr="Diploma Roll">
            <a:extLst>
              <a:ext uri="{FF2B5EF4-FFF2-40B4-BE49-F238E27FC236}">
                <a16:creationId xmlns:a16="http://schemas.microsoft.com/office/drawing/2014/main" id="{73778F26-CD93-416C-AC51-196F7401B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3594" y="966044"/>
            <a:ext cx="2221985" cy="2221985"/>
          </a:xfrm>
          <a:prstGeom prst="rect">
            <a:avLst/>
          </a:prstGeom>
        </p:spPr>
      </p:pic>
      <p:pic>
        <p:nvPicPr>
          <p:cNvPr id="100" name="Graphic 83">
            <a:extLst>
              <a:ext uri="{FF2B5EF4-FFF2-40B4-BE49-F238E27FC236}">
                <a16:creationId xmlns:a16="http://schemas.microsoft.com/office/drawing/2014/main" id="{42E135F0-3E22-4668-8905-DF9073C93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8631" t="16485" r="52721" b="17441"/>
          <a:stretch/>
        </p:blipFill>
        <p:spPr>
          <a:xfrm>
            <a:off x="10854666" y="743641"/>
            <a:ext cx="1334286" cy="3077509"/>
          </a:xfrm>
          <a:prstGeom prst="rect">
            <a:avLst/>
          </a:prstGeom>
        </p:spPr>
      </p:pic>
      <p:sp>
        <p:nvSpPr>
          <p:cNvPr id="101" name="Oval 2">
            <a:extLst>
              <a:ext uri="{FF2B5EF4-FFF2-40B4-BE49-F238E27FC236}">
                <a16:creationId xmlns:a16="http://schemas.microsoft.com/office/drawing/2014/main" id="{0D12ED7B-BE6F-4DBA-B397-D3A54C97D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8847" y="3890057"/>
            <a:ext cx="3043153" cy="2967943"/>
          </a:xfrm>
          <a:custGeom>
            <a:avLst/>
            <a:gdLst>
              <a:gd name="connsiteX0" fmla="*/ 2361523 w 4051324"/>
              <a:gd name="connsiteY0" fmla="*/ 0 h 3951198"/>
              <a:gd name="connsiteX1" fmla="*/ 4031372 w 4051324"/>
              <a:gd name="connsiteY1" fmla="*/ 691674 h 3951198"/>
              <a:gd name="connsiteX2" fmla="*/ 4051324 w 4051324"/>
              <a:gd name="connsiteY2" fmla="*/ 713627 h 3951198"/>
              <a:gd name="connsiteX3" fmla="*/ 4051324 w 4051324"/>
              <a:gd name="connsiteY3" fmla="*/ 3951198 h 3951198"/>
              <a:gd name="connsiteX4" fmla="*/ 618807 w 4051324"/>
              <a:gd name="connsiteY4" fmla="*/ 3951198 h 3951198"/>
              <a:gd name="connsiteX5" fmla="*/ 539257 w 4051324"/>
              <a:gd name="connsiteY5" fmla="*/ 3863671 h 3951198"/>
              <a:gd name="connsiteX6" fmla="*/ 0 w 4051324"/>
              <a:gd name="connsiteY6" fmla="*/ 2361523 h 3951198"/>
              <a:gd name="connsiteX7" fmla="*/ 2361523 w 4051324"/>
              <a:gd name="connsiteY7" fmla="*/ 0 h 395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1324" h="3951198">
                <a:moveTo>
                  <a:pt x="2361523" y="0"/>
                </a:moveTo>
                <a:cubicBezTo>
                  <a:pt x="3013639" y="0"/>
                  <a:pt x="3604020" y="264323"/>
                  <a:pt x="4031372" y="691674"/>
                </a:cubicBezTo>
                <a:lnTo>
                  <a:pt x="4051324" y="713627"/>
                </a:lnTo>
                <a:lnTo>
                  <a:pt x="4051324" y="3951198"/>
                </a:lnTo>
                <a:lnTo>
                  <a:pt x="618807" y="3951198"/>
                </a:lnTo>
                <a:lnTo>
                  <a:pt x="539257" y="3863671"/>
                </a:lnTo>
                <a:cubicBezTo>
                  <a:pt x="202372" y="3455461"/>
                  <a:pt x="0" y="2932125"/>
                  <a:pt x="0" y="2361523"/>
                </a:cubicBezTo>
                <a:cubicBezTo>
                  <a:pt x="0" y="1057290"/>
                  <a:pt x="1057290" y="0"/>
                  <a:pt x="2361523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" name="Graphic 87">
            <a:extLst>
              <a:ext uri="{FF2B5EF4-FFF2-40B4-BE49-F238E27FC236}">
                <a16:creationId xmlns:a16="http://schemas.microsoft.com/office/drawing/2014/main" id="{9261E5D4-2BDB-4D13-9B4F-822CB409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2954" t="12147" r="12287" b="24733"/>
          <a:stretch/>
        </p:blipFill>
        <p:spPr>
          <a:xfrm flipH="1">
            <a:off x="9147042" y="3890057"/>
            <a:ext cx="3044958" cy="296794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1A9193E-12A9-4D48-8D3E-3E85AE461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4282" y="3934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2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36579-946E-4421-87C8-5945F0E60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 Net Starting Salary Upon Graduation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1B08C-EFA9-47B5-B5F4-34A61B75F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Charlene Rogers</a:t>
            </a:r>
          </a:p>
          <a:p>
            <a:r>
              <a:rPr lang="en-US" dirty="0"/>
              <a:t>3/31/21</a:t>
            </a:r>
          </a:p>
          <a:p>
            <a:r>
              <a:rPr lang="en-US" dirty="0"/>
              <a:t>Job title- Human Resource Management</a:t>
            </a:r>
          </a:p>
          <a:p>
            <a:r>
              <a:rPr lang="en-US" dirty="0"/>
              <a:t>State: Wisconsin</a:t>
            </a:r>
          </a:p>
          <a:p>
            <a:r>
              <a:rPr lang="en-US" dirty="0"/>
              <a:t>Source used to estimate salary(At least two):</a:t>
            </a:r>
          </a:p>
          <a:p>
            <a:r>
              <a:rPr lang="en-US" dirty="0"/>
              <a:t>Source 1: </a:t>
            </a:r>
            <a:r>
              <a:rPr lang="en-US" dirty="0">
                <a:hlinkClick r:id="rId2"/>
              </a:rPr>
              <a:t>www.salary.com</a:t>
            </a:r>
            <a:endParaRPr lang="en-US" dirty="0"/>
          </a:p>
          <a:p>
            <a:r>
              <a:rPr lang="en-US" dirty="0"/>
              <a:t>Estimated starting salary 1: $93,802</a:t>
            </a:r>
          </a:p>
          <a:p>
            <a:r>
              <a:rPr lang="en-US" dirty="0"/>
              <a:t>Source 2: </a:t>
            </a:r>
            <a:r>
              <a:rPr lang="en-US" dirty="0">
                <a:hlinkClick r:id="rId3"/>
              </a:rPr>
              <a:t>www.resources.workable.com</a:t>
            </a:r>
            <a:endParaRPr lang="en-US" dirty="0"/>
          </a:p>
          <a:p>
            <a:r>
              <a:rPr lang="en-US" dirty="0"/>
              <a:t>Estimated starting salary 2: $80,663</a:t>
            </a:r>
          </a:p>
          <a:p>
            <a:r>
              <a:rPr lang="en-US" dirty="0"/>
              <a:t>Estimated starting annual salary (average of the two salaries above): $87,232.50</a:t>
            </a:r>
          </a:p>
          <a:p>
            <a:r>
              <a:rPr lang="en-US" dirty="0"/>
              <a:t>Estimated monthly salary: $7,269.38</a:t>
            </a:r>
          </a:p>
          <a:p>
            <a:r>
              <a:rPr lang="en-US" dirty="0"/>
              <a:t>Estimated net monthly salary (after taxes): $5,452.03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7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458183E0-58D3-4C7F-97F0-2494113B3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493D7220-9A41-4B89-8A05-2E854925E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66798B-78AF-4F20-B5AE-4BA780311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2"/>
            <a:ext cx="4606280" cy="5157049"/>
          </a:xfrm>
        </p:spPr>
        <p:txBody>
          <a:bodyPr anchor="ctr">
            <a:normAutofit/>
          </a:bodyPr>
          <a:lstStyle/>
          <a:p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My Hypothetical Budget</a:t>
            </a:r>
          </a:p>
        </p:txBody>
      </p:sp>
      <p:grpSp>
        <p:nvGrpSpPr>
          <p:cNvPr id="24" name="Decorative Circles">
            <a:extLst>
              <a:ext uri="{FF2B5EF4-FFF2-40B4-BE49-F238E27FC236}">
                <a16:creationId xmlns:a16="http://schemas.microsoft.com/office/drawing/2014/main" id="{9215E110-AB5D-437B-9906-4A431F695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51383" y="253192"/>
            <a:ext cx="2260285" cy="6604807"/>
            <a:chOff x="9951383" y="253192"/>
            <a:chExt cx="2260285" cy="6604807"/>
          </a:xfrm>
        </p:grpSpPr>
        <p:sp>
          <p:nvSpPr>
            <p:cNvPr id="25" name="Oval 13">
              <a:extLst>
                <a:ext uri="{FF2B5EF4-FFF2-40B4-BE49-F238E27FC236}">
                  <a16:creationId xmlns:a16="http://schemas.microsoft.com/office/drawing/2014/main" id="{54D2C49A-33C3-4048-8267-6907CA622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253192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14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53890" y="55441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15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16">
              <a:extLst>
                <a:ext uri="{FF2B5EF4-FFF2-40B4-BE49-F238E27FC236}">
                  <a16:creationId xmlns:a16="http://schemas.microsoft.com/office/drawing/2014/main" id="{C54A3D21-5E60-4B25-890E-FA22F1643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27694" y="749878"/>
              <a:ext cx="202144" cy="202144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17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236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18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16802" y="6415697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19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51383" y="6204350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336017-F12B-485C-B5E1-B6971DA0C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61912" y="6317717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78A1A1A-8F5A-4EA9-84FD-E1AB136CE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522405"/>
              </p:ext>
            </p:extLst>
          </p:nvPr>
        </p:nvGraphicFramePr>
        <p:xfrm>
          <a:off x="5920055" y="952022"/>
          <a:ext cx="5141120" cy="51570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5735">
                  <a:extLst>
                    <a:ext uri="{9D8B030D-6E8A-4147-A177-3AD203B41FA5}">
                      <a16:colId xmlns:a16="http://schemas.microsoft.com/office/drawing/2014/main" val="1224896381"/>
                    </a:ext>
                  </a:extLst>
                </a:gridCol>
                <a:gridCol w="1060133">
                  <a:extLst>
                    <a:ext uri="{9D8B030D-6E8A-4147-A177-3AD203B41FA5}">
                      <a16:colId xmlns:a16="http://schemas.microsoft.com/office/drawing/2014/main" val="2052236141"/>
                    </a:ext>
                  </a:extLst>
                </a:gridCol>
                <a:gridCol w="417493">
                  <a:extLst>
                    <a:ext uri="{9D8B030D-6E8A-4147-A177-3AD203B41FA5}">
                      <a16:colId xmlns:a16="http://schemas.microsoft.com/office/drawing/2014/main" val="1817404661"/>
                    </a:ext>
                  </a:extLst>
                </a:gridCol>
                <a:gridCol w="417493">
                  <a:extLst>
                    <a:ext uri="{9D8B030D-6E8A-4147-A177-3AD203B41FA5}">
                      <a16:colId xmlns:a16="http://schemas.microsoft.com/office/drawing/2014/main" val="3323370170"/>
                    </a:ext>
                  </a:extLst>
                </a:gridCol>
                <a:gridCol w="417493">
                  <a:extLst>
                    <a:ext uri="{9D8B030D-6E8A-4147-A177-3AD203B41FA5}">
                      <a16:colId xmlns:a16="http://schemas.microsoft.com/office/drawing/2014/main" val="3570414005"/>
                    </a:ext>
                  </a:extLst>
                </a:gridCol>
                <a:gridCol w="417493">
                  <a:extLst>
                    <a:ext uri="{9D8B030D-6E8A-4147-A177-3AD203B41FA5}">
                      <a16:colId xmlns:a16="http://schemas.microsoft.com/office/drawing/2014/main" val="1635651513"/>
                    </a:ext>
                  </a:extLst>
                </a:gridCol>
                <a:gridCol w="642640">
                  <a:extLst>
                    <a:ext uri="{9D8B030D-6E8A-4147-A177-3AD203B41FA5}">
                      <a16:colId xmlns:a16="http://schemas.microsoft.com/office/drawing/2014/main" val="3070673620"/>
                    </a:ext>
                  </a:extLst>
                </a:gridCol>
                <a:gridCol w="642640">
                  <a:extLst>
                    <a:ext uri="{9D8B030D-6E8A-4147-A177-3AD203B41FA5}">
                      <a16:colId xmlns:a16="http://schemas.microsoft.com/office/drawing/2014/main" val="4164153848"/>
                    </a:ext>
                  </a:extLst>
                </a:gridCol>
              </a:tblGrid>
              <a:tr h="402052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10041" marR="10041" marT="10041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300" u="none" strike="noStrike">
                          <a:effectLst/>
                        </a:rPr>
                        <a:t>Budget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1610299996"/>
                  </a:ext>
                </a:extLst>
              </a:tr>
              <a:tr h="267098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575886487"/>
                  </a:ext>
                </a:extLst>
              </a:tr>
              <a:tr h="225326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Net Monthly income(Use amount computed)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5,452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238838186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1469731901"/>
                  </a:ext>
                </a:extLst>
              </a:tr>
              <a:tr h="27352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Expenses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1403702807"/>
                  </a:ext>
                </a:extLst>
              </a:tr>
              <a:tr h="2413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Car payment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$400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32516444"/>
                  </a:ext>
                </a:extLst>
              </a:tr>
              <a:tr h="2253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Cell Phone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$120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4004035118"/>
                  </a:ext>
                </a:extLst>
              </a:tr>
              <a:tr h="225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Food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$400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1247154591"/>
                  </a:ext>
                </a:extLst>
              </a:tr>
              <a:tr h="225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Insurance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health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$150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974773686"/>
                  </a:ext>
                </a:extLst>
              </a:tr>
              <a:tr h="225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Cable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$100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1312519636"/>
                  </a:ext>
                </a:extLst>
              </a:tr>
              <a:tr h="2253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 Energies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$80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828189190"/>
                  </a:ext>
                </a:extLst>
              </a:tr>
              <a:tr h="225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$700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183922901"/>
                  </a:ext>
                </a:extLst>
              </a:tr>
              <a:tr h="22532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Student Loans (Use amount computed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$500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869319992"/>
                  </a:ext>
                </a:extLst>
              </a:tr>
              <a:tr h="2253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Total Expense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$2,450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217881862"/>
                  </a:ext>
                </a:extLst>
              </a:tr>
              <a:tr h="2253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Disposable income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$3,002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1550727144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3418691864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1226658233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3303750259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679873778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009670284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41" marR="10041" marT="10041" marB="0" anchor="b"/>
                </a:tc>
                <a:extLst>
                  <a:ext uri="{0D108BD9-81ED-4DB2-BD59-A6C34878D82A}">
                    <a16:rowId xmlns:a16="http://schemas.microsoft.com/office/drawing/2014/main" val="2779526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265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8D2BFC-5D3E-4343-A1B7-D8CE6CE35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45F9DF30-E8CB-4120-903C-F3712451D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7836A9-256C-498A-BB99-F0A3CE402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777240"/>
            <a:ext cx="5040553" cy="2493876"/>
          </a:xfrm>
        </p:spPr>
        <p:txBody>
          <a:bodyPr anchor="b">
            <a:norm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My Student Debt</a:t>
            </a:r>
          </a:p>
        </p:txBody>
      </p:sp>
      <p:grpSp>
        <p:nvGrpSpPr>
          <p:cNvPr id="34" name="decorative circles">
            <a:extLst>
              <a:ext uri="{FF2B5EF4-FFF2-40B4-BE49-F238E27FC236}">
                <a16:creationId xmlns:a16="http://schemas.microsoft.com/office/drawing/2014/main" id="{1C1665A0-4CBB-4CEA-A36C-6A4DBDB75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12029" y="491188"/>
            <a:ext cx="4676619" cy="5685774"/>
            <a:chOff x="7212029" y="491188"/>
            <a:chExt cx="4676619" cy="568577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23D42DD-B642-444B-8770-2EFF4B520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466" y="5741887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13">
              <a:extLst>
                <a:ext uri="{FF2B5EF4-FFF2-40B4-BE49-F238E27FC236}">
                  <a16:creationId xmlns:a16="http://schemas.microsoft.com/office/drawing/2014/main" id="{A1486743-8D74-466B-9693-88BB44AB8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12029" y="49118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14">
              <a:extLst>
                <a:ext uri="{FF2B5EF4-FFF2-40B4-BE49-F238E27FC236}">
                  <a16:creationId xmlns:a16="http://schemas.microsoft.com/office/drawing/2014/main" id="{31CD42D2-4C1D-44AF-BA2B-6A0608071B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75281" y="3294630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15">
              <a:extLst>
                <a:ext uri="{FF2B5EF4-FFF2-40B4-BE49-F238E27FC236}">
                  <a16:creationId xmlns:a16="http://schemas.microsoft.com/office/drawing/2014/main" id="{BEFC1226-B094-4E4F-BE4B-E34049628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16">
              <a:extLst>
                <a:ext uri="{FF2B5EF4-FFF2-40B4-BE49-F238E27FC236}">
                  <a16:creationId xmlns:a16="http://schemas.microsoft.com/office/drawing/2014/main" id="{D0E233F9-FBCB-4D6E-837F-8D76912227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320" y="3687896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17">
              <a:extLst>
                <a:ext uri="{FF2B5EF4-FFF2-40B4-BE49-F238E27FC236}">
                  <a16:creationId xmlns:a16="http://schemas.microsoft.com/office/drawing/2014/main" id="{14E17BED-6E22-4325-B544-3B961AA97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4608" y="1175527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18">
              <a:extLst>
                <a:ext uri="{FF2B5EF4-FFF2-40B4-BE49-F238E27FC236}">
                  <a16:creationId xmlns:a16="http://schemas.microsoft.com/office/drawing/2014/main" id="{DB190CF9-2795-4F39-9685-52DB6150F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99267" y="5871182"/>
              <a:ext cx="305780" cy="3057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19">
              <a:extLst>
                <a:ext uri="{FF2B5EF4-FFF2-40B4-BE49-F238E27FC236}">
                  <a16:creationId xmlns:a16="http://schemas.microsoft.com/office/drawing/2014/main" id="{7E8EC90E-1047-4726-94A4-D3E9382FE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7221" y="777373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3">
            <a:extLst>
              <a:ext uri="{FF2B5EF4-FFF2-40B4-BE49-F238E27FC236}">
                <a16:creationId xmlns:a16="http://schemas.microsoft.com/office/drawing/2014/main" id="{AE26E69E-2877-4C5D-9FCE-089DE611B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70458" y="1894847"/>
            <a:ext cx="3529419" cy="352941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1">
            <a:extLst>
              <a:ext uri="{FF2B5EF4-FFF2-40B4-BE49-F238E27FC236}">
                <a16:creationId xmlns:a16="http://schemas.microsoft.com/office/drawing/2014/main" id="{9FD2D7A8-768B-4D79-8663-79C99E2F2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4084" y="1"/>
            <a:ext cx="2727916" cy="2464421"/>
          </a:xfrm>
          <a:custGeom>
            <a:avLst/>
            <a:gdLst>
              <a:gd name="connsiteX0" fmla="*/ 312799 w 2727916"/>
              <a:gd name="connsiteY0" fmla="*/ 0 h 2464421"/>
              <a:gd name="connsiteX1" fmla="*/ 2727916 w 2727916"/>
              <a:gd name="connsiteY1" fmla="*/ 0 h 2464421"/>
              <a:gd name="connsiteX2" fmla="*/ 2727916 w 2727916"/>
              <a:gd name="connsiteY2" fmla="*/ 1899759 h 2464421"/>
              <a:gd name="connsiteX3" fmla="*/ 2724089 w 2727916"/>
              <a:gd name="connsiteY3" fmla="*/ 1904877 h 2464421"/>
              <a:gd name="connsiteX4" fmla="*/ 1537601 w 2727916"/>
              <a:gd name="connsiteY4" fmla="*/ 2464421 h 2464421"/>
              <a:gd name="connsiteX5" fmla="*/ 0 w 2727916"/>
              <a:gd name="connsiteY5" fmla="*/ 926820 h 2464421"/>
              <a:gd name="connsiteX6" fmla="*/ 262598 w 2727916"/>
              <a:gd name="connsiteY6" fmla="*/ 67133 h 246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7916" h="2464421">
                <a:moveTo>
                  <a:pt x="312799" y="0"/>
                </a:moveTo>
                <a:lnTo>
                  <a:pt x="2727916" y="0"/>
                </a:lnTo>
                <a:lnTo>
                  <a:pt x="2727916" y="1899759"/>
                </a:lnTo>
                <a:lnTo>
                  <a:pt x="2724089" y="1904877"/>
                </a:lnTo>
                <a:cubicBezTo>
                  <a:pt x="2442070" y="2246605"/>
                  <a:pt x="2015273" y="2464421"/>
                  <a:pt x="1537601" y="2464421"/>
                </a:cubicBezTo>
                <a:cubicBezTo>
                  <a:pt x="688407" y="2464421"/>
                  <a:pt x="0" y="1776014"/>
                  <a:pt x="0" y="926820"/>
                </a:cubicBezTo>
                <a:cubicBezTo>
                  <a:pt x="0" y="608372"/>
                  <a:pt x="96807" y="312535"/>
                  <a:pt x="262598" y="67133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3" name="Graphic 25">
            <a:extLst>
              <a:ext uri="{FF2B5EF4-FFF2-40B4-BE49-F238E27FC236}">
                <a16:creationId xmlns:a16="http://schemas.microsoft.com/office/drawing/2014/main" id="{D535C7DF-8A2C-4E20-AAED-A998E5618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577" t="12146" r="12288" b="21359"/>
          <a:stretch/>
        </p:blipFill>
        <p:spPr>
          <a:xfrm rot="16200000" flipH="1">
            <a:off x="9570825" y="-137773"/>
            <a:ext cx="2489532" cy="2752822"/>
          </a:xfrm>
          <a:prstGeom prst="rect">
            <a:avLst/>
          </a:prstGeom>
        </p:spPr>
      </p:pic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07D7E621-304C-47E1-90DD-97C216119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" y="3428999"/>
            <a:ext cx="5040553" cy="2747963"/>
          </a:xfrm>
        </p:spPr>
        <p:txBody>
          <a:bodyPr anchor="t">
            <a:normAutofit/>
          </a:bodyPr>
          <a:lstStyle/>
          <a:p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Credit Karma Report: Student Loans</a:t>
            </a:r>
          </a:p>
          <a:p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Fedloan-$6,010</a:t>
            </a:r>
          </a:p>
          <a:p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Fedloan-$6,000</a:t>
            </a:r>
          </a:p>
          <a:p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Fedloan- $3,500</a:t>
            </a:r>
          </a:p>
          <a:p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Fedloan- $3,500=Total $19,010</a:t>
            </a:r>
          </a:p>
          <a:p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Total by my graduation will be around $38,020.00.</a:t>
            </a:r>
          </a:p>
          <a:p>
            <a:pPr marL="0" indent="0">
              <a:buNone/>
            </a:pPr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I figure this amount will double by graduation plus the interest rate.</a:t>
            </a:r>
          </a:p>
          <a:p>
            <a:endParaRPr lang="en-US" sz="1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CC0F39ED-FE41-4A82-BE4A-3847B6F31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7575" y="4900677"/>
            <a:ext cx="2091377" cy="1963452"/>
          </a:xfrm>
          <a:custGeom>
            <a:avLst/>
            <a:gdLst>
              <a:gd name="connsiteX0" fmla="*/ 1203819 w 2091377"/>
              <a:gd name="connsiteY0" fmla="*/ 0 h 1963452"/>
              <a:gd name="connsiteX1" fmla="*/ 2055048 w 2091377"/>
              <a:gd name="connsiteY1" fmla="*/ 352591 h 1963452"/>
              <a:gd name="connsiteX2" fmla="*/ 2091377 w 2091377"/>
              <a:gd name="connsiteY2" fmla="*/ 392563 h 1963452"/>
              <a:gd name="connsiteX3" fmla="*/ 2091377 w 2091377"/>
              <a:gd name="connsiteY3" fmla="*/ 1963452 h 1963452"/>
              <a:gd name="connsiteX4" fmla="*/ 270326 w 2091377"/>
              <a:gd name="connsiteY4" fmla="*/ 1963452 h 1963452"/>
              <a:gd name="connsiteX5" fmla="*/ 205593 w 2091377"/>
              <a:gd name="connsiteY5" fmla="*/ 1876886 h 1963452"/>
              <a:gd name="connsiteX6" fmla="*/ 0 w 2091377"/>
              <a:gd name="connsiteY6" fmla="*/ 1203819 h 1963452"/>
              <a:gd name="connsiteX7" fmla="*/ 1203819 w 2091377"/>
              <a:gd name="connsiteY7" fmla="*/ 0 h 196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1377" h="1963452">
                <a:moveTo>
                  <a:pt x="1203819" y="0"/>
                </a:moveTo>
                <a:cubicBezTo>
                  <a:pt x="1536245" y="0"/>
                  <a:pt x="1837199" y="134742"/>
                  <a:pt x="2055048" y="352591"/>
                </a:cubicBezTo>
                <a:lnTo>
                  <a:pt x="2091377" y="392563"/>
                </a:lnTo>
                <a:lnTo>
                  <a:pt x="2091377" y="1963452"/>
                </a:lnTo>
                <a:lnTo>
                  <a:pt x="270326" y="1963452"/>
                </a:lnTo>
                <a:lnTo>
                  <a:pt x="205593" y="1876886"/>
                </a:lnTo>
                <a:cubicBezTo>
                  <a:pt x="75792" y="1684755"/>
                  <a:pt x="0" y="1453138"/>
                  <a:pt x="0" y="1203819"/>
                </a:cubicBezTo>
                <a:cubicBezTo>
                  <a:pt x="0" y="538968"/>
                  <a:pt x="538968" y="0"/>
                  <a:pt x="1203819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6" name="Graphic 29">
            <a:extLst>
              <a:ext uri="{FF2B5EF4-FFF2-40B4-BE49-F238E27FC236}">
                <a16:creationId xmlns:a16="http://schemas.microsoft.com/office/drawing/2014/main" id="{23FFF8AC-E429-41B8-A4B0-08A12E377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4653" y="1910785"/>
            <a:ext cx="3529419" cy="3513482"/>
          </a:xfrm>
          <a:prstGeom prst="rect">
            <a:avLst/>
          </a:prstGeom>
        </p:spPr>
      </p:pic>
      <p:pic>
        <p:nvPicPr>
          <p:cNvPr id="47" name="Graphic 31">
            <a:extLst>
              <a:ext uri="{FF2B5EF4-FFF2-40B4-BE49-F238E27FC236}">
                <a16:creationId xmlns:a16="http://schemas.microsoft.com/office/drawing/2014/main" id="{5BB4E9D9-6D64-48CC-A820-04D2F4480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41597" y="4980968"/>
            <a:ext cx="1850403" cy="185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25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8">
            <a:extLst>
              <a:ext uri="{FF2B5EF4-FFF2-40B4-BE49-F238E27FC236}">
                <a16:creationId xmlns:a16="http://schemas.microsoft.com/office/drawing/2014/main" id="{59C21149-D7CA-4210-BB4C-7417DD0B4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">
            <a:extLst>
              <a:ext uri="{FF2B5EF4-FFF2-40B4-BE49-F238E27FC236}">
                <a16:creationId xmlns:a16="http://schemas.microsoft.com/office/drawing/2014/main" id="{D712C464-0876-4178-838C-542E999D0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2" name="Decorative Circles">
            <a:extLst>
              <a:ext uri="{FF2B5EF4-FFF2-40B4-BE49-F238E27FC236}">
                <a16:creationId xmlns:a16="http://schemas.microsoft.com/office/drawing/2014/main" id="{FA4AA7C6-A0A6-4672-9364-EBB634FD9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74023" y="476494"/>
            <a:ext cx="929857" cy="5503399"/>
            <a:chOff x="11074023" y="476494"/>
            <a:chExt cx="929857" cy="5503399"/>
          </a:xfrm>
        </p:grpSpPr>
        <p:sp>
          <p:nvSpPr>
            <p:cNvPr id="103" name="Oval 13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758" y="759913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4">
              <a:extLst>
                <a:ext uri="{FF2B5EF4-FFF2-40B4-BE49-F238E27FC236}">
                  <a16:creationId xmlns:a16="http://schemas.microsoft.com/office/drawing/2014/main" id="{0786139F-5C1A-4CA3-B77D-45D86FCEB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758" y="5066141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5">
              <a:extLst>
                <a:ext uri="{FF2B5EF4-FFF2-40B4-BE49-F238E27FC236}">
                  <a16:creationId xmlns:a16="http://schemas.microsoft.com/office/drawing/2014/main" id="{0400B755-CF19-4CB3-ADC2-087949FAD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37439" y="5513452"/>
              <a:ext cx="466441" cy="466441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6">
              <a:extLst>
                <a:ext uri="{FF2B5EF4-FFF2-40B4-BE49-F238E27FC236}">
                  <a16:creationId xmlns:a16="http://schemas.microsoft.com/office/drawing/2014/main" id="{2A126A72-9FBC-4FF5-9BDE-4901577BE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39996" y="5163727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7">
              <a:extLst>
                <a:ext uri="{FF2B5EF4-FFF2-40B4-BE49-F238E27FC236}">
                  <a16:creationId xmlns:a16="http://schemas.microsoft.com/office/drawing/2014/main" id="{05FB9AA3-4958-48BA-8870-784EDFB80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74023" y="476494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C76206-B440-404C-B7AB-9E356E06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358" y="777239"/>
            <a:ext cx="4864617" cy="5399723"/>
          </a:xfrm>
        </p:spPr>
        <p:txBody>
          <a:bodyPr anchor="ctr">
            <a:normAutofit/>
          </a:bodyPr>
          <a:lstStyle/>
          <a:p>
            <a:r>
              <a:rPr lang="en-US" sz="4400">
                <a:latin typeface="Arial Black" panose="020B0A04020102020204" pitchFamily="34" charset="0"/>
              </a:rPr>
              <a:t>How Much I May Owe By Graduation Hypothetically</a:t>
            </a:r>
          </a:p>
        </p:txBody>
      </p:sp>
      <p:graphicFrame>
        <p:nvGraphicFramePr>
          <p:cNvPr id="108" name="Content Placeholder 2">
            <a:extLst>
              <a:ext uri="{FF2B5EF4-FFF2-40B4-BE49-F238E27FC236}">
                <a16:creationId xmlns:a16="http://schemas.microsoft.com/office/drawing/2014/main" id="{EFC722C7-2686-411E-8F29-5CA21890ED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522100"/>
              </p:ext>
            </p:extLst>
          </p:nvPr>
        </p:nvGraphicFramePr>
        <p:xfrm>
          <a:off x="777875" y="476494"/>
          <a:ext cx="5048768" cy="5700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9DDC5AC-A520-4F04-9F58-8753E97DD0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49300" y="873280"/>
            <a:ext cx="609600" cy="42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7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6A0CE-5A6B-4124-B8FC-685FFD65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Loan Schedule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7708DA5-B682-4FE1-AD64-B6E6FD13305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8682912"/>
              </p:ext>
            </p:extLst>
          </p:nvPr>
        </p:nvGraphicFramePr>
        <p:xfrm>
          <a:off x="818518" y="689154"/>
          <a:ext cx="10659107" cy="4307411"/>
        </p:xfrm>
        <a:graphic>
          <a:graphicData uri="http://schemas.openxmlformats.org/drawingml/2006/table">
            <a:tbl>
              <a:tblPr/>
              <a:tblGrid>
                <a:gridCol w="487324">
                  <a:extLst>
                    <a:ext uri="{9D8B030D-6E8A-4147-A177-3AD203B41FA5}">
                      <a16:colId xmlns:a16="http://schemas.microsoft.com/office/drawing/2014/main" val="1961820970"/>
                    </a:ext>
                  </a:extLst>
                </a:gridCol>
                <a:gridCol w="1063251">
                  <a:extLst>
                    <a:ext uri="{9D8B030D-6E8A-4147-A177-3AD203B41FA5}">
                      <a16:colId xmlns:a16="http://schemas.microsoft.com/office/drawing/2014/main" val="3312536109"/>
                    </a:ext>
                  </a:extLst>
                </a:gridCol>
                <a:gridCol w="1193209">
                  <a:extLst>
                    <a:ext uri="{9D8B030D-6E8A-4147-A177-3AD203B41FA5}">
                      <a16:colId xmlns:a16="http://schemas.microsoft.com/office/drawing/2014/main" val="690365197"/>
                    </a:ext>
                  </a:extLst>
                </a:gridCol>
                <a:gridCol w="1110508">
                  <a:extLst>
                    <a:ext uri="{9D8B030D-6E8A-4147-A177-3AD203B41FA5}">
                      <a16:colId xmlns:a16="http://schemas.microsoft.com/office/drawing/2014/main" val="2606880526"/>
                    </a:ext>
                  </a:extLst>
                </a:gridCol>
                <a:gridCol w="1110508">
                  <a:extLst>
                    <a:ext uri="{9D8B030D-6E8A-4147-A177-3AD203B41FA5}">
                      <a16:colId xmlns:a16="http://schemas.microsoft.com/office/drawing/2014/main" val="292110991"/>
                    </a:ext>
                  </a:extLst>
                </a:gridCol>
                <a:gridCol w="1110508">
                  <a:extLst>
                    <a:ext uri="{9D8B030D-6E8A-4147-A177-3AD203B41FA5}">
                      <a16:colId xmlns:a16="http://schemas.microsoft.com/office/drawing/2014/main" val="1484700971"/>
                    </a:ext>
                  </a:extLst>
                </a:gridCol>
                <a:gridCol w="1110508">
                  <a:extLst>
                    <a:ext uri="{9D8B030D-6E8A-4147-A177-3AD203B41FA5}">
                      <a16:colId xmlns:a16="http://schemas.microsoft.com/office/drawing/2014/main" val="3888656537"/>
                    </a:ext>
                  </a:extLst>
                </a:gridCol>
                <a:gridCol w="1110508">
                  <a:extLst>
                    <a:ext uri="{9D8B030D-6E8A-4147-A177-3AD203B41FA5}">
                      <a16:colId xmlns:a16="http://schemas.microsoft.com/office/drawing/2014/main" val="410663448"/>
                    </a:ext>
                  </a:extLst>
                </a:gridCol>
                <a:gridCol w="1110508">
                  <a:extLst>
                    <a:ext uri="{9D8B030D-6E8A-4147-A177-3AD203B41FA5}">
                      <a16:colId xmlns:a16="http://schemas.microsoft.com/office/drawing/2014/main" val="1484160686"/>
                    </a:ext>
                  </a:extLst>
                </a:gridCol>
                <a:gridCol w="1252275">
                  <a:extLst>
                    <a:ext uri="{9D8B030D-6E8A-4147-A177-3AD203B41FA5}">
                      <a16:colId xmlns:a16="http://schemas.microsoft.com/office/drawing/2014/main" val="2247881943"/>
                    </a:ext>
                  </a:extLst>
                </a:gridCol>
              </a:tblGrid>
              <a:tr h="3111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" b="1" i="0" u="none" strike="noStrike">
                          <a:solidFill>
                            <a:srgbClr val="404040"/>
                          </a:solidFill>
                          <a:effectLst/>
                          <a:latin typeface="Microsoft Sans Serif" panose="020B0604020202020204" pitchFamily="34" charset="0"/>
                        </a:rPr>
                        <a:t>LOAN AMORTIZATION SCHEDULE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 dirty="0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0492674"/>
                  </a:ext>
                </a:extLst>
              </a:tr>
              <a:tr h="34248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" b="1" i="0" u="none" strike="noStrike">
                          <a:solidFill>
                            <a:srgbClr val="404040"/>
                          </a:solidFill>
                          <a:effectLst/>
                          <a:latin typeface="Microsoft Sans Serif" panose="020B0604020202020204" pitchFamily="34" charset="0"/>
                        </a:rPr>
                        <a:t>ENTER VALUES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" b="1" i="0" u="none" strike="noStrike">
                          <a:solidFill>
                            <a:srgbClr val="404040"/>
                          </a:solidFill>
                          <a:effectLst/>
                          <a:latin typeface="Microsoft Sans Serif" panose="020B0604020202020204" pitchFamily="34" charset="0"/>
                        </a:rPr>
                        <a:t>LOAN SUMMARY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" b="1" i="0" u="none" strike="noStrike">
                        <a:solidFill>
                          <a:srgbClr val="404040"/>
                        </a:solidFill>
                        <a:effectLst/>
                        <a:latin typeface="Microsoft Sans Serif" panose="020B0604020202020204" pitchFamily="34" charset="0"/>
                      </a:endParaRP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407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Loan amount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$38,010.00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Scheduled payment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766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Annual interest rate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10.00%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Scheduled number of payments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0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Loan period in years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Actual number of payments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999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Number of payments per year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Total early payments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702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Start date of loan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Total interest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$22,266.59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849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2058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Optional extra payments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" b="1" i="0" u="none" strike="noStrike">
                          <a:solidFill>
                            <a:srgbClr val="635C50"/>
                          </a:solidFill>
                          <a:effectLst/>
                          <a:latin typeface="Arial" panose="020B0604020202020204" pitchFamily="34" charset="0"/>
                        </a:rPr>
                        <a:t>LENDER NAME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Federal Loans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1201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76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256055"/>
                  </a:ext>
                </a:extLst>
              </a:tr>
              <a:tr h="605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PMT NO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PAYMENT DATE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SCHEDULED PAYMENT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EXTRA PAYMENT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PAYMENT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PRINCIPAL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INTEREST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ENDING BALANCE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CUMULATIVE INTEREST</a:t>
                      </a:r>
                    </a:p>
                  </a:txBody>
                  <a:tcPr marL="1828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6B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129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$38,010.00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$185.55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$316.75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$37,824.45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$316.75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322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$37,824.45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$187.10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$315.20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$37,637.34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$631.95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122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$37,637.34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$188.66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$313.64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$37,448.68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$945.60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01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$37,448.68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$190.23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$312.07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$37,258.45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$1,257.67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71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$37,258.45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$191.82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$310.49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$37,066.63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$1,568.16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228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$37,066.63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$193.42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$308.89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$36,873.22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$1,877.05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534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$36,873.22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$195.03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$307.28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$36,678.19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$2,184.32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06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$36,678.19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$196.65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$305.65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$36,481.54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$2,489.97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9400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$36,481.54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$198.29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$304.01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$36,283.24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$2,793.99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000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$36,283.24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$199.94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$302.36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$36,083.30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$3,096.35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6871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$36,083.30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$201.61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$300.69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$35,881.69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$3,397.04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74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$35,881.69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$203.29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$299.01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$35,678.40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$3,696.06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702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$35,678.40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$204.98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$297.32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$35,473.41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$3,993.38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921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$35,473.41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$206.69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$295.61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$35,266.72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$4,288.99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589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$35,266.72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$208.42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$293.89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$35,058.30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$4,582.88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570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$35,058.30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$210.15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$292.15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$34,848.15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$4,875.03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775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$34,848.15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$211.90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$290.40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$34,636.25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$5,165.43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7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$34,636.25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$213.67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$288.64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$34,422.58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$5,454.07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179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$34,422.58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$215.45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$286.85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$34,207.13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$5,740.92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510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$34,207.13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$217.25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$285.06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$33,989.88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$6,025.98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089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$33,989.88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$219.06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$283.25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$33,770.83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$6,309.23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233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$33,770.83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$220.88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$281.42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$33,549.94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$6,590.65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69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$33,549.94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$222.72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$279.58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$33,327.22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$6,870.24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782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$33,327.22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$224.58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$277.73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$33,102.64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$7,147.96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007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$33,102.64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$226.45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$275.86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$32,876.19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$7,423.82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75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$32,876.19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$228.34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$273.97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$32,647.86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$7,697.79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297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$32,647.86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$230.24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$272.07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$32,417.62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$7,969.85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14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$32,417.62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$232.16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$270.15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$32,185.46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$8,240.00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192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$32,185.46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$234.09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$268.21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$31,951.37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$8,508.21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536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$31,951.37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$236.04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$266.26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$31,715.32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$8,774.47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855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$31,715.32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$238.01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$264.29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$31,477.31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$9,038.77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740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$31,477.31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$239.99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$262.31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$31,237.32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$9,301.08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694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$31,237.32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$241.99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$260.31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$30,995.33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$9,561.39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053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$30,995.33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$244.01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$258.29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$30,751.31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$9,819.68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27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$30,751.31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$246.04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$256.26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$30,505.27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$10,075.94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042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$30,505.27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$248.09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$254.21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$30,257.18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$10,330.15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3562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$30,257.18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$250.16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$252.14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$30,007.01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$10,582.30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103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$30,007.01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$252.25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$250.06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$29,754.77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$10,832.36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534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$29,754.77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$254.35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 dirty="0">
                          <a:effectLst/>
                          <a:latin typeface="Arial" panose="020B0604020202020204" pitchFamily="34" charset="0"/>
                        </a:rPr>
                        <a:t>$247.96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$29,500.42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$11,080.31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82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$29,500.42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$256.47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$245.84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$29,243.95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$11,326.15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042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$29,243.95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$258.61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$243.70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$28,985.35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$11,569.85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309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$28,985.35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$260.76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$241.54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$28,724.59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$11,811.39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172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$28,724.59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$262.93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$239.37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$28,461.65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$12,050.76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331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$28,461.65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$265.12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$237.18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$28,196.53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$12,287.95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878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$28,196.53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$267.33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$234.97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$27,929.19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$12,522.92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524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$27,929.19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$269.56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$232.74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$27,659.63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$12,755.66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597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$27,659.63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$271.81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$230.50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$27,387.82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$12,986.16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790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$27,387.82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$274.07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$228.23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$27,113.75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$13,214.39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487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$27,113.75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$276.36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$225.95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$26,837.39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$13,440.34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742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$26,837.39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$278.66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$223.64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$26,558.73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$13,663.98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139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$26,558.73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$280.98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$221.32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$26,277.75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$13,885.30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931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$26,277.75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$283.32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$218.98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$25,994.43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$14,104.29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439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$25,994.43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$285.68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$216.62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$25,708.74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$14,320.91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702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$25,708.74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$288.07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$214.24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$25,420.68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$14,535.15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73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$25,420.68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$290.47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$211.84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$25,130.21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$14,746.98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862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$25,130.21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$292.89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$209.42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$24,837.33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$14,956.40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586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$24,837.33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$295.33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$206.98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$24,542.00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$15,163.38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654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$24,542.00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$297.79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$204.52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$24,244.21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$15,367.90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893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$24,244.21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$300.27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$202.04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$23,943.94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$15,569.93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21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$23,943.94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$302.77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$199.53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$23,641.17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$15,769.46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301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$23,641.17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$305.30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$197.01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$23,335.87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$15,966.47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057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$23,335.87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$307.84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$194.47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$23,028.03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$16,160.94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590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$23,028.03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$310.40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$191.90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$22,717.63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$16,352.84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34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$22,717.63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$312.99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$189.31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$22,404.64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$16,542.15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0442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$22,404.64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$315.60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$186.71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$22,089.04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$16,728.86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125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$22,089.04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$318.23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$184.08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$21,770.81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$16,912.93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520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$21,770.81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$320.88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$181.42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$21,449.93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$17,094.36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882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$21,449.93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$323.56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$178.75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$21,126.37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$17,273.11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239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$21,126.37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$326.25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$176.05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$20,800.12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$17,449.16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377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$20,800.12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$328.97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$173.33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$20,471.15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$17,622.49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077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$20,471.15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$331.71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$170.59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$20,139.44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$17,793.09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522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$20,139.44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$334.48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$167.83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$19,804.96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$17,960.92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860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$19,804.96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$337.26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$165.04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$19,467.70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$18,125.96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290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$19,467.70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$340.07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$162.23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$19,127.62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$18,288.19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607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$19,127.62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$342.91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$159.40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$18,784.71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$18,447.59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517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$18,784.71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$345.77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$156.54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$18,438.95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$18,604.12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070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$18,438.95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$348.65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$153.66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$18,090.30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$18,757.78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587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$18,090.30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$351.55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$150.75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$17,738.75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$18,908.54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8296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$17,738.75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$354.48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$147.82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$17,384.27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$19,056.36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72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$17,384.27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$357.44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$144.87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$17,026.83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$19,201.23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840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$17,026.83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$360.41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$141.89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$16,666.42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$19,343.12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5722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$16,666.42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$363.42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$138.89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$16,303.00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$19,482.00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21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$16,303.00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$366.45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$135.86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$15,936.55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$19,617.86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401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$15,936.55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$369.50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$132.80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$15,567.05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$19,750.67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336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$15,567.05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$372.58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$129.73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$15,194.47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$19,880.39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391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$15,194.47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$375.68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$126.62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$14,818.79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$20,007.01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055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$14,818.79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$378.82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$123.49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$14,439.97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$20,130.50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095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$14,439.97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$381.97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$120.33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$14,058.00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$20,250.84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724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$14,058.00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$385.15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$117.15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$13,672.85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$20,367.99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175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$13,672.85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$388.36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$113.94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$13,284.48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$20,481.93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993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$13,284.48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$391.60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$110.70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$12,892.88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$20,592.63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804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$12,892.88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$394.86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$107.44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$12,498.02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$20,700.07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789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$12,498.02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$398.15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$104.15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$12,099.86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$20,804.22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1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$12,099.86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$401.47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$100.83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$11,698.39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$20,905.05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742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$11,698.39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$404.82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$97.49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$11,293.57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$21,002.54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539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$11,293.57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$408.19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$94.11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$10,885.38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$21,096.65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187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$10,885.38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$411.59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$90.71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$10,473.78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$21,187.36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373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$10,473.78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$415.02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$87.28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$10,058.76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$21,274.65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216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$10,058.76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$418.48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$83.82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$9,640.28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$21,358.47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69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$9,640.28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$421.97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$80.34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$9,218.31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$21,438.80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830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$9,218.31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$425.49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$76.82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$8,792.82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$21,515.62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679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$8,792.82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$429.03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$73.27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$8,363.79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$21,588.90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68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$8,363.79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$432.61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$69.70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$7,931.19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$21,658.60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8887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$7,931.19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$436.21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$66.09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$7,494.97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$21,724.69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7856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12/7/2029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$7,494.97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$439.85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$62.46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$7,055.13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$21,787.15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200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$7,055.13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$443.51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$58.79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$6,611.61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$21,845.94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167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$6,611.61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$447.21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$55.10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$6,164.41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$21,901.04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089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$6,164.41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$450.93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$51.37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$5,713.47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$21,952.41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066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4/7/2030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$5,713.47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$454.69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$47.61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$5,258.78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$22,000.02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426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5/7/2030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$5,258.78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$458.48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$43.82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$4,800.30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$22,043.84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9449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6/7/2030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$4,800.30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$462.30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$4,337.99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$22,083.84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310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7/7/2030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$4,337.99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$466.15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$36.15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$3,871.84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$22,119.99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804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8/7/2030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$3,871.84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$470.04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$32.27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$3,401.80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$22,152.26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9158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9/7/2030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$3,401.80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$473.96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$28.35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$2,927.84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$22,180.61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652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10/7/2030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$2,927.84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$477.91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$24.40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$2,449.94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$22,205.01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584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116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$2,449.94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$481.89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$20.42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$1,968.05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$22,225.42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691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12/7/2030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$1,968.05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$485.90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$16.40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$1,482.14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$22,241.82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533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1/7/2031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$1,482.14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$489.95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$12.35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$992.19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$22,254.17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048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2/7/2031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$992.19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$494.04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$8.27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$498.15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$22,262.44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841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3/7/2031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$498.15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$502.30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 dirty="0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$498.15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 dirty="0">
                          <a:effectLst/>
                          <a:latin typeface="Arial" panose="020B0604020202020204" pitchFamily="34" charset="0"/>
                        </a:rPr>
                        <a:t>$494.00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$4.15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>
                          <a:effectLst/>
                          <a:latin typeface="Arial" panose="020B0604020202020204" pitchFamily="34" charset="0"/>
                        </a:rPr>
                        <a:t>$0.00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" b="0" i="0" u="none" strike="noStrike" dirty="0">
                          <a:effectLst/>
                          <a:latin typeface="Arial" panose="020B0604020202020204" pitchFamily="34" charset="0"/>
                        </a:rPr>
                        <a:t>$22,266.59</a:t>
                      </a:r>
                    </a:p>
                  </a:txBody>
                  <a:tcPr marL="18288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639555"/>
                  </a:ext>
                </a:extLst>
              </a:tr>
            </a:tbl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6A40BAF-4D96-4394-9CAD-C2183FBC56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8918" y="2223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7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35">
            <a:extLst>
              <a:ext uri="{FF2B5EF4-FFF2-40B4-BE49-F238E27FC236}">
                <a16:creationId xmlns:a16="http://schemas.microsoft.com/office/drawing/2014/main" id="{57908DE9-5647-483E-B731-49D34A839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Rectangle 37">
            <a:extLst>
              <a:ext uri="{FF2B5EF4-FFF2-40B4-BE49-F238E27FC236}">
                <a16:creationId xmlns:a16="http://schemas.microsoft.com/office/drawing/2014/main" id="{926962B4-5DCE-4745-A877-F7237DA68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0" name="Freeform: Shape 39">
            <a:extLst>
              <a:ext uri="{FF2B5EF4-FFF2-40B4-BE49-F238E27FC236}">
                <a16:creationId xmlns:a16="http://schemas.microsoft.com/office/drawing/2014/main" id="{FFC31C6D-653C-4C57-B226-ED6CE571F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2590" y="0"/>
            <a:ext cx="8389411" cy="6858000"/>
          </a:xfrm>
          <a:custGeom>
            <a:avLst/>
            <a:gdLst>
              <a:gd name="connsiteX0" fmla="*/ 1405847 w 8389411"/>
              <a:gd name="connsiteY0" fmla="*/ 0 h 6858000"/>
              <a:gd name="connsiteX1" fmla="*/ 8389411 w 8389411"/>
              <a:gd name="connsiteY1" fmla="*/ 0 h 6858000"/>
              <a:gd name="connsiteX2" fmla="*/ 8389411 w 8389411"/>
              <a:gd name="connsiteY2" fmla="*/ 6858000 h 6858000"/>
              <a:gd name="connsiteX3" fmla="*/ 1403382 w 8389411"/>
              <a:gd name="connsiteY3" fmla="*/ 6858000 h 6858000"/>
              <a:gd name="connsiteX4" fmla="*/ 1126450 w 8389411"/>
              <a:gd name="connsiteY4" fmla="*/ 6554701 h 6858000"/>
              <a:gd name="connsiteX5" fmla="*/ 0 w 8389411"/>
              <a:gd name="connsiteY5" fmla="*/ 3431347 h 6858000"/>
              <a:gd name="connsiteX6" fmla="*/ 1281495 w 8389411"/>
              <a:gd name="connsiteY6" fmla="*/ 1298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89411" h="6858000">
                <a:moveTo>
                  <a:pt x="1405847" y="0"/>
                </a:moveTo>
                <a:lnTo>
                  <a:pt x="8389411" y="0"/>
                </a:lnTo>
                <a:lnTo>
                  <a:pt x="8389411" y="6858000"/>
                </a:lnTo>
                <a:lnTo>
                  <a:pt x="1403382" y="6858000"/>
                </a:lnTo>
                <a:lnTo>
                  <a:pt x="1126450" y="6554701"/>
                </a:lnTo>
                <a:cubicBezTo>
                  <a:pt x="422736" y="5705928"/>
                  <a:pt x="0" y="4617776"/>
                  <a:pt x="0" y="3431347"/>
                </a:cubicBezTo>
                <a:cubicBezTo>
                  <a:pt x="0" y="2160173"/>
                  <a:pt x="485281" y="1001818"/>
                  <a:pt x="1281495" y="1298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1" name="decorative circles">
            <a:extLst>
              <a:ext uri="{FF2B5EF4-FFF2-40B4-BE49-F238E27FC236}">
                <a16:creationId xmlns:a16="http://schemas.microsoft.com/office/drawing/2014/main" id="{C310B041-3468-403A-926B-E3C1CF44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4914" y="299808"/>
            <a:ext cx="11521822" cy="6038357"/>
            <a:chOff x="244914" y="299808"/>
            <a:chExt cx="11521822" cy="6038357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65CBEB7-29CF-4F21-ABB7-012581304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00295" y="515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C900504-84D3-4813-B737-775C16F8F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4134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3902316-BF90-4159-9FD2-6CFCCF7BE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F04BF80-E9DB-4641-8EA2-51698324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5899" y="5741646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34395B9-3F83-49A4-9275-0A315D88F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0333" y="6032385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E7ABD02-CD92-4D6C-B4BA-984D6688F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914" y="5821038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8A2CE7-3C2C-43A9-92C7-1781317C8B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403314"/>
              </p:ext>
            </p:extLst>
          </p:nvPr>
        </p:nvGraphicFramePr>
        <p:xfrm>
          <a:off x="4629151" y="1606784"/>
          <a:ext cx="7117921" cy="3847532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440399">
                  <a:extLst>
                    <a:ext uri="{9D8B030D-6E8A-4147-A177-3AD203B41FA5}">
                      <a16:colId xmlns:a16="http://schemas.microsoft.com/office/drawing/2014/main" val="1978145389"/>
                    </a:ext>
                  </a:extLst>
                </a:gridCol>
                <a:gridCol w="73172">
                  <a:extLst>
                    <a:ext uri="{9D8B030D-6E8A-4147-A177-3AD203B41FA5}">
                      <a16:colId xmlns:a16="http://schemas.microsoft.com/office/drawing/2014/main" val="2703507906"/>
                    </a:ext>
                  </a:extLst>
                </a:gridCol>
                <a:gridCol w="699374">
                  <a:extLst>
                    <a:ext uri="{9D8B030D-6E8A-4147-A177-3AD203B41FA5}">
                      <a16:colId xmlns:a16="http://schemas.microsoft.com/office/drawing/2014/main" val="1659109719"/>
                    </a:ext>
                  </a:extLst>
                </a:gridCol>
                <a:gridCol w="1055352">
                  <a:extLst>
                    <a:ext uri="{9D8B030D-6E8A-4147-A177-3AD203B41FA5}">
                      <a16:colId xmlns:a16="http://schemas.microsoft.com/office/drawing/2014/main" val="481632425"/>
                    </a:ext>
                  </a:extLst>
                </a:gridCol>
                <a:gridCol w="939861">
                  <a:extLst>
                    <a:ext uri="{9D8B030D-6E8A-4147-A177-3AD203B41FA5}">
                      <a16:colId xmlns:a16="http://schemas.microsoft.com/office/drawing/2014/main" val="3937019060"/>
                    </a:ext>
                  </a:extLst>
                </a:gridCol>
                <a:gridCol w="249357">
                  <a:extLst>
                    <a:ext uri="{9D8B030D-6E8A-4147-A177-3AD203B41FA5}">
                      <a16:colId xmlns:a16="http://schemas.microsoft.com/office/drawing/2014/main" val="1274328703"/>
                    </a:ext>
                  </a:extLst>
                </a:gridCol>
                <a:gridCol w="249357">
                  <a:extLst>
                    <a:ext uri="{9D8B030D-6E8A-4147-A177-3AD203B41FA5}">
                      <a16:colId xmlns:a16="http://schemas.microsoft.com/office/drawing/2014/main" val="1545589434"/>
                    </a:ext>
                  </a:extLst>
                </a:gridCol>
                <a:gridCol w="950923">
                  <a:extLst>
                    <a:ext uri="{9D8B030D-6E8A-4147-A177-3AD203B41FA5}">
                      <a16:colId xmlns:a16="http://schemas.microsoft.com/office/drawing/2014/main" val="3384067321"/>
                    </a:ext>
                  </a:extLst>
                </a:gridCol>
                <a:gridCol w="971921">
                  <a:extLst>
                    <a:ext uri="{9D8B030D-6E8A-4147-A177-3AD203B41FA5}">
                      <a16:colId xmlns:a16="http://schemas.microsoft.com/office/drawing/2014/main" val="1384085444"/>
                    </a:ext>
                  </a:extLst>
                </a:gridCol>
                <a:gridCol w="162735">
                  <a:extLst>
                    <a:ext uri="{9D8B030D-6E8A-4147-A177-3AD203B41FA5}">
                      <a16:colId xmlns:a16="http://schemas.microsoft.com/office/drawing/2014/main" val="982226422"/>
                    </a:ext>
                  </a:extLst>
                </a:gridCol>
                <a:gridCol w="162735">
                  <a:extLst>
                    <a:ext uri="{9D8B030D-6E8A-4147-A177-3AD203B41FA5}">
                      <a16:colId xmlns:a16="http://schemas.microsoft.com/office/drawing/2014/main" val="99337441"/>
                    </a:ext>
                  </a:extLst>
                </a:gridCol>
                <a:gridCol w="162735">
                  <a:extLst>
                    <a:ext uri="{9D8B030D-6E8A-4147-A177-3AD203B41FA5}">
                      <a16:colId xmlns:a16="http://schemas.microsoft.com/office/drawing/2014/main" val="3604038873"/>
                    </a:ext>
                  </a:extLst>
                </a:gridCol>
              </a:tblGrid>
              <a:tr h="2165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Loan Calculation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766924267"/>
                  </a:ext>
                </a:extLst>
              </a:tr>
              <a:tr h="2204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096009797"/>
                  </a:ext>
                </a:extLst>
              </a:tr>
              <a:tr h="2021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Loan Amount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$38,010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Including 10% Interest rate (10 yrs)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$76,020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001519832"/>
                  </a:ext>
                </a:extLst>
              </a:tr>
              <a:tr h="51894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Loan Amount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38,010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including 10% Interest rate (5 yrs)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10% Interest rate (9yrs)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rate (9 yrs)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72,219.00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3229283293"/>
                  </a:ext>
                </a:extLst>
              </a:tr>
              <a:tr h="2021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Loan Amount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$38,010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including 10% Interest rate (7 yrs)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$64,617.00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161575362"/>
                  </a:ext>
                </a:extLst>
              </a:tr>
              <a:tr h="2021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Loan Amount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$38,010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includinge 10% interest rate (5 yrs)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Owed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$57,015.00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85567539"/>
                  </a:ext>
                </a:extLst>
              </a:tr>
              <a:tr h="2204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616424349"/>
                  </a:ext>
                </a:extLst>
              </a:tr>
              <a:tr h="2204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955549154"/>
                  </a:ext>
                </a:extLst>
              </a:tr>
              <a:tr h="2204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960807145"/>
                  </a:ext>
                </a:extLst>
              </a:tr>
              <a:tr h="2204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791300682"/>
                  </a:ext>
                </a:extLst>
              </a:tr>
              <a:tr h="245367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It would make sense to try and repay student loans or any loans off soon than later.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790115"/>
                  </a:ext>
                </a:extLst>
              </a:tr>
              <a:tr h="245367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After calulating the total owed when I changed the length of time needed to repay 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51199"/>
                  </a:ext>
                </a:extLst>
              </a:tr>
              <a:tr h="446950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 will try to repay my student loan back in 5-7 yrs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this way my monthly payments will 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69057"/>
                  </a:ext>
                </a:extLst>
              </a:tr>
              <a:tr h="245367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become higher by:$200 a month but I will save thousands of dollar in the end.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marL="9227" marR="9227" marT="922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1803894691"/>
                  </a:ext>
                </a:extLst>
              </a:tr>
              <a:tr h="22040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extLst>
                  <a:ext uri="{0D108BD9-81ED-4DB2-BD59-A6C34878D82A}">
                    <a16:rowId xmlns:a16="http://schemas.microsoft.com/office/drawing/2014/main" val="788893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89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73F0-F563-41A0-A280-A72CE2C5A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Repayment Plan</a:t>
            </a:r>
            <a:endParaRPr lang="en-US" dirty="0"/>
          </a:p>
        </p:txBody>
      </p:sp>
      <p:graphicFrame>
        <p:nvGraphicFramePr>
          <p:cNvPr id="43" name="Content Placeholder 2">
            <a:extLst>
              <a:ext uri="{FF2B5EF4-FFF2-40B4-BE49-F238E27FC236}">
                <a16:creationId xmlns:a16="http://schemas.microsoft.com/office/drawing/2014/main" id="{ACBB41F4-6F5E-4814-976D-BF583829B2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77240" y="1825625"/>
          <a:ext cx="1065911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F153308-C4BC-4B77-87A8-CE51D2E197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64724" y="7231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1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onfettiVTI">
  <a:themeElements>
    <a:clrScheme name="AnalogousFromRegularSeedLeftStep">
      <a:dk1>
        <a:srgbClr val="000000"/>
      </a:dk1>
      <a:lt1>
        <a:srgbClr val="FFFFFF"/>
      </a:lt1>
      <a:dk2>
        <a:srgbClr val="242641"/>
      </a:dk2>
      <a:lt2>
        <a:srgbClr val="E2E8E6"/>
      </a:lt2>
      <a:accent1>
        <a:srgbClr val="C34D6C"/>
      </a:accent1>
      <a:accent2>
        <a:srgbClr val="B13B8C"/>
      </a:accent2>
      <a:accent3>
        <a:srgbClr val="B84DC3"/>
      </a:accent3>
      <a:accent4>
        <a:srgbClr val="743BB1"/>
      </a:accent4>
      <a:accent5>
        <a:srgbClr val="554DC3"/>
      </a:accent5>
      <a:accent6>
        <a:srgbClr val="3B64B1"/>
      </a:accent6>
      <a:hlink>
        <a:srgbClr val="319379"/>
      </a:hlink>
      <a:folHlink>
        <a:srgbClr val="7F7F7F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07995CB46FC8489B6595AD3568CAD3" ma:contentTypeVersion="7" ma:contentTypeDescription="Create a new document." ma:contentTypeScope="" ma:versionID="5d33cc6f8b0070c11eb603cbe24aa356">
  <xsd:schema xmlns:xsd="http://www.w3.org/2001/XMLSchema" xmlns:xs="http://www.w3.org/2001/XMLSchema" xmlns:p="http://schemas.microsoft.com/office/2006/metadata/properties" xmlns:ns3="4b8aef78-15be-4ee1-95ac-77e9cd867069" xmlns:ns4="26f9f493-41c7-448f-8234-34173bea6e88" targetNamespace="http://schemas.microsoft.com/office/2006/metadata/properties" ma:root="true" ma:fieldsID="c9f816fe8a6c26fc4da76b8b2cc9c22c" ns3:_="" ns4:_="">
    <xsd:import namespace="4b8aef78-15be-4ee1-95ac-77e9cd867069"/>
    <xsd:import namespace="26f9f493-41c7-448f-8234-34173bea6e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8aef78-15be-4ee1-95ac-77e9cd8670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f9f493-41c7-448f-8234-34173bea6e8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99F934-9D74-4EEF-9D71-4C634ABA51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18469F-89A6-4C75-BA0D-D6B3824010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8aef78-15be-4ee1-95ac-77e9cd867069"/>
    <ds:schemaRef ds:uri="26f9f493-41c7-448f-8234-34173bea6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E5D33C-850A-446F-860E-E4AC84524E7A}">
  <ds:schemaRefs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26f9f493-41c7-448f-8234-34173bea6e88"/>
    <ds:schemaRef ds:uri="http://schemas.openxmlformats.org/package/2006/metadata/core-properties"/>
    <ds:schemaRef ds:uri="http://schemas.microsoft.com/office/infopath/2007/PartnerControls"/>
    <ds:schemaRef ds:uri="4b8aef78-15be-4ee1-95ac-77e9cd867069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9473</TotalTime>
  <Words>2992</Words>
  <Application>Microsoft Office PowerPoint</Application>
  <PresentationFormat>Widescreen</PresentationFormat>
  <Paragraphs>1346</Paragraphs>
  <Slides>10</Slides>
  <Notes>5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Aharoni</vt:lpstr>
      <vt:lpstr>Arial</vt:lpstr>
      <vt:lpstr>Arial Black</vt:lpstr>
      <vt:lpstr>AvenirNext LT Pro Medium</vt:lpstr>
      <vt:lpstr>Calibri</vt:lpstr>
      <vt:lpstr>Gill Sans Nova</vt:lpstr>
      <vt:lpstr>Microsoft Sans Serif</vt:lpstr>
      <vt:lpstr>Times New Roman</vt:lpstr>
      <vt:lpstr>ConfettiVTI</vt:lpstr>
      <vt:lpstr>Math201 College Mathematics Student Loan Project By Charlene Rogers</vt:lpstr>
      <vt:lpstr>“How I Plan To Repay My Student Loans Once I Graduate”</vt:lpstr>
      <vt:lpstr>Will My Student Loan Monthly Payment Fit Into My Budget?</vt:lpstr>
      <vt:lpstr>Estimated Net Starting Salary Upon Graduation</vt:lpstr>
      <vt:lpstr>My Hypothetical Budget</vt:lpstr>
      <vt:lpstr>My Student Debt</vt:lpstr>
      <vt:lpstr>How Much I May Owe By Graduation Hypothetically</vt:lpstr>
      <vt:lpstr>Loan Schedule</vt:lpstr>
      <vt:lpstr>PowerPoint Presentation</vt:lpstr>
      <vt:lpstr> Repayment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Math201 College Mathematics Student Loan Project By Charlene Rogers</dc:title>
  <dc:creator>Charlene Rogers</dc:creator>
  <cp:lastModifiedBy>Charlene Rogers</cp:lastModifiedBy>
  <cp:revision>17</cp:revision>
  <dcterms:created xsi:type="dcterms:W3CDTF">2021-04-01T07:24:36Z</dcterms:created>
  <dcterms:modified xsi:type="dcterms:W3CDTF">2021-04-25T02:39:31Z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0x0101001E07995CB46FC8489B6595AD3568CAD3</vt:lpwstr>
  </property>
</Properties>
</file>