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9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49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826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8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053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526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7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302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7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858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46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73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194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176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057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490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35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2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hyperlink" Target="https://www.indeed.com/salaries/Office-Manager-Salaries,-Dallas-TX" TargetMode="External"/><Relationship Id="rId4" Type="http://schemas.openxmlformats.org/officeDocument/2006/relationships/hyperlink" Target="https://www.glassdoor.com/Job/dallas-office-manager-jobs-SRCH_IL.0,6_IC1139977_KO7,21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media7.m4a"/><Relationship Id="rId7" Type="http://schemas.openxmlformats.org/officeDocument/2006/relationships/oleObject" Target="../embeddings/oleObject3.bin"/><Relationship Id="rId2" Type="http://schemas.microsoft.com/office/2007/relationships/media" Target="../media/media7.m4a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 useBgFill="1">
          <p:nvSpPr>
            <p:cNvPr id="9" name="Rectangle 8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D38636C-9BD1-4D90-895C-482BFFE0D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8420" y="1370143"/>
            <a:ext cx="6391270" cy="4157446"/>
          </a:xfrm>
        </p:spPr>
        <p:txBody>
          <a:bodyPr anchor="ctr">
            <a:normAutofit/>
          </a:bodyPr>
          <a:lstStyle/>
          <a:p>
            <a:r>
              <a:rPr lang="en-US" sz="6600">
                <a:solidFill>
                  <a:schemeClr val="tx1"/>
                </a:solidFill>
              </a:rPr>
              <a:t>Student Loans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1EF901-A2A9-46E0-9833-9121D2F88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861" y="1370143"/>
            <a:ext cx="2913091" cy="4157446"/>
          </a:xfrm>
        </p:spPr>
        <p:txBody>
          <a:bodyPr anchor="ctr">
            <a:normAutofit/>
          </a:bodyPr>
          <a:lstStyle/>
          <a:p>
            <a:pPr algn="r"/>
            <a:r>
              <a:rPr lang="en-US" sz="2000"/>
              <a:t>MATH 201</a:t>
            </a:r>
          </a:p>
          <a:p>
            <a:pPr algn="r"/>
            <a:r>
              <a:rPr lang="en-US" sz="2000"/>
              <a:t>Brittany Tucker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C97A130-20B5-4480-B7B2-6547C6452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81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8124"/>
    </mc:Choice>
    <mc:Fallback>
      <p:transition spd="slow" advTm="81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3C7B-D2CE-4C01-8E13-BF264915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BC81C-61D7-48F6-AFD6-D2E38C56F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loan amount after graduation.</a:t>
            </a:r>
          </a:p>
          <a:p>
            <a:r>
              <a:rPr lang="en-US" dirty="0"/>
              <a:t>Determine estimated starting salary after graduation.</a:t>
            </a:r>
          </a:p>
          <a:p>
            <a:r>
              <a:rPr lang="en-US" dirty="0"/>
              <a:t>Determine how much will I be paying each month, and how long it will take to repay the loan.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369755B-CBF2-4B8E-9EDD-D169DB58B8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96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87"/>
    </mc:Choice>
    <mc:Fallback>
      <p:transition spd="slow" advTm="21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FEBE4-940A-4F9F-9AE7-5BD20539D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9D105-7D3F-4632-9EA4-9937555AF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my student loan monthly payments fit into my budget?</a:t>
            </a:r>
          </a:p>
          <a:p>
            <a:pPr marL="0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With a loan of $22,150 I will be able to fit a monthly payment of $300 into my budget after graduation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03F29A3-84DF-4F13-874D-BEF923E919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36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10"/>
    </mc:Choice>
    <mc:Fallback>
      <p:transition spd="slow" advTm="17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5445A-B475-4FD1-AF34-0CF7FFDC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640" y="319310"/>
            <a:ext cx="8911687" cy="1280890"/>
          </a:xfrm>
        </p:spPr>
        <p:txBody>
          <a:bodyPr/>
          <a:lstStyle/>
          <a:p>
            <a:r>
              <a:rPr lang="en-US" dirty="0"/>
              <a:t>Salary after Graduation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81D2695-FD84-4819-B52A-AD04A41B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120500"/>
              </p:ext>
            </p:extLst>
          </p:nvPr>
        </p:nvGraphicFramePr>
        <p:xfrm>
          <a:off x="2453640" y="1141395"/>
          <a:ext cx="8366760" cy="4026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83380">
                  <a:extLst>
                    <a:ext uri="{9D8B030D-6E8A-4147-A177-3AD203B41FA5}">
                      <a16:colId xmlns:a16="http://schemas.microsoft.com/office/drawing/2014/main" val="1483761098"/>
                    </a:ext>
                  </a:extLst>
                </a:gridCol>
                <a:gridCol w="4183380">
                  <a:extLst>
                    <a:ext uri="{9D8B030D-6E8A-4147-A177-3AD203B41FA5}">
                      <a16:colId xmlns:a16="http://schemas.microsoft.com/office/drawing/2014/main" val="3286319692"/>
                    </a:ext>
                  </a:extLst>
                </a:gridCol>
              </a:tblGrid>
              <a:tr h="2230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 dirty="0">
                          <a:effectLst/>
                        </a:rPr>
                        <a:t>Job Title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Office Manager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0189448"/>
                  </a:ext>
                </a:extLst>
              </a:tr>
              <a:tr h="4398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State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Texas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2011848"/>
                  </a:ext>
                </a:extLst>
              </a:tr>
              <a:tr h="3680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 dirty="0">
                          <a:effectLst/>
                        </a:rPr>
                        <a:t>Source 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Rosendin Electric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4867536"/>
                  </a:ext>
                </a:extLst>
              </a:tr>
              <a:tr h="3680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Estimated starting salary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 dirty="0">
                          <a:effectLst/>
                        </a:rPr>
                        <a:t>$57,000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5969584"/>
                  </a:ext>
                </a:extLst>
              </a:tr>
              <a:tr h="3680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 dirty="0">
                          <a:effectLst/>
                        </a:rPr>
                        <a:t>Source 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H&amp;R Block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340152"/>
                  </a:ext>
                </a:extLst>
              </a:tr>
              <a:tr h="3680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Estimated starting salary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$51,000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6789975"/>
                  </a:ext>
                </a:extLst>
              </a:tr>
              <a:tr h="7617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 dirty="0">
                          <a:effectLst/>
                        </a:rPr>
                        <a:t>Estimated starting annual salary (average of the two salaries above)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$54,000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7767907"/>
                  </a:ext>
                </a:extLst>
              </a:tr>
              <a:tr h="3680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Estimated starting monthly salary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>
                          <a:effectLst/>
                        </a:rPr>
                        <a:t>$4,500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9193988"/>
                  </a:ext>
                </a:extLst>
              </a:tr>
              <a:tr h="761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 dirty="0">
                          <a:effectLst/>
                        </a:rPr>
                        <a:t>Estimated net monthly salary (after taxes)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43050" algn="l"/>
                        </a:tabLst>
                      </a:pPr>
                      <a:r>
                        <a:rPr lang="en-US" sz="1200" dirty="0">
                          <a:effectLst/>
                        </a:rPr>
                        <a:t>$4,387.50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1689358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C444A00-6BDD-4F25-AA65-48CEC4E95817}"/>
              </a:ext>
            </a:extLst>
          </p:cNvPr>
          <p:cNvSpPr/>
          <p:nvPr/>
        </p:nvSpPr>
        <p:spPr>
          <a:xfrm>
            <a:off x="2366010" y="5316364"/>
            <a:ext cx="85420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https://www.glassdoor.com/Job/dallas-office-manager-jobs-SRCH_IL.0,6_IC1139977_KO7,21.htm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5"/>
              </a:rPr>
              <a:t>https://www.indeed.com/salaries/Office-Manager-Salaries,-Dallas-TX</a:t>
            </a:r>
            <a:endParaRPr lang="en-US" dirty="0"/>
          </a:p>
          <a:p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8F91C90-151A-41D4-814B-9755D0445E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5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011"/>
    </mc:Choice>
    <mc:Fallback>
      <p:transition spd="slow" advTm="59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79FBB-BB16-416F-B4AD-55430F4B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068" y="648824"/>
            <a:ext cx="8911687" cy="1280890"/>
          </a:xfrm>
        </p:spPr>
        <p:txBody>
          <a:bodyPr/>
          <a:lstStyle/>
          <a:p>
            <a:r>
              <a:rPr lang="en-US" dirty="0"/>
              <a:t>My Budget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FF54BB8-E2D5-44E2-BE28-A92FD6BA0F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590979"/>
              </p:ext>
            </p:extLst>
          </p:nvPr>
        </p:nvGraphicFramePr>
        <p:xfrm>
          <a:off x="2590800" y="1744663"/>
          <a:ext cx="8396288" cy="457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5" imgW="5134050" imgH="2800350" progId="Excel.Sheet.12">
                  <p:embed/>
                </p:oleObj>
              </mc:Choice>
              <mc:Fallback>
                <p:oleObj name="Worksheet" r:id="rId5" imgW="5134050" imgH="2800350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FF54BB8-E2D5-44E2-BE28-A92FD6BA0F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0800" y="1744663"/>
                        <a:ext cx="8396288" cy="4576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096953E-EF43-4F61-A7CA-EAAE9A65179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55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742"/>
    </mc:Choice>
    <mc:Fallback>
      <p:transition spd="slow" advTm="37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FDE2D-D9E3-4B1A-8DED-723DDA439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Student Loans at Graduation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A24C-C060-43B1-9913-15434DF23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4290"/>
            <a:ext cx="89154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Winter 16/17			Principal				Interest Rate				</a:t>
            </a:r>
          </a:p>
          <a:p>
            <a:pPr marL="0" indent="0">
              <a:buNone/>
            </a:pPr>
            <a:r>
              <a:rPr lang="en-US" dirty="0"/>
              <a:t>$9,500.00				$514.00					3.76%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Spring 17/18				</a:t>
            </a:r>
          </a:p>
          <a:p>
            <a:pPr marL="0" indent="0">
              <a:buNone/>
            </a:pPr>
            <a:r>
              <a:rPr lang="en-US" dirty="0"/>
              <a:t>$9,500.00				$328.00					4.45%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Fall 18/19				</a:t>
            </a:r>
          </a:p>
          <a:p>
            <a:pPr marL="0" indent="0">
              <a:buNone/>
            </a:pPr>
            <a:r>
              <a:rPr lang="en-US" dirty="0"/>
              <a:t>$3,150.00				$  36.00					4.45%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Loan Total $22,150  </a:t>
            </a:r>
          </a:p>
          <a:p>
            <a:pPr marL="0" indent="0">
              <a:buNone/>
            </a:pPr>
            <a:r>
              <a:rPr lang="en-US" dirty="0"/>
              <a:t>Estimated monthly payments $293.00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E39FE8A-352B-490E-975D-74065F77CC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86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195"/>
    </mc:Choice>
    <mc:Fallback>
      <p:transition spd="slow" advTm="261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3D56F-040E-4929-9F3C-4313FF3F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322896"/>
            <a:ext cx="8911687" cy="1280890"/>
          </a:xfrm>
        </p:spPr>
        <p:txBody>
          <a:bodyPr/>
          <a:lstStyle/>
          <a:p>
            <a:r>
              <a:rPr lang="en-US" dirty="0"/>
              <a:t>Repayment Plan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6344E1-263F-44D2-9F72-A9419C04F5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8030022"/>
              </p:ext>
            </p:extLst>
          </p:nvPr>
        </p:nvGraphicFramePr>
        <p:xfrm>
          <a:off x="1439682" y="1116967"/>
          <a:ext cx="51895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Worksheet" r:id="rId5" imgW="11439630" imgH="11944350" progId="Excel.Sheet.12">
                  <p:embed/>
                </p:oleObj>
              </mc:Choice>
              <mc:Fallback>
                <p:oleObj name="Worksheet" r:id="rId5" imgW="11439630" imgH="11944350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E6344E1-263F-44D2-9F72-A9419C04F5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39682" y="1116967"/>
                        <a:ext cx="51895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A978E01-F27C-4B7D-9DCD-4527A6F76E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396001"/>
              </p:ext>
            </p:extLst>
          </p:nvPr>
        </p:nvGraphicFramePr>
        <p:xfrm>
          <a:off x="6727825" y="1117600"/>
          <a:ext cx="505460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7" imgW="11144250" imgH="11944350" progId="Excel.Sheet.12">
                  <p:embed/>
                </p:oleObj>
              </mc:Choice>
              <mc:Fallback>
                <p:oleObj name="Worksheet" r:id="rId7" imgW="11144250" imgH="11944350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1A978E01-F27C-4B7D-9DCD-4527A6F76E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27825" y="1117600"/>
                        <a:ext cx="505460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7DEEC4-0456-40A9-B2A3-837F4F979739}"/>
              </a:ext>
            </a:extLst>
          </p:cNvPr>
          <p:cNvSpPr txBox="1"/>
          <p:nvPr/>
        </p:nvSpPr>
        <p:spPr>
          <a:xfrm>
            <a:off x="1478362" y="6488668"/>
            <a:ext cx="10275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FV:$6,760.42+$2,650.00=$19,410.42					FV:$824.19+$9,500=$10,324.19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91685DF-0BDF-4EF2-839E-BEC07C1E055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67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06"/>
    </mc:Choice>
    <mc:Fallback>
      <p:transition spd="slow" advTm="6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6A21-6138-4359-B447-09614AC0E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AE109-150B-4BFB-A11B-0D97F5A13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82261"/>
            <a:ext cx="8915400" cy="3777622"/>
          </a:xfrm>
        </p:spPr>
        <p:txBody>
          <a:bodyPr/>
          <a:lstStyle/>
          <a:p>
            <a:r>
              <a:rPr lang="en-US" dirty="0"/>
              <a:t>Total loan: $22,150.00</a:t>
            </a:r>
          </a:p>
          <a:p>
            <a:r>
              <a:rPr lang="en-US" dirty="0"/>
              <a:t>Total interest paid: $7,584.61</a:t>
            </a:r>
          </a:p>
          <a:p>
            <a:r>
              <a:rPr lang="en-US" dirty="0"/>
              <a:t>Future Value: $29,734.61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B9DED65-03A1-402F-9468-B5F329B27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05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27"/>
    </mc:Choice>
    <mc:Fallback>
      <p:transition spd="slow" advTm="53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E5A73-824B-4DFE-811D-9EA62C8D8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477" y="624110"/>
            <a:ext cx="9583136" cy="1280890"/>
          </a:xfrm>
        </p:spPr>
        <p:txBody>
          <a:bodyPr/>
          <a:lstStyle/>
          <a:p>
            <a:r>
              <a:rPr lang="en-US" dirty="0"/>
              <a:t>Ways to Reduce Amount of Interest Paid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796ECE2-6F13-4E3E-AA10-A90C2821F8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063987"/>
              </p:ext>
            </p:extLst>
          </p:nvPr>
        </p:nvGraphicFramePr>
        <p:xfrm>
          <a:off x="956108" y="2066365"/>
          <a:ext cx="10936655" cy="1451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Worksheet" r:id="rId5" imgW="7248420" imgH="962115" progId="Excel.Sheet.12">
                  <p:embed/>
                </p:oleObj>
              </mc:Choice>
              <mc:Fallback>
                <p:oleObj name="Worksheet" r:id="rId5" imgW="7248420" imgH="962115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4796ECE2-6F13-4E3E-AA10-A90C2821F8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6108" y="2066365"/>
                        <a:ext cx="10936655" cy="1451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3E3C75E-2E55-4C4F-A298-6900E039FC8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91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64"/>
    </mc:Choice>
    <mc:Fallback>
      <p:transition spd="slow" advTm="7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331DF-4E38-4A31-97C6-9857F54AC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1650D-3A59-4613-8426-545C6AB07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9598" y="1905000"/>
            <a:ext cx="8915400" cy="377762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Optimal monthly payment $275.00-$300.00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Same as my hypothesis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I would have extra money for emergencies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I would have extra money for special purchases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C3269BD-7F86-491F-9E97-B5DC8403D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30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32"/>
    </mc:Choice>
    <mc:Fallback>
      <p:transition spd="slow" advTm="16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332</Words>
  <Application>Microsoft Office PowerPoint</Application>
  <PresentationFormat>Widescreen</PresentationFormat>
  <Paragraphs>61</Paragraphs>
  <Slides>10</Slides>
  <Notes>0</Notes>
  <HiddenSlides>0</HiddenSlides>
  <MMClips>10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Wingdings 3</vt:lpstr>
      <vt:lpstr>Ion Boardroom</vt:lpstr>
      <vt:lpstr>Worksheet</vt:lpstr>
      <vt:lpstr>Student Loans</vt:lpstr>
      <vt:lpstr>Introduction</vt:lpstr>
      <vt:lpstr>Hypothesis</vt:lpstr>
      <vt:lpstr>Salary after Graduation</vt:lpstr>
      <vt:lpstr>My Budget</vt:lpstr>
      <vt:lpstr>Total Student Loans at Graduation</vt:lpstr>
      <vt:lpstr>Repayment Plan</vt:lpstr>
      <vt:lpstr>Future Value</vt:lpstr>
      <vt:lpstr>Ways to Reduce Amount of Interest Paid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Loans</dc:title>
  <dc:creator>brittany tucker</dc:creator>
  <cp:lastModifiedBy>brittany tucker</cp:lastModifiedBy>
  <cp:revision>2</cp:revision>
  <dcterms:created xsi:type="dcterms:W3CDTF">2020-10-21T01:38:43Z</dcterms:created>
  <dcterms:modified xsi:type="dcterms:W3CDTF">2020-10-21T01:49:25Z</dcterms:modified>
</cp:coreProperties>
</file>