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06"/>
    <p:restoredTop sz="94632"/>
  </p:normalViewPr>
  <p:slideViewPr>
    <p:cSldViewPr snapToGrid="0" snapToObjects="1">
      <p:cViewPr varScale="1">
        <p:scale>
          <a:sx n="81" d="100"/>
          <a:sy n="81" d="100"/>
        </p:scale>
        <p:origin x="200" y="72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presProps" Target="presProps.xml"/><Relationship Id="rId13" Type="http://schemas.openxmlformats.org/officeDocument/2006/relationships/viewProps" Target="viewProps.xml"/><Relationship Id="rId14" Type="http://schemas.openxmlformats.org/officeDocument/2006/relationships/theme" Target="theme/theme1.xml"/><Relationship Id="rId15"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AAD347D-5ACD-4C99-B74B-A9C85AD731AF}" type="datetimeFigureOut">
              <a:rPr lang="en-US" dirty="0"/>
              <a:t>2/4/23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p>
            <a:fld id="{4509A250-FF31-4206-8172-F9D3106AACB1}" type="datetimeFigureOut">
              <a:rPr lang="en-US" dirty="0"/>
              <a:t>2/4/23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796027F-7875-4030-9381-8BD8C4F21935}" type="datetimeFigureOut">
              <a:rPr lang="en-US" dirty="0"/>
              <a:t>2/4/23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796027F-7875-4030-9381-8BD8C4F21935}" type="datetimeFigureOut">
              <a:rPr lang="en-US" dirty="0"/>
              <a:t>2/4/23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796027F-7875-4030-9381-8BD8C4F21935}" type="datetimeFigureOut">
              <a:rPr lang="en-US" dirty="0"/>
              <a:t>2/4/23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4509A250-FF31-4206-8172-F9D3106AACB1}" type="datetimeFigureOut">
              <a:rPr lang="en-US" dirty="0"/>
              <a:t>2/4/23</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509A250-FF31-4206-8172-F9D3106AACB1}" type="datetimeFigureOut">
              <a:rPr lang="en-US" dirty="0"/>
              <a:t>2/4/23</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Date Placeholder 4"/>
          <p:cNvSpPr>
            <a:spLocks noGrp="1"/>
          </p:cNvSpPr>
          <p:nvPr>
            <p:ph type="dt" sz="half" idx="10"/>
          </p:nvPr>
        </p:nvSpPr>
        <p:spPr/>
        <p:txBody>
          <a:bodyPr/>
          <a:lstStyle/>
          <a:p>
            <a:fld id="{4509A250-FF31-4206-8172-F9D3106AACB1}" type="datetimeFigureOut">
              <a:rPr lang="en-US" dirty="0"/>
              <a:t>2/4/23</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2/4/23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2/4/23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2/4/23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smtClean="0"/>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2/4/23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2/4/23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2/4/23</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Drag picture to placeholder or click icon to add</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Drag picture to placeholder or click icon to add</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Drag picture to placeholder or click icon to add</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2/4/23</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2/4/23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2/4/23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20" Type="http://schemas.openxmlformats.org/officeDocument/2006/relationships/image" Target="../media/image3.png"/><Relationship Id="rId21" Type="http://schemas.openxmlformats.org/officeDocument/2006/relationships/image" Target="../media/image4.png"/><Relationship Id="rId22" Type="http://schemas.openxmlformats.org/officeDocument/2006/relationships/image" Target="../media/image5.png"/><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theme" Target="../theme/theme1.xml"/><Relationship Id="rId19"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AAD347D-5ACD-4C99-B74B-A9C85AD731AF}" type="datetimeFigureOut">
              <a:rPr lang="en-US" dirty="0"/>
              <a:t>2/4/23</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02111984F565}" type="slidenum">
              <a:rPr lang="en-US" dirty="0"/>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64"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smallbusiness.chron.com/swot-analysis-patient-safety-68253.html" TargetMode="External"/><Relationship Id="rId4" Type="http://schemas.openxmlformats.org/officeDocument/2006/relationships/hyperlink" Target="http://www.hhs.gov/hipaa/for-professionals/index.html" TargetMode="External"/><Relationship Id="rId5" Type="http://schemas.openxmlformats.org/officeDocument/2006/relationships/hyperlink" Target="https://healthcaresuccess.com/blog/case-studies-best-practices/swot.html" TargetMode="External"/><Relationship Id="rId1" Type="http://schemas.openxmlformats.org/officeDocument/2006/relationships/slideLayout" Target="../slideLayouts/slideLayout2.xml"/><Relationship Id="rId2" Type="http://schemas.openxmlformats.org/officeDocument/2006/relationships/hyperlink" Target="https://www.ahcancal.org/facility_operations/privacysecurity/Pages/HIPAAPolicyProcManual.aspx"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solidFill>
                  <a:schemeClr val="bg1"/>
                </a:solidFill>
              </a:rPr>
              <a:t>SWOT ANALYSIS</a:t>
            </a:r>
            <a:endParaRPr lang="en-US" dirty="0">
              <a:solidFill>
                <a:schemeClr val="bg1"/>
              </a:solidFill>
            </a:endParaRPr>
          </a:p>
        </p:txBody>
      </p:sp>
      <p:sp>
        <p:nvSpPr>
          <p:cNvPr id="3" name="Subtitle 2"/>
          <p:cNvSpPr>
            <a:spLocks noGrp="1"/>
          </p:cNvSpPr>
          <p:nvPr>
            <p:ph type="subTitle" idx="1"/>
          </p:nvPr>
        </p:nvSpPr>
        <p:spPr/>
        <p:txBody>
          <a:bodyPr/>
          <a:lstStyle/>
          <a:p>
            <a:r>
              <a:rPr lang="en-US" dirty="0" smtClean="0">
                <a:solidFill>
                  <a:schemeClr val="bg1"/>
                </a:solidFill>
              </a:rPr>
              <a:t>Lily Kluth </a:t>
            </a:r>
            <a:endParaRPr lang="en-US" dirty="0">
              <a:solidFill>
                <a:schemeClr val="bg1"/>
              </a:solidFill>
            </a:endParaRPr>
          </a:p>
        </p:txBody>
      </p:sp>
    </p:spTree>
    <p:extLst>
      <p:ext uri="{BB962C8B-B14F-4D97-AF65-F5344CB8AC3E}">
        <p14:creationId xmlns:p14="http://schemas.microsoft.com/office/powerpoint/2010/main" val="4243216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rPr>
              <a:t>What is SWOT? </a:t>
            </a:r>
            <a:endParaRPr lang="en-US" dirty="0">
              <a:solidFill>
                <a:schemeClr val="bg1"/>
              </a:solidFill>
            </a:endParaRPr>
          </a:p>
        </p:txBody>
      </p:sp>
      <p:sp>
        <p:nvSpPr>
          <p:cNvPr id="3" name="Content Placeholder 2"/>
          <p:cNvSpPr>
            <a:spLocks noGrp="1"/>
          </p:cNvSpPr>
          <p:nvPr>
            <p:ph idx="1"/>
          </p:nvPr>
        </p:nvSpPr>
        <p:spPr/>
        <p:txBody>
          <a:bodyPr/>
          <a:lstStyle/>
          <a:p>
            <a:r>
              <a:rPr lang="en-US" dirty="0" smtClean="0">
                <a:solidFill>
                  <a:schemeClr val="bg1"/>
                </a:solidFill>
              </a:rPr>
              <a:t>SWOT stands for: </a:t>
            </a:r>
          </a:p>
          <a:p>
            <a:pPr lvl="1"/>
            <a:r>
              <a:rPr lang="en-US" dirty="0" smtClean="0">
                <a:solidFill>
                  <a:schemeClr val="bg1"/>
                </a:solidFill>
              </a:rPr>
              <a:t>Strength </a:t>
            </a:r>
          </a:p>
          <a:p>
            <a:pPr lvl="1"/>
            <a:r>
              <a:rPr lang="en-US" dirty="0" smtClean="0">
                <a:solidFill>
                  <a:schemeClr val="bg1"/>
                </a:solidFill>
              </a:rPr>
              <a:t>Weakness </a:t>
            </a:r>
          </a:p>
          <a:p>
            <a:pPr lvl="1"/>
            <a:r>
              <a:rPr lang="en-US" dirty="0" smtClean="0">
                <a:solidFill>
                  <a:schemeClr val="bg1"/>
                </a:solidFill>
              </a:rPr>
              <a:t>Opportunity </a:t>
            </a:r>
          </a:p>
          <a:p>
            <a:pPr lvl="1"/>
            <a:r>
              <a:rPr lang="en-US" dirty="0" smtClean="0">
                <a:solidFill>
                  <a:schemeClr val="bg1"/>
                </a:solidFill>
              </a:rPr>
              <a:t>Threat</a:t>
            </a:r>
          </a:p>
          <a:p>
            <a:r>
              <a:rPr lang="en-US" dirty="0" smtClean="0">
                <a:solidFill>
                  <a:schemeClr val="bg1"/>
                </a:solidFill>
              </a:rPr>
              <a:t>SWOT helps us determine our strengths and weaknesses in a department or as a whole. It also helps us determine any threats and opportunities for growth. </a:t>
            </a:r>
          </a:p>
          <a:p>
            <a:r>
              <a:rPr lang="en-US" dirty="0" smtClean="0">
                <a:solidFill>
                  <a:schemeClr val="bg1"/>
                </a:solidFill>
              </a:rPr>
              <a:t>This is very helpful when trying to find solutions to problems or when trying to strengthen the weaknesses. </a:t>
            </a:r>
          </a:p>
        </p:txBody>
      </p:sp>
    </p:spTree>
    <p:extLst>
      <p:ext uri="{BB962C8B-B14F-4D97-AF65-F5344CB8AC3E}">
        <p14:creationId xmlns:p14="http://schemas.microsoft.com/office/powerpoint/2010/main" val="14986915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rPr>
              <a:t>Four Main Focuses</a:t>
            </a:r>
            <a:endParaRPr lang="en-US" dirty="0">
              <a:solidFill>
                <a:schemeClr val="bg1"/>
              </a:solidFill>
            </a:endParaRPr>
          </a:p>
        </p:txBody>
      </p:sp>
      <p:sp>
        <p:nvSpPr>
          <p:cNvPr id="3" name="Content Placeholder 2"/>
          <p:cNvSpPr>
            <a:spLocks noGrp="1"/>
          </p:cNvSpPr>
          <p:nvPr>
            <p:ph idx="1"/>
          </p:nvPr>
        </p:nvSpPr>
        <p:spPr>
          <a:xfrm>
            <a:off x="646111" y="2052918"/>
            <a:ext cx="8946541" cy="4195481"/>
          </a:xfrm>
        </p:spPr>
        <p:txBody>
          <a:bodyPr/>
          <a:lstStyle/>
          <a:p>
            <a:r>
              <a:rPr lang="en-US" dirty="0" smtClean="0">
                <a:solidFill>
                  <a:schemeClr val="bg1"/>
                </a:solidFill>
              </a:rPr>
              <a:t>There are four main focuses and areas where SWOT is being analyzed. These are areas where the majority of issues can arise and where our main focus in the healthcare setting is.</a:t>
            </a:r>
          </a:p>
          <a:p>
            <a:r>
              <a:rPr lang="en-US" dirty="0" smtClean="0">
                <a:solidFill>
                  <a:schemeClr val="bg1"/>
                </a:solidFill>
              </a:rPr>
              <a:t>These are: </a:t>
            </a:r>
          </a:p>
          <a:p>
            <a:pPr lvl="1"/>
            <a:r>
              <a:rPr lang="en-US" dirty="0" smtClean="0">
                <a:solidFill>
                  <a:schemeClr val="bg1"/>
                </a:solidFill>
              </a:rPr>
              <a:t>Financial Aspects </a:t>
            </a:r>
          </a:p>
          <a:p>
            <a:pPr lvl="1"/>
            <a:r>
              <a:rPr lang="en-US" dirty="0" smtClean="0">
                <a:solidFill>
                  <a:schemeClr val="bg1"/>
                </a:solidFill>
              </a:rPr>
              <a:t>Staffing </a:t>
            </a:r>
          </a:p>
          <a:p>
            <a:pPr lvl="1"/>
            <a:r>
              <a:rPr lang="en-US" dirty="0" smtClean="0">
                <a:solidFill>
                  <a:schemeClr val="bg1"/>
                </a:solidFill>
              </a:rPr>
              <a:t>Legal and ethical issues </a:t>
            </a:r>
          </a:p>
          <a:p>
            <a:pPr lvl="1"/>
            <a:r>
              <a:rPr lang="en-US" dirty="0" smtClean="0">
                <a:solidFill>
                  <a:schemeClr val="bg1"/>
                </a:solidFill>
              </a:rPr>
              <a:t>Management Challenges and Opportunities in the healthcare managerial setting</a:t>
            </a:r>
          </a:p>
        </p:txBody>
      </p:sp>
    </p:spTree>
    <p:extLst>
      <p:ext uri="{BB962C8B-B14F-4D97-AF65-F5344CB8AC3E}">
        <p14:creationId xmlns:p14="http://schemas.microsoft.com/office/powerpoint/2010/main" val="20938929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rPr>
              <a:t>Financial Aspects </a:t>
            </a:r>
            <a:endParaRPr lang="en-US" dirty="0">
              <a:solidFill>
                <a:schemeClr val="bg1"/>
              </a:solidFill>
            </a:endParaRPr>
          </a:p>
        </p:txBody>
      </p:sp>
      <p:sp>
        <p:nvSpPr>
          <p:cNvPr id="3" name="Content Placeholder 2"/>
          <p:cNvSpPr>
            <a:spLocks noGrp="1"/>
          </p:cNvSpPr>
          <p:nvPr>
            <p:ph idx="1"/>
          </p:nvPr>
        </p:nvSpPr>
        <p:spPr/>
        <p:txBody>
          <a:bodyPr>
            <a:normAutofit fontScale="92500" lnSpcReduction="20000"/>
          </a:bodyPr>
          <a:lstStyle/>
          <a:p>
            <a:r>
              <a:rPr lang="en-US" dirty="0" smtClean="0">
                <a:solidFill>
                  <a:schemeClr val="bg1"/>
                </a:solidFill>
              </a:rPr>
              <a:t>S: There are many areas where in the healthcare field their finances are strong. I think this is a plus for employees, better pay and the companies are now allowing bonuses and overtime pay for months. There are many ways the chief financial officers can manage finances. </a:t>
            </a:r>
          </a:p>
          <a:p>
            <a:endParaRPr lang="en-US" dirty="0">
              <a:solidFill>
                <a:schemeClr val="bg1"/>
              </a:solidFill>
            </a:endParaRPr>
          </a:p>
          <a:p>
            <a:r>
              <a:rPr lang="en-US" dirty="0" smtClean="0">
                <a:solidFill>
                  <a:schemeClr val="bg1"/>
                </a:solidFill>
              </a:rPr>
              <a:t>W: There are many areas where we spend lots on money in the healthcare field. I think it is a problem that we are spending so much money on health care technology to get the best </a:t>
            </a:r>
          </a:p>
          <a:p>
            <a:endParaRPr lang="en-US" dirty="0">
              <a:solidFill>
                <a:schemeClr val="bg1"/>
              </a:solidFill>
            </a:endParaRPr>
          </a:p>
          <a:p>
            <a:r>
              <a:rPr lang="en-US" dirty="0" smtClean="0">
                <a:solidFill>
                  <a:schemeClr val="bg1"/>
                </a:solidFill>
              </a:rPr>
              <a:t>O: There are many ways that we can use budgeting to make sue we are spending our money in the right areas. I think it is important </a:t>
            </a:r>
          </a:p>
          <a:p>
            <a:endParaRPr lang="en-US" dirty="0">
              <a:solidFill>
                <a:schemeClr val="bg1"/>
              </a:solidFill>
            </a:endParaRPr>
          </a:p>
          <a:p>
            <a:r>
              <a:rPr lang="en-US" dirty="0" smtClean="0">
                <a:solidFill>
                  <a:schemeClr val="bg1"/>
                </a:solidFill>
              </a:rPr>
              <a:t>T: There is always the threat that someone or multiple people commit fraud. This is a very serious issue with jail time and fines n found guilty.</a:t>
            </a:r>
            <a:endParaRPr lang="en-US" dirty="0">
              <a:solidFill>
                <a:schemeClr val="bg1"/>
              </a:solidFill>
            </a:endParaRPr>
          </a:p>
        </p:txBody>
      </p:sp>
    </p:spTree>
    <p:extLst>
      <p:ext uri="{BB962C8B-B14F-4D97-AF65-F5344CB8AC3E}">
        <p14:creationId xmlns:p14="http://schemas.microsoft.com/office/powerpoint/2010/main" val="1931781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rPr>
              <a:t>Staffing </a:t>
            </a:r>
            <a:endParaRPr lang="en-US" dirty="0">
              <a:solidFill>
                <a:schemeClr val="bg1"/>
              </a:solidFill>
            </a:endParaRPr>
          </a:p>
        </p:txBody>
      </p:sp>
      <p:sp>
        <p:nvSpPr>
          <p:cNvPr id="3" name="Content Placeholder 2"/>
          <p:cNvSpPr>
            <a:spLocks noGrp="1"/>
          </p:cNvSpPr>
          <p:nvPr>
            <p:ph idx="1"/>
          </p:nvPr>
        </p:nvSpPr>
        <p:spPr>
          <a:xfrm>
            <a:off x="875201" y="1579952"/>
            <a:ext cx="8946541" cy="4946972"/>
          </a:xfrm>
        </p:spPr>
        <p:txBody>
          <a:bodyPr>
            <a:normAutofit fontScale="92500" lnSpcReduction="10000"/>
          </a:bodyPr>
          <a:lstStyle/>
          <a:p>
            <a:pPr marL="0" marR="0" lvl="0" indent="0" defTabSz="914400" eaLnBrk="1" fontAlgn="auto" latinLnBrk="0" hangingPunct="1">
              <a:lnSpc>
                <a:spcPct val="100000"/>
              </a:lnSpc>
              <a:spcBef>
                <a:spcPts val="0"/>
              </a:spcBef>
              <a:spcAft>
                <a:spcPts val="0"/>
              </a:spcAft>
              <a:buClrTx/>
              <a:buSzTx/>
              <a:buFontTx/>
              <a:buNone/>
              <a:tabLst/>
              <a:defRPr/>
            </a:pPr>
            <a:r>
              <a:rPr lang="en-US" dirty="0" smtClean="0">
                <a:solidFill>
                  <a:schemeClr val="bg1"/>
                </a:solidFill>
              </a:rPr>
              <a:t>S:	</a:t>
            </a:r>
          </a:p>
          <a:p>
            <a:pPr lvl="1" defTabSz="914400">
              <a:spcBef>
                <a:spcPts val="0"/>
              </a:spcBef>
              <a:buClrTx/>
              <a:buSzTx/>
            </a:pPr>
            <a:r>
              <a:rPr lang="en-US" dirty="0" smtClean="0">
                <a:solidFill>
                  <a:schemeClr val="bg1"/>
                </a:solidFill>
              </a:rPr>
              <a:t>There will always be a need for nurses so the job security is always there. We are always going to need more staff. </a:t>
            </a:r>
            <a:endParaRPr lang="en-US" dirty="0">
              <a:solidFill>
                <a:schemeClr val="bg1"/>
              </a:solidFill>
            </a:endParaRPr>
          </a:p>
          <a:p>
            <a:pPr marL="0" marR="0" lvl="0" indent="0" defTabSz="914400" eaLnBrk="1" fontAlgn="auto" latinLnBrk="0" hangingPunct="1">
              <a:lnSpc>
                <a:spcPct val="100000"/>
              </a:lnSpc>
              <a:spcBef>
                <a:spcPts val="0"/>
              </a:spcBef>
              <a:spcAft>
                <a:spcPts val="0"/>
              </a:spcAft>
              <a:buClrTx/>
              <a:buSzTx/>
              <a:buFontTx/>
              <a:buNone/>
              <a:tabLst/>
              <a:defRPr/>
            </a:pPr>
            <a:endParaRPr lang="en-US" dirty="0">
              <a:solidFill>
                <a:schemeClr val="bg1"/>
              </a:solidFill>
            </a:endParaRPr>
          </a:p>
          <a:p>
            <a:pPr marL="0" marR="0" lvl="0" indent="0" defTabSz="914400" eaLnBrk="1" fontAlgn="auto" latinLnBrk="0" hangingPunct="1">
              <a:lnSpc>
                <a:spcPct val="100000"/>
              </a:lnSpc>
              <a:spcBef>
                <a:spcPts val="0"/>
              </a:spcBef>
              <a:spcAft>
                <a:spcPts val="0"/>
              </a:spcAft>
              <a:buClrTx/>
              <a:buSzTx/>
              <a:buFontTx/>
              <a:buNone/>
              <a:tabLst/>
              <a:defRPr/>
            </a:pPr>
            <a:r>
              <a:rPr lang="en-US" dirty="0" smtClean="0">
                <a:solidFill>
                  <a:schemeClr val="bg1"/>
                </a:solidFill>
              </a:rPr>
              <a:t>W:</a:t>
            </a:r>
          </a:p>
          <a:p>
            <a:pPr lvl="1" defTabSz="914400">
              <a:spcBef>
                <a:spcPts val="0"/>
              </a:spcBef>
              <a:buClrTx/>
              <a:buSzTx/>
            </a:pPr>
            <a:r>
              <a:rPr lang="en-US" dirty="0" smtClean="0">
                <a:solidFill>
                  <a:schemeClr val="bg1"/>
                </a:solidFill>
              </a:rPr>
              <a:t>Even thought we are always in need of staff, there is a shortage of healthcare workers. Burn out is real and a lot of people are not getting paid the same after the bonuses that COVID brought. 	</a:t>
            </a:r>
            <a:endParaRPr lang="en-US" dirty="0">
              <a:solidFill>
                <a:schemeClr val="bg1"/>
              </a:solidFill>
            </a:endParaRPr>
          </a:p>
          <a:p>
            <a:pPr marL="0" marR="0" lvl="0" indent="0" defTabSz="914400" eaLnBrk="1" fontAlgn="auto" latinLnBrk="0" hangingPunct="1">
              <a:lnSpc>
                <a:spcPct val="100000"/>
              </a:lnSpc>
              <a:spcBef>
                <a:spcPts val="0"/>
              </a:spcBef>
              <a:spcAft>
                <a:spcPts val="0"/>
              </a:spcAft>
              <a:buClrTx/>
              <a:buSzTx/>
              <a:buFontTx/>
              <a:buNone/>
              <a:tabLst/>
              <a:defRPr/>
            </a:pPr>
            <a:endParaRPr lang="en-US" dirty="0" smtClean="0">
              <a:solidFill>
                <a:schemeClr val="bg1"/>
              </a:solidFill>
            </a:endParaRPr>
          </a:p>
          <a:p>
            <a:pPr marL="0" marR="0" lvl="0" indent="0" defTabSz="914400" eaLnBrk="1" fontAlgn="auto" latinLnBrk="0" hangingPunct="1">
              <a:lnSpc>
                <a:spcPct val="100000"/>
              </a:lnSpc>
              <a:spcBef>
                <a:spcPts val="0"/>
              </a:spcBef>
              <a:spcAft>
                <a:spcPts val="0"/>
              </a:spcAft>
              <a:buClrTx/>
              <a:buSzTx/>
              <a:buFontTx/>
              <a:buNone/>
              <a:tabLst/>
              <a:defRPr/>
            </a:pPr>
            <a:r>
              <a:rPr lang="en-US" dirty="0" smtClean="0">
                <a:solidFill>
                  <a:schemeClr val="bg1"/>
                </a:solidFill>
              </a:rPr>
              <a:t>O:</a:t>
            </a:r>
          </a:p>
          <a:p>
            <a:pPr lvl="1" defTabSz="914400">
              <a:spcBef>
                <a:spcPts val="0"/>
              </a:spcBef>
              <a:buClrTx/>
              <a:buSzTx/>
            </a:pPr>
            <a:r>
              <a:rPr lang="en-US" dirty="0" smtClean="0">
                <a:solidFill>
                  <a:schemeClr val="bg1"/>
                </a:solidFill>
              </a:rPr>
              <a:t>This is an opportunity for the healthcare facility's to re-evaluate there staffs and work with them in order to maintain staffing numbers. We also need to make sure we are hiring new staff and training them correctly. </a:t>
            </a:r>
          </a:p>
          <a:p>
            <a:pPr marL="0" marR="0" lvl="0" indent="0" defTabSz="914400" eaLnBrk="1" fontAlgn="auto" latinLnBrk="0" hangingPunct="1">
              <a:lnSpc>
                <a:spcPct val="100000"/>
              </a:lnSpc>
              <a:spcBef>
                <a:spcPts val="0"/>
              </a:spcBef>
              <a:spcAft>
                <a:spcPts val="0"/>
              </a:spcAft>
              <a:buClrTx/>
              <a:buSzTx/>
              <a:buFontTx/>
              <a:buNone/>
              <a:tabLst/>
              <a:defRPr/>
            </a:pPr>
            <a:endParaRPr lang="en-US" dirty="0">
              <a:solidFill>
                <a:schemeClr val="bg1"/>
              </a:solidFill>
            </a:endParaRPr>
          </a:p>
          <a:p>
            <a:pPr marL="0" marR="0" lvl="0" indent="0" defTabSz="914400" eaLnBrk="1" fontAlgn="auto" latinLnBrk="0" hangingPunct="1">
              <a:lnSpc>
                <a:spcPct val="100000"/>
              </a:lnSpc>
              <a:spcBef>
                <a:spcPts val="0"/>
              </a:spcBef>
              <a:spcAft>
                <a:spcPts val="0"/>
              </a:spcAft>
              <a:buClrTx/>
              <a:buSzTx/>
              <a:buFontTx/>
              <a:buNone/>
              <a:tabLst/>
              <a:defRPr/>
            </a:pPr>
            <a:endParaRPr lang="en-US" dirty="0" smtClean="0">
              <a:solidFill>
                <a:schemeClr val="bg1"/>
              </a:solidFill>
            </a:endParaRPr>
          </a:p>
          <a:p>
            <a:pPr marL="0" marR="0" lvl="0" indent="0" defTabSz="914400" eaLnBrk="1" fontAlgn="auto" latinLnBrk="0" hangingPunct="1">
              <a:lnSpc>
                <a:spcPct val="100000"/>
              </a:lnSpc>
              <a:spcBef>
                <a:spcPts val="0"/>
              </a:spcBef>
              <a:spcAft>
                <a:spcPts val="0"/>
              </a:spcAft>
              <a:buClrTx/>
              <a:buSzTx/>
              <a:buFontTx/>
              <a:buNone/>
              <a:tabLst/>
              <a:defRPr/>
            </a:pPr>
            <a:r>
              <a:rPr lang="en-US" dirty="0" smtClean="0">
                <a:solidFill>
                  <a:schemeClr val="bg1"/>
                </a:solidFill>
              </a:rPr>
              <a:t>T: </a:t>
            </a:r>
          </a:p>
          <a:p>
            <a:pPr lvl="1" defTabSz="914400">
              <a:spcBef>
                <a:spcPts val="0"/>
              </a:spcBef>
              <a:buClrTx/>
              <a:buSzTx/>
            </a:pPr>
            <a:r>
              <a:rPr lang="en-US" dirty="0">
                <a:solidFill>
                  <a:schemeClr val="bg1"/>
                </a:solidFill>
              </a:rPr>
              <a:t> </a:t>
            </a:r>
            <a:r>
              <a:rPr lang="en-US" dirty="0" smtClean="0">
                <a:solidFill>
                  <a:schemeClr val="bg1"/>
                </a:solidFill>
              </a:rPr>
              <a:t>There is a worry that the staffing shortage is going to get worse before it gets better. If the hospitals or health facilities don’t keep bonuses or work with the staff they may loose more staff. </a:t>
            </a:r>
          </a:p>
          <a:p>
            <a:pPr lvl="1" defTabSz="914400">
              <a:spcBef>
                <a:spcPts val="0"/>
              </a:spcBef>
              <a:buClrTx/>
              <a:buSzTx/>
            </a:pPr>
            <a:endParaRPr lang="en-US" dirty="0" smtClean="0">
              <a:solidFill>
                <a:schemeClr val="bg1"/>
              </a:solidFill>
            </a:endParaRPr>
          </a:p>
        </p:txBody>
      </p:sp>
    </p:spTree>
    <p:extLst>
      <p:ext uri="{BB962C8B-B14F-4D97-AF65-F5344CB8AC3E}">
        <p14:creationId xmlns:p14="http://schemas.microsoft.com/office/powerpoint/2010/main" val="13805581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rPr>
              <a:t>Legal and Ethical Issues</a:t>
            </a:r>
            <a:endParaRPr lang="en-US" dirty="0">
              <a:solidFill>
                <a:schemeClr val="bg1"/>
              </a:solidFill>
            </a:endParaRPr>
          </a:p>
        </p:txBody>
      </p:sp>
      <p:sp>
        <p:nvSpPr>
          <p:cNvPr id="3" name="Content Placeholder 2"/>
          <p:cNvSpPr>
            <a:spLocks noGrp="1"/>
          </p:cNvSpPr>
          <p:nvPr>
            <p:ph idx="1"/>
          </p:nvPr>
        </p:nvSpPr>
        <p:spPr>
          <a:xfrm>
            <a:off x="646111" y="1516891"/>
            <a:ext cx="8946541" cy="5010033"/>
          </a:xfrm>
        </p:spPr>
        <p:txBody>
          <a:bodyPr>
            <a:normAutofit fontScale="92500" lnSpcReduction="20000"/>
          </a:bodyPr>
          <a:lstStyle/>
          <a:p>
            <a:r>
              <a:rPr lang="en-US" dirty="0" smtClean="0">
                <a:solidFill>
                  <a:schemeClr val="bg1"/>
                </a:solidFill>
              </a:rPr>
              <a:t>S: </a:t>
            </a:r>
          </a:p>
          <a:p>
            <a:pPr lvl="1"/>
            <a:r>
              <a:rPr lang="en-US" dirty="0" smtClean="0">
                <a:solidFill>
                  <a:schemeClr val="bg1"/>
                </a:solidFill>
              </a:rPr>
              <a:t>We have technology throughout of medical software systems that help us prevent medication errors and medical errors in general. Health technology is one area that we are strong in. Making sure we are following protocol and policies are also something that healthcare facilities are very strict about. </a:t>
            </a:r>
          </a:p>
          <a:p>
            <a:r>
              <a:rPr lang="en-US" dirty="0" smtClean="0">
                <a:solidFill>
                  <a:schemeClr val="bg1"/>
                </a:solidFill>
              </a:rPr>
              <a:t>W:</a:t>
            </a:r>
          </a:p>
          <a:p>
            <a:pPr lvl="1"/>
            <a:r>
              <a:rPr lang="en-US" dirty="0" smtClean="0">
                <a:solidFill>
                  <a:schemeClr val="bg1"/>
                </a:solidFill>
              </a:rPr>
              <a:t>Lately in many hospitals and I healthcare throughout the country we are experiencing short staffing. This is creating safety issues for patient to nurse ratios and unsafe working hours. This is something that we can improve on. </a:t>
            </a:r>
          </a:p>
          <a:p>
            <a:r>
              <a:rPr lang="en-US" dirty="0" smtClean="0">
                <a:solidFill>
                  <a:schemeClr val="bg1"/>
                </a:solidFill>
              </a:rPr>
              <a:t>O: </a:t>
            </a:r>
          </a:p>
          <a:p>
            <a:pPr lvl="1"/>
            <a:r>
              <a:rPr lang="en-US" dirty="0" smtClean="0">
                <a:solidFill>
                  <a:schemeClr val="bg1"/>
                </a:solidFill>
              </a:rPr>
              <a:t>There are so many different training methods to teach about safe charting and how to keep patient information safe. There are also opportunities to train and educate to provide high quality care.</a:t>
            </a:r>
          </a:p>
          <a:p>
            <a:r>
              <a:rPr lang="en-US" dirty="0" smtClean="0">
                <a:solidFill>
                  <a:schemeClr val="bg1"/>
                </a:solidFill>
              </a:rPr>
              <a:t>T:</a:t>
            </a:r>
          </a:p>
          <a:p>
            <a:pPr lvl="1"/>
            <a:r>
              <a:rPr lang="en-US" dirty="0" smtClean="0">
                <a:solidFill>
                  <a:schemeClr val="bg1"/>
                </a:solidFill>
              </a:rPr>
              <a:t>Failure to comply with HIPAA regulations/ exposing  patient information and putting them a risk and the risk of abuse. There is also a risk for medical malpractice.</a:t>
            </a:r>
            <a:endParaRPr lang="en-US" dirty="0">
              <a:solidFill>
                <a:schemeClr val="bg1"/>
              </a:solidFill>
            </a:endParaRPr>
          </a:p>
          <a:p>
            <a:endParaRPr lang="en-US" dirty="0" smtClean="0"/>
          </a:p>
          <a:p>
            <a:endParaRPr lang="en-US" dirty="0" smtClean="0"/>
          </a:p>
        </p:txBody>
      </p:sp>
    </p:spTree>
    <p:extLst>
      <p:ext uri="{BB962C8B-B14F-4D97-AF65-F5344CB8AC3E}">
        <p14:creationId xmlns:p14="http://schemas.microsoft.com/office/powerpoint/2010/main" val="1346120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rPr>
              <a:t>Management Challenges </a:t>
            </a:r>
            <a:endParaRPr lang="en-US" dirty="0">
              <a:solidFill>
                <a:schemeClr val="bg1"/>
              </a:solidFill>
            </a:endParaRPr>
          </a:p>
        </p:txBody>
      </p:sp>
      <p:sp>
        <p:nvSpPr>
          <p:cNvPr id="3" name="Content Placeholder 2"/>
          <p:cNvSpPr>
            <a:spLocks noGrp="1"/>
          </p:cNvSpPr>
          <p:nvPr>
            <p:ph idx="1"/>
          </p:nvPr>
        </p:nvSpPr>
        <p:spPr>
          <a:xfrm>
            <a:off x="875201" y="1611484"/>
            <a:ext cx="9766523" cy="4552833"/>
          </a:xfrm>
        </p:spPr>
        <p:txBody>
          <a:bodyPr>
            <a:normAutofit fontScale="85000" lnSpcReduction="20000"/>
          </a:bodyPr>
          <a:lstStyle/>
          <a:p>
            <a:r>
              <a:rPr lang="en-US" dirty="0" smtClean="0">
                <a:solidFill>
                  <a:schemeClr val="bg1"/>
                </a:solidFill>
              </a:rPr>
              <a:t>S:</a:t>
            </a:r>
          </a:p>
          <a:p>
            <a:pPr lvl="1"/>
            <a:r>
              <a:rPr lang="en-US" dirty="0" smtClean="0">
                <a:solidFill>
                  <a:schemeClr val="bg1"/>
                </a:solidFill>
              </a:rPr>
              <a:t>The amount of employee support that managers may provide is important to staff. Staff training and education is all ran by the management. These people are skilled and experience with a lot of knowledge to share. They are also able to make necessary changes</a:t>
            </a:r>
          </a:p>
          <a:p>
            <a:endParaRPr lang="en-US" dirty="0">
              <a:solidFill>
                <a:schemeClr val="bg1"/>
              </a:solidFill>
            </a:endParaRPr>
          </a:p>
          <a:p>
            <a:r>
              <a:rPr lang="en-US" dirty="0" smtClean="0">
                <a:solidFill>
                  <a:schemeClr val="bg1"/>
                </a:solidFill>
              </a:rPr>
              <a:t>W:</a:t>
            </a:r>
          </a:p>
          <a:p>
            <a:pPr lvl="1"/>
            <a:r>
              <a:rPr lang="en-US" dirty="0" smtClean="0">
                <a:solidFill>
                  <a:schemeClr val="bg1"/>
                </a:solidFill>
              </a:rPr>
              <a:t>Since there are so many staff shortages there are a lot of managers being places on a floor or in a specialty they are not used to. </a:t>
            </a:r>
          </a:p>
          <a:p>
            <a:endParaRPr lang="en-US" dirty="0" smtClean="0">
              <a:solidFill>
                <a:schemeClr val="bg1"/>
              </a:solidFill>
            </a:endParaRPr>
          </a:p>
          <a:p>
            <a:r>
              <a:rPr lang="en-US" dirty="0" smtClean="0">
                <a:solidFill>
                  <a:schemeClr val="bg1"/>
                </a:solidFill>
              </a:rPr>
              <a:t>O: </a:t>
            </a:r>
          </a:p>
          <a:p>
            <a:pPr lvl="1"/>
            <a:r>
              <a:rPr lang="en-US" dirty="0" smtClean="0">
                <a:solidFill>
                  <a:schemeClr val="bg1"/>
                </a:solidFill>
              </a:rPr>
              <a:t>As stated before, these managers are able to work with the employees and make the necessary changes to improve the workplace. </a:t>
            </a:r>
            <a:endParaRPr lang="en-US" dirty="0">
              <a:solidFill>
                <a:schemeClr val="bg1"/>
              </a:solidFill>
            </a:endParaRPr>
          </a:p>
          <a:p>
            <a:r>
              <a:rPr lang="en-US" dirty="0" smtClean="0">
                <a:solidFill>
                  <a:schemeClr val="bg1"/>
                </a:solidFill>
              </a:rPr>
              <a:t>T:</a:t>
            </a:r>
          </a:p>
          <a:p>
            <a:pPr lvl="1"/>
            <a:r>
              <a:rPr lang="en-US" dirty="0" smtClean="0">
                <a:solidFill>
                  <a:schemeClr val="bg1"/>
                </a:solidFill>
              </a:rPr>
              <a:t>The current threats is the lack of knowledge  in a hospital or clinic setting about   the unit that they may get sent to. They may not know the staff as well. Since there is a shortage of staff some people may get put into the role of manager with no experience.   </a:t>
            </a:r>
          </a:p>
        </p:txBody>
      </p:sp>
    </p:spTree>
    <p:extLst>
      <p:ext uri="{BB962C8B-B14F-4D97-AF65-F5344CB8AC3E}">
        <p14:creationId xmlns:p14="http://schemas.microsoft.com/office/powerpoint/2010/main" val="2920706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rPr>
              <a:t>Opportunities In the </a:t>
            </a:r>
            <a:r>
              <a:rPr lang="en-US" dirty="0">
                <a:solidFill>
                  <a:schemeClr val="bg1"/>
                </a:solidFill>
              </a:rPr>
              <a:t>H</a:t>
            </a:r>
            <a:r>
              <a:rPr lang="en-US" dirty="0" smtClean="0">
                <a:solidFill>
                  <a:schemeClr val="bg1"/>
                </a:solidFill>
              </a:rPr>
              <a:t>ealthcare Managerial Setting </a:t>
            </a:r>
            <a:endParaRPr lang="en-US" dirty="0">
              <a:solidFill>
                <a:schemeClr val="bg1"/>
              </a:solidFill>
            </a:endParaRPr>
          </a:p>
        </p:txBody>
      </p:sp>
      <p:sp>
        <p:nvSpPr>
          <p:cNvPr id="3" name="Content Placeholder 2"/>
          <p:cNvSpPr>
            <a:spLocks noGrp="1"/>
          </p:cNvSpPr>
          <p:nvPr>
            <p:ph idx="1"/>
          </p:nvPr>
        </p:nvSpPr>
        <p:spPr/>
        <p:txBody>
          <a:bodyPr/>
          <a:lstStyle/>
          <a:p>
            <a:r>
              <a:rPr lang="en-US" dirty="0" smtClean="0">
                <a:solidFill>
                  <a:schemeClr val="bg1"/>
                </a:solidFill>
              </a:rPr>
              <a:t>There Many opportunities in the managerial setting: </a:t>
            </a:r>
          </a:p>
          <a:p>
            <a:pPr lvl="1"/>
            <a:r>
              <a:rPr lang="en-US" dirty="0" smtClean="0">
                <a:solidFill>
                  <a:schemeClr val="bg1"/>
                </a:solidFill>
              </a:rPr>
              <a:t>Work hands on with the staff </a:t>
            </a:r>
          </a:p>
          <a:p>
            <a:pPr lvl="1"/>
            <a:r>
              <a:rPr lang="en-US" dirty="0" smtClean="0">
                <a:solidFill>
                  <a:schemeClr val="bg1"/>
                </a:solidFill>
              </a:rPr>
              <a:t>Completing surveys to see what is working and what is not</a:t>
            </a:r>
          </a:p>
          <a:p>
            <a:pPr lvl="1"/>
            <a:r>
              <a:rPr lang="en-US" dirty="0" smtClean="0">
                <a:solidFill>
                  <a:schemeClr val="bg1"/>
                </a:solidFill>
              </a:rPr>
              <a:t>Adjusting learning experiences and education styles</a:t>
            </a:r>
          </a:p>
          <a:p>
            <a:pPr lvl="1"/>
            <a:r>
              <a:rPr lang="en-US" dirty="0" smtClean="0">
                <a:solidFill>
                  <a:schemeClr val="bg1"/>
                </a:solidFill>
              </a:rPr>
              <a:t>Help interview and hire more staff</a:t>
            </a:r>
          </a:p>
          <a:p>
            <a:pPr lvl="1"/>
            <a:endParaRPr lang="en-US" dirty="0">
              <a:solidFill>
                <a:schemeClr val="bg1"/>
              </a:solidFill>
            </a:endParaRPr>
          </a:p>
          <a:p>
            <a:pPr lvl="1"/>
            <a:r>
              <a:rPr lang="en-US" dirty="0" smtClean="0">
                <a:solidFill>
                  <a:schemeClr val="bg1"/>
                </a:solidFill>
              </a:rPr>
              <a:t>These can all help the workplace experience and help ease the stress of the staffing crisis that the healthcare field is facing. </a:t>
            </a:r>
          </a:p>
        </p:txBody>
      </p:sp>
    </p:spTree>
    <p:extLst>
      <p:ext uri="{BB962C8B-B14F-4D97-AF65-F5344CB8AC3E}">
        <p14:creationId xmlns:p14="http://schemas.microsoft.com/office/powerpoint/2010/main" val="13073823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solidFill>
                  <a:schemeClr val="bg1"/>
                </a:solidFill>
              </a:rPr>
              <a:t>Conslusion</a:t>
            </a:r>
            <a:r>
              <a:rPr lang="en-US" dirty="0" smtClean="0">
                <a:solidFill>
                  <a:schemeClr val="bg1"/>
                </a:solidFill>
              </a:rPr>
              <a:t> </a:t>
            </a:r>
            <a:endParaRPr lang="en-US" dirty="0">
              <a:solidFill>
                <a:schemeClr val="bg1"/>
              </a:solidFill>
            </a:endParaRPr>
          </a:p>
        </p:txBody>
      </p:sp>
      <p:sp>
        <p:nvSpPr>
          <p:cNvPr id="3" name="Content Placeholder 2"/>
          <p:cNvSpPr>
            <a:spLocks noGrp="1"/>
          </p:cNvSpPr>
          <p:nvPr>
            <p:ph idx="1"/>
          </p:nvPr>
        </p:nvSpPr>
        <p:spPr/>
        <p:txBody>
          <a:bodyPr>
            <a:normAutofit fontScale="85000" lnSpcReduction="20000"/>
          </a:bodyPr>
          <a:lstStyle/>
          <a:p>
            <a:endParaRPr lang="en-US" dirty="0">
              <a:solidFill>
                <a:schemeClr val="bg1"/>
              </a:solidFill>
            </a:endParaRPr>
          </a:p>
          <a:p>
            <a:r>
              <a:rPr lang="en-US" dirty="0" smtClean="0">
                <a:solidFill>
                  <a:schemeClr val="bg1"/>
                </a:solidFill>
              </a:rPr>
              <a:t>Overall I believe there are several different issues that are serious right not and those include: </a:t>
            </a:r>
          </a:p>
          <a:p>
            <a:pPr lvl="1"/>
            <a:r>
              <a:rPr lang="en-US" dirty="0" smtClean="0">
                <a:solidFill>
                  <a:schemeClr val="bg1"/>
                </a:solidFill>
              </a:rPr>
              <a:t>Staffing shortages</a:t>
            </a:r>
          </a:p>
          <a:p>
            <a:pPr lvl="1"/>
            <a:r>
              <a:rPr lang="en-US" dirty="0" smtClean="0">
                <a:solidFill>
                  <a:schemeClr val="bg1"/>
                </a:solidFill>
              </a:rPr>
              <a:t>HIPAA violations </a:t>
            </a:r>
          </a:p>
          <a:p>
            <a:pPr lvl="1"/>
            <a:r>
              <a:rPr lang="en-US" dirty="0" smtClean="0">
                <a:solidFill>
                  <a:schemeClr val="bg1"/>
                </a:solidFill>
              </a:rPr>
              <a:t>Managerial issues</a:t>
            </a:r>
          </a:p>
          <a:p>
            <a:endParaRPr lang="en-US" dirty="0">
              <a:solidFill>
                <a:schemeClr val="bg1"/>
              </a:solidFill>
            </a:endParaRPr>
          </a:p>
          <a:p>
            <a:r>
              <a:rPr lang="en-US" dirty="0" smtClean="0">
                <a:solidFill>
                  <a:schemeClr val="bg1"/>
                </a:solidFill>
              </a:rPr>
              <a:t>There </a:t>
            </a:r>
            <a:r>
              <a:rPr lang="en-US" dirty="0">
                <a:solidFill>
                  <a:schemeClr val="bg1"/>
                </a:solidFill>
              </a:rPr>
              <a:t>are also many strengths and things that the healthcare system is doing right and need to maintain These include: </a:t>
            </a:r>
          </a:p>
          <a:p>
            <a:pPr lvl="1"/>
            <a:r>
              <a:rPr lang="en-US" dirty="0">
                <a:solidFill>
                  <a:schemeClr val="bg1"/>
                </a:solidFill>
              </a:rPr>
              <a:t>Quality of care</a:t>
            </a:r>
          </a:p>
          <a:p>
            <a:pPr lvl="1"/>
            <a:r>
              <a:rPr lang="en-US" dirty="0">
                <a:solidFill>
                  <a:schemeClr val="bg1"/>
                </a:solidFill>
              </a:rPr>
              <a:t>Following policies </a:t>
            </a:r>
          </a:p>
          <a:p>
            <a:pPr lvl="1"/>
            <a:r>
              <a:rPr lang="en-US" dirty="0">
                <a:solidFill>
                  <a:schemeClr val="bg1"/>
                </a:solidFill>
              </a:rPr>
              <a:t>Job security </a:t>
            </a:r>
          </a:p>
          <a:p>
            <a:pPr lvl="1"/>
            <a:r>
              <a:rPr lang="en-US" dirty="0">
                <a:solidFill>
                  <a:schemeClr val="bg1"/>
                </a:solidFill>
              </a:rPr>
              <a:t>Advanced technology</a:t>
            </a:r>
          </a:p>
          <a:p>
            <a:pPr lvl="1"/>
            <a:endParaRPr lang="en-US" dirty="0" smtClean="0">
              <a:solidFill>
                <a:schemeClr val="bg1"/>
              </a:solidFill>
            </a:endParaRPr>
          </a:p>
        </p:txBody>
      </p:sp>
    </p:spTree>
    <p:extLst>
      <p:ext uri="{BB962C8B-B14F-4D97-AF65-F5344CB8AC3E}">
        <p14:creationId xmlns:p14="http://schemas.microsoft.com/office/powerpoint/2010/main" val="10421221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rPr>
              <a:t>Citations</a:t>
            </a:r>
            <a:endParaRPr lang="en-US" dirty="0">
              <a:solidFill>
                <a:schemeClr val="bg1"/>
              </a:solidFill>
            </a:endParaRPr>
          </a:p>
        </p:txBody>
      </p:sp>
      <p:sp>
        <p:nvSpPr>
          <p:cNvPr id="3" name="Content Placeholder 2"/>
          <p:cNvSpPr>
            <a:spLocks noGrp="1"/>
          </p:cNvSpPr>
          <p:nvPr>
            <p:ph idx="1"/>
          </p:nvPr>
        </p:nvSpPr>
        <p:spPr>
          <a:xfrm>
            <a:off x="472691" y="1152983"/>
            <a:ext cx="10610468" cy="5137458"/>
          </a:xfrm>
        </p:spPr>
        <p:txBody>
          <a:bodyPr>
            <a:normAutofit/>
          </a:bodyPr>
          <a:lstStyle/>
          <a:p>
            <a:endParaRPr lang="en-US" dirty="0" smtClean="0">
              <a:solidFill>
                <a:schemeClr val="bg1"/>
              </a:solidFill>
            </a:endParaRPr>
          </a:p>
          <a:p>
            <a:r>
              <a:rPr lang="en-US" dirty="0">
                <a:solidFill>
                  <a:schemeClr val="bg1"/>
                </a:solidFill>
              </a:rPr>
              <a:t>American Health Care Association. HIPAA policy &amp; procedure manual. (2020). Retrieved from </a:t>
            </a:r>
            <a:r>
              <a:rPr lang="en-US" dirty="0">
                <a:solidFill>
                  <a:schemeClr val="bg1"/>
                </a:solidFill>
                <a:hlinkClick r:id="rId2"/>
              </a:rPr>
              <a:t>https://</a:t>
            </a:r>
            <a:r>
              <a:rPr lang="en-US" dirty="0" smtClean="0">
                <a:solidFill>
                  <a:schemeClr val="bg1"/>
                </a:solidFill>
                <a:hlinkClick r:id="rId2"/>
              </a:rPr>
              <a:t>www.ahcancal.org/facility_operations/privacysecurity/Pages/HIPAAPolicyProcManual.aspx</a:t>
            </a:r>
            <a:endParaRPr lang="en-US" dirty="0" smtClean="0">
              <a:solidFill>
                <a:schemeClr val="bg1"/>
              </a:solidFill>
            </a:endParaRPr>
          </a:p>
          <a:p>
            <a:r>
              <a:rPr lang="en-US" dirty="0" smtClean="0">
                <a:solidFill>
                  <a:schemeClr val="bg1"/>
                </a:solidFill>
              </a:rPr>
              <a:t>Berman</a:t>
            </a:r>
            <a:r>
              <a:rPr lang="en-US" dirty="0">
                <a:solidFill>
                  <a:schemeClr val="bg1"/>
                </a:solidFill>
              </a:rPr>
              <a:t>, C. (2017, November 21). </a:t>
            </a:r>
            <a:r>
              <a:rPr lang="en-US" i="1" dirty="0">
                <a:solidFill>
                  <a:schemeClr val="bg1"/>
                </a:solidFill>
              </a:rPr>
              <a:t>SWOT analysis in patient safety</a:t>
            </a:r>
            <a:r>
              <a:rPr lang="en-US" dirty="0">
                <a:solidFill>
                  <a:schemeClr val="bg1"/>
                </a:solidFill>
              </a:rPr>
              <a:t>. Small Business - </a:t>
            </a:r>
            <a:r>
              <a:rPr lang="en-US" dirty="0" err="1">
                <a:solidFill>
                  <a:schemeClr val="bg1"/>
                </a:solidFill>
              </a:rPr>
              <a:t>Chron.com</a:t>
            </a:r>
            <a:r>
              <a:rPr lang="en-US" dirty="0">
                <a:solidFill>
                  <a:schemeClr val="bg1"/>
                </a:solidFill>
              </a:rPr>
              <a:t>. Retrieved February 6, 2023, from </a:t>
            </a:r>
            <a:r>
              <a:rPr lang="en-US" dirty="0">
                <a:solidFill>
                  <a:schemeClr val="bg1"/>
                </a:solidFill>
                <a:hlinkClick r:id="rId3"/>
              </a:rPr>
              <a:t>https://</a:t>
            </a:r>
            <a:r>
              <a:rPr lang="en-US" dirty="0" smtClean="0">
                <a:solidFill>
                  <a:schemeClr val="bg1"/>
                </a:solidFill>
                <a:hlinkClick r:id="rId3"/>
              </a:rPr>
              <a:t>smallbusiness.chron.com/swot-analysis-patient-safety-68253.html</a:t>
            </a:r>
            <a:r>
              <a:rPr lang="en-US" dirty="0" smtClean="0">
                <a:solidFill>
                  <a:schemeClr val="bg1"/>
                </a:solidFill>
              </a:rPr>
              <a:t> </a:t>
            </a:r>
          </a:p>
          <a:p>
            <a:endParaRPr lang="en-US" dirty="0">
              <a:solidFill>
                <a:schemeClr val="bg1"/>
              </a:solidFill>
            </a:endParaRPr>
          </a:p>
          <a:p>
            <a:r>
              <a:rPr lang="en-US" dirty="0"/>
              <a:t>Department of Health and Human Services. (2017). HIPAA for professionals. Retrieved from </a:t>
            </a:r>
            <a:r>
              <a:rPr lang="en-US" dirty="0">
                <a:hlinkClick r:id="rId4"/>
              </a:rPr>
              <a:t>http://</a:t>
            </a:r>
            <a:r>
              <a:rPr lang="en-US" dirty="0" smtClean="0">
                <a:hlinkClick r:id="rId4"/>
              </a:rPr>
              <a:t>www.hhs.gov/hipaa/for-professionals/index.html</a:t>
            </a:r>
            <a:endParaRPr lang="en-US" dirty="0" smtClean="0"/>
          </a:p>
          <a:p>
            <a:r>
              <a:rPr lang="en-US" dirty="0" err="1"/>
              <a:t>Gandolf</a:t>
            </a:r>
            <a:r>
              <a:rPr lang="en-US" dirty="0"/>
              <a:t>, S. (2022, August 9). </a:t>
            </a:r>
            <a:r>
              <a:rPr lang="en-US" i="1" dirty="0"/>
              <a:t>Health Care </a:t>
            </a:r>
            <a:r>
              <a:rPr lang="en-US" i="1" dirty="0" err="1"/>
              <a:t>Swot</a:t>
            </a:r>
            <a:r>
              <a:rPr lang="en-US" i="1" dirty="0"/>
              <a:t> Analysis</a:t>
            </a:r>
            <a:r>
              <a:rPr lang="en-US" dirty="0"/>
              <a:t>. Healthcare Success. Retrieved February 6, 2023, from </a:t>
            </a:r>
            <a:r>
              <a:rPr lang="en-US" dirty="0">
                <a:hlinkClick r:id="rId5"/>
              </a:rPr>
              <a:t>https://</a:t>
            </a:r>
            <a:r>
              <a:rPr lang="en-US" dirty="0" smtClean="0">
                <a:hlinkClick r:id="rId5"/>
              </a:rPr>
              <a:t>healthcaresuccess.com/blog/case-studies-best-practices/swot.html</a:t>
            </a:r>
            <a:endParaRPr lang="en-US" dirty="0" smtClean="0"/>
          </a:p>
          <a:p>
            <a:endParaRPr lang="en-US" dirty="0" smtClean="0"/>
          </a:p>
          <a:p>
            <a:endParaRPr lang="en-US" dirty="0"/>
          </a:p>
          <a:p>
            <a:endParaRPr lang="en-US" dirty="0"/>
          </a:p>
          <a:p>
            <a:endParaRPr lang="en-US" dirty="0"/>
          </a:p>
        </p:txBody>
      </p:sp>
    </p:spTree>
    <p:extLst>
      <p:ext uri="{BB962C8B-B14F-4D97-AF65-F5344CB8AC3E}">
        <p14:creationId xmlns:p14="http://schemas.microsoft.com/office/powerpoint/2010/main" val="84265849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Custom 3">
      <a:dk1>
        <a:srgbClr val="000000"/>
      </a:dk1>
      <a:lt1>
        <a:srgbClr val="B1A3D0"/>
      </a:lt1>
      <a:dk2>
        <a:srgbClr val="9C71A4"/>
      </a:dk2>
      <a:lt2>
        <a:srgbClr val="B1A3D0"/>
      </a:lt2>
      <a:accent1>
        <a:srgbClr val="AB68B8"/>
      </a:accent1>
      <a:accent2>
        <a:srgbClr val="9C71A5"/>
      </a:accent2>
      <a:accent3>
        <a:srgbClr val="B2A4D1"/>
      </a:accent3>
      <a:accent4>
        <a:srgbClr val="C193B6"/>
      </a:accent4>
      <a:accent5>
        <a:srgbClr val="CFAAC9"/>
      </a:accent5>
      <a:accent6>
        <a:srgbClr val="E3D3F9"/>
      </a:accent6>
      <a:hlink>
        <a:srgbClr val="EEB5E7"/>
      </a:hlink>
      <a:folHlink>
        <a:srgbClr val="97688D"/>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2886</TotalTime>
  <Words>819</Words>
  <Application>Microsoft Macintosh PowerPoint</Application>
  <PresentationFormat>Widescreen</PresentationFormat>
  <Paragraphs>87</Paragraphs>
  <Slides>10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Century Gothic</vt:lpstr>
      <vt:lpstr>Wingdings 3</vt:lpstr>
      <vt:lpstr>Arial</vt:lpstr>
      <vt:lpstr>Ion</vt:lpstr>
      <vt:lpstr>SWOT ANALYSIS</vt:lpstr>
      <vt:lpstr>What is SWOT? </vt:lpstr>
      <vt:lpstr>Four Main Focuses</vt:lpstr>
      <vt:lpstr>Financial Aspects </vt:lpstr>
      <vt:lpstr>Staffing </vt:lpstr>
      <vt:lpstr>Legal and Ethical Issues</vt:lpstr>
      <vt:lpstr>Management Challenges </vt:lpstr>
      <vt:lpstr>Opportunities In the Healthcare Managerial Setting </vt:lpstr>
      <vt:lpstr>Conslusion </vt:lpstr>
      <vt:lpstr>Citations</vt:lpstr>
    </vt:vector>
  </TitlesOfParts>
  <Company/>
  <LinksUpToDate>false</LinksUpToDate>
  <SharedDoc>false</SharedDoc>
  <HyperlinksChanged>false</HyperlinksChanged>
  <AppVersion>15.0033</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SWOT ANALYSIS</dc:title>
  <dc:creator>Liliana Kluth</dc:creator>
  <cp:lastModifiedBy>Liliana Kluth</cp:lastModifiedBy>
  <cp:revision>12</cp:revision>
  <dcterms:created xsi:type="dcterms:W3CDTF">2023-02-05T04:41:16Z</dcterms:created>
  <dcterms:modified xsi:type="dcterms:W3CDTF">2023-02-07T04:47:41Z</dcterms:modified>
</cp:coreProperties>
</file>