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9" r:id="rId1"/>
  </p:sldMasterIdLst>
  <p:sldIdLst>
    <p:sldId id="261" r:id="rId2"/>
    <p:sldId id="258" r:id="rId3"/>
    <p:sldId id="259" r:id="rId4"/>
    <p:sldId id="260" r:id="rId5"/>
    <p:sldId id="257" r:id="rId6"/>
    <p:sldId id="256" r:id="rId7"/>
    <p:sldId id="262" r:id="rId8"/>
    <p:sldId id="263" r:id="rId9"/>
    <p:sldId id="264"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94"/>
  </p:normalViewPr>
  <p:slideViewPr>
    <p:cSldViewPr snapToGrid="0" snapToObjects="1">
      <p:cViewPr varScale="1">
        <p:scale>
          <a:sx n="117" d="100"/>
          <a:sy n="117" d="100"/>
        </p:scale>
        <p:origin x="808"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Freeform 6"/>
          <p:cNvSpPr/>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10001" y="1449147"/>
            <a:ext cx="10572000" cy="2971051"/>
          </a:xfrm>
        </p:spPr>
        <p:txBody>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810001" y="5280847"/>
            <a:ext cx="10572000"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1EAACC7-3B3F-47D1-959A-EF58926E955E}" type="datetimeFigureOut">
              <a:rPr lang="en-US" smtClean="0"/>
              <a:t>4/19/21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2CC964-A50B-4C29-B4E4-2C30BB34CCF3}" type="slidenum">
              <a:rPr lang="en-US" smtClean="0"/>
              <a:t>‹#›</a:t>
            </a:fld>
            <a:endParaRPr lang="en-US"/>
          </a:p>
        </p:txBody>
      </p:sp>
    </p:spTree>
    <p:extLst>
      <p:ext uri="{BB962C8B-B14F-4D97-AF65-F5344CB8AC3E}">
        <p14:creationId xmlns:p14="http://schemas.microsoft.com/office/powerpoint/2010/main" val="17445324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1"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447188"/>
            <a:ext cx="10571998" cy="970450"/>
          </a:xfrm>
        </p:spPr>
        <p:txBody>
          <a:bodyPr/>
          <a:lstStyle/>
          <a:p>
            <a:r>
              <a:rPr lang="en-US"/>
              <a:t>Click to edit Master title style</a:t>
            </a:r>
            <a:endParaRPr lang="en-US" dirty="0"/>
          </a:p>
        </p:txBody>
      </p:sp>
      <p:sp>
        <p:nvSpPr>
          <p:cNvPr id="3" name="Content Placeholder 2"/>
          <p:cNvSpPr>
            <a:spLocks noGrp="1"/>
          </p:cNvSpPr>
          <p:nvPr>
            <p:ph idx="1"/>
          </p:nvPr>
        </p:nvSpPr>
        <p:spPr>
          <a:xfrm>
            <a:off x="818712" y="2222287"/>
            <a:ext cx="10554574" cy="363651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EAACC7-3B3F-47D1-959A-EF58926E955E}" type="datetimeFigureOut">
              <a:rPr lang="en-US" smtClean="0"/>
              <a:t>4/19/21</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2CC964-A50B-4C29-B4E4-2C30BB34CCF3}" type="slidenum">
              <a:rPr lang="en-US" smtClean="0"/>
              <a:t>‹#›</a:t>
            </a:fld>
            <a:endParaRPr lang="en-US"/>
          </a:p>
        </p:txBody>
      </p:sp>
    </p:spTree>
    <p:extLst>
      <p:ext uri="{BB962C8B-B14F-4D97-AF65-F5344CB8AC3E}">
        <p14:creationId xmlns:p14="http://schemas.microsoft.com/office/powerpoint/2010/main" val="32112098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 name="Freeform 7"/>
          <p:cNvSpPr/>
          <p:nvPr/>
        </p:nvSpPr>
        <p:spPr bwMode="auto">
          <a:xfrm>
            <a:off x="0" y="1"/>
            <a:ext cx="12192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2951396"/>
            <a:ext cx="10561418" cy="1468800"/>
          </a:xfrm>
        </p:spPr>
        <p:txBody>
          <a:bodyPr anchor="b"/>
          <a:lstStyle>
            <a:lvl1pPr algn="r">
              <a:defRPr sz="4800" b="1" cap="none"/>
            </a:lvl1pPr>
          </a:lstStyle>
          <a:p>
            <a:r>
              <a:rPr lang="en-US"/>
              <a:t>Click to edit Master title style</a:t>
            </a:r>
            <a:endParaRPr lang="en-US" dirty="0"/>
          </a:p>
        </p:txBody>
      </p:sp>
      <p:sp>
        <p:nvSpPr>
          <p:cNvPr id="3" name="Text Placeholder 2"/>
          <p:cNvSpPr>
            <a:spLocks noGrp="1"/>
          </p:cNvSpPr>
          <p:nvPr>
            <p:ph type="body" idx="1"/>
          </p:nvPr>
        </p:nvSpPr>
        <p:spPr>
          <a:xfrm>
            <a:off x="810000" y="5281201"/>
            <a:ext cx="10561418"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1EAACC7-3B3F-47D1-959A-EF58926E955E}" type="datetimeFigureOut">
              <a:rPr lang="en-US" smtClean="0"/>
              <a:t>4/19/21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2CC964-A50B-4C29-B4E4-2C30BB34CCF3}" type="slidenum">
              <a:rPr lang="en-US" smtClean="0"/>
              <a:t>‹#›</a:t>
            </a:fld>
            <a:endParaRPr lang="en-US"/>
          </a:p>
        </p:txBody>
      </p:sp>
    </p:spTree>
    <p:extLst>
      <p:ext uri="{BB962C8B-B14F-4D97-AF65-F5344CB8AC3E}">
        <p14:creationId xmlns:p14="http://schemas.microsoft.com/office/powerpoint/2010/main" val="24661930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18712" y="2222287"/>
            <a:ext cx="5185873" cy="363876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7415" y="2222287"/>
            <a:ext cx="5194583" cy="363876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1EAACC7-3B3F-47D1-959A-EF58926E955E}" type="datetimeFigureOut">
              <a:rPr lang="en-US" smtClean="0"/>
              <a:t>4/19/21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12CC964-A50B-4C29-B4E4-2C30BB34CCF3}" type="slidenum">
              <a:rPr lang="en-US" smtClean="0"/>
              <a:t>‹#›</a:t>
            </a:fld>
            <a:endParaRPr lang="en-US"/>
          </a:p>
        </p:txBody>
      </p:sp>
    </p:spTree>
    <p:extLst>
      <p:ext uri="{BB962C8B-B14F-4D97-AF65-F5344CB8AC3E}">
        <p14:creationId xmlns:p14="http://schemas.microsoft.com/office/powerpoint/2010/main" val="29073230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14728" y="2174875"/>
            <a:ext cx="5189857"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14729" y="2751138"/>
            <a:ext cx="5189856" cy="3109913"/>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7415" y="2174875"/>
            <a:ext cx="519458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7415" y="2751138"/>
            <a:ext cx="5194583" cy="3109913"/>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1EAACC7-3B3F-47D1-959A-EF58926E955E}" type="datetimeFigureOut">
              <a:rPr lang="en-US" smtClean="0"/>
              <a:t>4/19/21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12CC964-A50B-4C29-B4E4-2C30BB34CCF3}" type="slidenum">
              <a:rPr lang="en-US" smtClean="0"/>
              <a:t>‹#›</a:t>
            </a:fld>
            <a:endParaRPr lang="en-US"/>
          </a:p>
        </p:txBody>
      </p:sp>
    </p:spTree>
    <p:extLst>
      <p:ext uri="{BB962C8B-B14F-4D97-AF65-F5344CB8AC3E}">
        <p14:creationId xmlns:p14="http://schemas.microsoft.com/office/powerpoint/2010/main" val="12150181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1EAACC7-3B3F-47D1-959A-EF58926E955E}" type="datetimeFigureOut">
              <a:rPr lang="en-US" smtClean="0"/>
              <a:t>4/19/21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12CC964-A50B-4C29-B4E4-2C30BB34CCF3}" type="slidenum">
              <a:rPr lang="en-US" smtClean="0"/>
              <a:t>‹#›</a:t>
            </a:fld>
            <a:endParaRPr lang="en-US"/>
          </a:p>
        </p:txBody>
      </p:sp>
    </p:spTree>
    <p:extLst>
      <p:ext uri="{BB962C8B-B14F-4D97-AF65-F5344CB8AC3E}">
        <p14:creationId xmlns:p14="http://schemas.microsoft.com/office/powerpoint/2010/main" val="41452149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EAACC7-3B3F-47D1-959A-EF58926E955E}" type="datetimeFigureOut">
              <a:rPr lang="en-US" smtClean="0"/>
              <a:t>4/19/21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12CC964-A50B-4C29-B4E4-2C30BB34CCF3}" type="slidenum">
              <a:rPr lang="en-US" smtClean="0"/>
              <a:t>‹#›</a:t>
            </a:fld>
            <a:endParaRPr lang="en-US"/>
          </a:p>
        </p:txBody>
      </p:sp>
    </p:spTree>
    <p:extLst>
      <p:ext uri="{BB962C8B-B14F-4D97-AF65-F5344CB8AC3E}">
        <p14:creationId xmlns:p14="http://schemas.microsoft.com/office/powerpoint/2010/main" val="9525344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2" name="Freeform 6"/>
          <p:cNvSpPr>
            <a:spLocks noChangeAspect="1"/>
          </p:cNvSpPr>
          <p:nvPr/>
        </p:nvSpPr>
        <p:spPr bwMode="auto">
          <a:xfrm>
            <a:off x="1073151" y="446087"/>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073151" y="446088"/>
            <a:ext cx="3547533" cy="1618396"/>
          </a:xfrm>
        </p:spPr>
        <p:txBody>
          <a:bodyPr anchor="b"/>
          <a:lstStyle>
            <a:lvl1pPr algn="l">
              <a:defRPr sz="2000" b="1"/>
            </a:lvl1pPr>
          </a:lstStyle>
          <a:p>
            <a:r>
              <a:rPr lang="en-US"/>
              <a:t>Click to edit Master title style</a:t>
            </a:r>
            <a:endParaRPr lang="en-US" dirty="0"/>
          </a:p>
        </p:txBody>
      </p:sp>
      <p:sp>
        <p:nvSpPr>
          <p:cNvPr id="3" name="Content Placeholder 2"/>
          <p:cNvSpPr>
            <a:spLocks noGrp="1"/>
          </p:cNvSpPr>
          <p:nvPr>
            <p:ph idx="1"/>
          </p:nvPr>
        </p:nvSpPr>
        <p:spPr>
          <a:xfrm>
            <a:off x="4855633" y="446088"/>
            <a:ext cx="6252633" cy="541496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73151" y="2260738"/>
            <a:ext cx="3547533"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1EAACC7-3B3F-47D1-959A-EF58926E955E}" type="datetimeFigureOut">
              <a:rPr lang="en-US" smtClean="0"/>
              <a:t>4/19/21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12CC964-A50B-4C29-B4E4-2C30BB34CCF3}" type="slidenum">
              <a:rPr lang="en-US" smtClean="0"/>
              <a:t>‹#›</a:t>
            </a:fld>
            <a:endParaRPr lang="en-US"/>
          </a:p>
        </p:txBody>
      </p:sp>
    </p:spTree>
    <p:extLst>
      <p:ext uri="{BB962C8B-B14F-4D97-AF65-F5344CB8AC3E}">
        <p14:creationId xmlns:p14="http://schemas.microsoft.com/office/powerpoint/2010/main" val="33459278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4728" y="727522"/>
            <a:ext cx="4852988" cy="1617163"/>
          </a:xfrm>
        </p:spPr>
        <p:txBody>
          <a:bodyPr anchor="b">
            <a:normAutofit/>
          </a:bodyPr>
          <a:lstStyle>
            <a:lvl1pPr algn="l">
              <a:defRPr sz="2400" b="0"/>
            </a:lvl1pPr>
          </a:lstStyle>
          <a:p>
            <a:r>
              <a:rPr lang="en-US"/>
              <a:t>Click to edit Master title style</a:t>
            </a:r>
            <a:endParaRPr lang="en-US" dirty="0"/>
          </a:p>
        </p:txBody>
      </p:sp>
      <p:sp>
        <p:nvSpPr>
          <p:cNvPr id="9" name="Picture Placeholder 11"/>
          <p:cNvSpPr>
            <a:spLocks noGrp="1" noChangeAspect="1"/>
          </p:cNvSpPr>
          <p:nvPr>
            <p:ph type="pic" sz="quarter" idx="13"/>
          </p:nvPr>
        </p:nvSpPr>
        <p:spPr bwMode="auto">
          <a:xfrm>
            <a:off x="6098117"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en-US"/>
              <a:t>Click icon to add picture</a:t>
            </a:r>
            <a:endParaRPr lang="en-US" dirty="0"/>
          </a:p>
        </p:txBody>
      </p:sp>
      <p:sp>
        <p:nvSpPr>
          <p:cNvPr id="4" name="Text Placeholder 3"/>
          <p:cNvSpPr>
            <a:spLocks noGrp="1"/>
          </p:cNvSpPr>
          <p:nvPr>
            <p:ph type="body" sz="half" idx="2"/>
          </p:nvPr>
        </p:nvSpPr>
        <p:spPr>
          <a:xfrm>
            <a:off x="814728" y="2344684"/>
            <a:ext cx="485298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885810" y="6041362"/>
            <a:ext cx="976879" cy="365125"/>
          </a:xfrm>
        </p:spPr>
        <p:txBody>
          <a:bodyPr/>
          <a:lstStyle/>
          <a:p>
            <a:fld id="{11EAACC7-3B3F-47D1-959A-EF58926E955E}" type="datetimeFigureOut">
              <a:rPr lang="en-US" smtClean="0"/>
              <a:t>4/19/21</a:t>
            </a:fld>
            <a:endParaRPr lang="en-US"/>
          </a:p>
        </p:txBody>
      </p:sp>
      <p:sp>
        <p:nvSpPr>
          <p:cNvPr id="6" name="Footer Placeholder 5"/>
          <p:cNvSpPr>
            <a:spLocks noGrp="1"/>
          </p:cNvSpPr>
          <p:nvPr>
            <p:ph type="ftr" sz="quarter" idx="11"/>
          </p:nvPr>
        </p:nvSpPr>
        <p:spPr>
          <a:xfrm>
            <a:off x="590396" y="6041362"/>
            <a:ext cx="3295413" cy="365125"/>
          </a:xfrm>
        </p:spPr>
        <p:txBody>
          <a:bodyPr/>
          <a:lstStyle/>
          <a:p>
            <a:endParaRPr lang="en-US" dirty="0"/>
          </a:p>
        </p:txBody>
      </p:sp>
      <p:sp>
        <p:nvSpPr>
          <p:cNvPr id="7" name="Slide Number Placeholder 6"/>
          <p:cNvSpPr>
            <a:spLocks noGrp="1"/>
          </p:cNvSpPr>
          <p:nvPr>
            <p:ph type="sldNum" sz="quarter" idx="12"/>
          </p:nvPr>
        </p:nvSpPr>
        <p:spPr>
          <a:xfrm>
            <a:off x="4862689" y="5915888"/>
            <a:ext cx="1062155" cy="490599"/>
          </a:xfrm>
        </p:spPr>
        <p:txBody>
          <a:bodyPr/>
          <a:lstStyle/>
          <a:p>
            <a:fld id="{312CC964-A50B-4C29-B4E4-2C30BB34CCF3}" type="slidenum">
              <a:rPr lang="en-US" smtClean="0"/>
              <a:t>‹#›</a:t>
            </a:fld>
            <a:endParaRPr lang="en-US"/>
          </a:p>
        </p:txBody>
      </p:sp>
    </p:spTree>
    <p:extLst>
      <p:ext uri="{BB962C8B-B14F-4D97-AF65-F5344CB8AC3E}">
        <p14:creationId xmlns:p14="http://schemas.microsoft.com/office/powerpoint/2010/main" val="5329598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0000" y="4800600"/>
            <a:ext cx="10561418" cy="566738"/>
          </a:xfrm>
        </p:spPr>
        <p:txBody>
          <a:bodyPr anchor="b">
            <a:normAutofit/>
          </a:bodyPr>
          <a:lstStyle>
            <a:lvl1pPr algn="l">
              <a:defRPr sz="2400" b="0"/>
            </a:lvl1pPr>
          </a:lstStyle>
          <a:p>
            <a:r>
              <a:rPr lang="en-US"/>
              <a:t>Click to edit Master title style</a:t>
            </a:r>
            <a:endParaRPr lang="en-US" dirty="0"/>
          </a:p>
        </p:txBody>
      </p:sp>
      <p:sp>
        <p:nvSpPr>
          <p:cNvPr id="15" name="Picture Placeholder 14"/>
          <p:cNvSpPr>
            <a:spLocks noGrp="1" noChangeAspect="1"/>
          </p:cNvSpPr>
          <p:nvPr>
            <p:ph type="pic" sz="quarter" idx="13"/>
          </p:nvPr>
        </p:nvSpPr>
        <p:spPr bwMode="auto">
          <a:xfrm>
            <a:off x="0" y="0"/>
            <a:ext cx="12192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en-US"/>
              <a:t>Click icon to add picture</a:t>
            </a:r>
            <a:endParaRPr lang="en-US" dirty="0"/>
          </a:p>
        </p:txBody>
      </p:sp>
      <p:sp>
        <p:nvSpPr>
          <p:cNvPr id="4" name="Text Placeholder 3"/>
          <p:cNvSpPr>
            <a:spLocks noGrp="1"/>
          </p:cNvSpPr>
          <p:nvPr>
            <p:ph type="body" sz="half" idx="2"/>
          </p:nvPr>
        </p:nvSpPr>
        <p:spPr>
          <a:xfrm>
            <a:off x="810000" y="5367338"/>
            <a:ext cx="10561418"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1EAACC7-3B3F-47D1-959A-EF58926E955E}" type="datetimeFigureOut">
              <a:rPr lang="en-US" smtClean="0"/>
              <a:t>4/19/21</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12CC964-A50B-4C29-B4E4-2C30BB34CCF3}" type="slidenum">
              <a:rPr lang="en-US" smtClean="0"/>
              <a:t>‹#›</a:t>
            </a:fld>
            <a:endParaRPr lang="en-US"/>
          </a:p>
        </p:txBody>
      </p:sp>
    </p:spTree>
    <p:extLst>
      <p:ext uri="{BB962C8B-B14F-4D97-AF65-F5344CB8AC3E}">
        <p14:creationId xmlns:p14="http://schemas.microsoft.com/office/powerpoint/2010/main" val="10175020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8" name="Freeform 6"/>
          <p:cNvSpPr>
            <a:spLocks noChangeAspect="1"/>
          </p:cNvSpPr>
          <p:nvPr/>
        </p:nvSpPr>
        <p:spPr bwMode="auto">
          <a:xfrm>
            <a:off x="631697" y="10814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50985" y="1238502"/>
            <a:ext cx="5893840" cy="2645912"/>
          </a:xfrm>
        </p:spPr>
        <p:txBody>
          <a:bodyPr anchor="b"/>
          <a:lstStyle>
            <a:lvl1pPr algn="l">
              <a:defRPr sz="4200" b="1" cap="none"/>
            </a:lvl1pPr>
          </a:lstStyle>
          <a:p>
            <a:r>
              <a:rPr lang="en-US"/>
              <a:t>Click to edit Master title style</a:t>
            </a:r>
            <a:endParaRPr lang="en-US" dirty="0"/>
          </a:p>
        </p:txBody>
      </p:sp>
      <p:sp>
        <p:nvSpPr>
          <p:cNvPr id="3" name="Text Placeholder 2"/>
          <p:cNvSpPr>
            <a:spLocks noGrp="1"/>
          </p:cNvSpPr>
          <p:nvPr>
            <p:ph type="body" idx="1"/>
          </p:nvPr>
        </p:nvSpPr>
        <p:spPr>
          <a:xfrm>
            <a:off x="853190" y="4443680"/>
            <a:ext cx="5891636"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9" name="Text Placeholder 5"/>
          <p:cNvSpPr>
            <a:spLocks noGrp="1"/>
          </p:cNvSpPr>
          <p:nvPr>
            <p:ph type="body" sz="quarter" idx="16"/>
          </p:nvPr>
        </p:nvSpPr>
        <p:spPr>
          <a:xfrm>
            <a:off x="7574642" y="1081456"/>
            <a:ext cx="3810001" cy="4075465"/>
          </a:xfrm>
        </p:spPr>
        <p:txBody>
          <a:bodyPr anchor="t"/>
          <a:lstStyle>
            <a:lvl1pPr marL="0" indent="0">
              <a:buFontTx/>
              <a:buNone/>
              <a:defRPr/>
            </a:lvl1pPr>
          </a:lstStyle>
          <a:p>
            <a:pPr lvl="0"/>
            <a:r>
              <a:rPr lang="en-US"/>
              <a:t>Click to edit Master text styles</a:t>
            </a:r>
          </a:p>
        </p:txBody>
      </p:sp>
      <p:sp>
        <p:nvSpPr>
          <p:cNvPr id="4" name="Date Placeholder 3"/>
          <p:cNvSpPr>
            <a:spLocks noGrp="1"/>
          </p:cNvSpPr>
          <p:nvPr>
            <p:ph type="dt" sz="half" idx="10"/>
          </p:nvPr>
        </p:nvSpPr>
        <p:spPr/>
        <p:txBody>
          <a:bodyPr/>
          <a:lstStyle/>
          <a:p>
            <a:fld id="{11EAACC7-3B3F-47D1-959A-EF58926E955E}" type="datetimeFigureOut">
              <a:rPr lang="en-US" smtClean="0"/>
              <a:t>4/19/21</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12CC964-A50B-4C29-B4E4-2C30BB34CCF3}" type="slidenum">
              <a:rPr lang="en-US" smtClean="0"/>
              <a:t>‹#›</a:t>
            </a:fld>
            <a:endParaRPr lang="en-US"/>
          </a:p>
        </p:txBody>
      </p:sp>
    </p:spTree>
    <p:extLst>
      <p:ext uri="{BB962C8B-B14F-4D97-AF65-F5344CB8AC3E}">
        <p14:creationId xmlns:p14="http://schemas.microsoft.com/office/powerpoint/2010/main" val="24039223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9" name="Freeform 6"/>
          <p:cNvSpPr>
            <a:spLocks noChangeAspect="1"/>
          </p:cNvSpPr>
          <p:nvPr/>
        </p:nvSpPr>
        <p:spPr bwMode="auto">
          <a:xfrm>
            <a:off x="1140884" y="2286585"/>
            <a:ext cx="489511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357089" y="2435957"/>
            <a:ext cx="4382521" cy="2007789"/>
          </a:xfrm>
        </p:spPr>
        <p:txBody>
          <a:bodyPr/>
          <a:lstStyle>
            <a:lvl1pPr>
              <a:defRPr sz="3200"/>
            </a:lvl1pPr>
          </a:lstStyle>
          <a:p>
            <a:r>
              <a:rPr lang="en-US"/>
              <a:t>Click to edit Master title style</a:t>
            </a:r>
            <a:endParaRPr lang="en-US" dirty="0"/>
          </a:p>
        </p:txBody>
      </p:sp>
      <p:sp>
        <p:nvSpPr>
          <p:cNvPr id="6" name="Text Placeholder 5"/>
          <p:cNvSpPr>
            <a:spLocks noGrp="1"/>
          </p:cNvSpPr>
          <p:nvPr>
            <p:ph type="body" sz="quarter" idx="16"/>
          </p:nvPr>
        </p:nvSpPr>
        <p:spPr>
          <a:xfrm>
            <a:off x="6156000" y="2286000"/>
            <a:ext cx="4880300" cy="2295525"/>
          </a:xfrm>
        </p:spPr>
        <p:txBody>
          <a:bodyPr anchor="t"/>
          <a:lstStyle>
            <a:lvl1pPr marL="0" indent="0">
              <a:buFontTx/>
              <a:buNone/>
              <a:defRPr/>
            </a:lvl1pPr>
          </a:lstStyle>
          <a:p>
            <a:pPr lvl="0"/>
            <a:r>
              <a:rPr lang="en-US"/>
              <a:t>Click to edit Master text styles</a:t>
            </a:r>
          </a:p>
        </p:txBody>
      </p:sp>
      <p:sp>
        <p:nvSpPr>
          <p:cNvPr id="2" name="Date Placeholder 1"/>
          <p:cNvSpPr>
            <a:spLocks noGrp="1"/>
          </p:cNvSpPr>
          <p:nvPr>
            <p:ph type="dt" sz="half" idx="10"/>
          </p:nvPr>
        </p:nvSpPr>
        <p:spPr/>
        <p:txBody>
          <a:bodyPr/>
          <a:lstStyle/>
          <a:p>
            <a:fld id="{11EAACC7-3B3F-47D1-959A-EF58926E955E}" type="datetimeFigureOut">
              <a:rPr lang="en-US" smtClean="0"/>
              <a:t>4/19/21</a:t>
            </a:fld>
            <a:endParaRPr lang="en-US"/>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12CC964-A50B-4C29-B4E4-2C30BB34CCF3}" type="slidenum">
              <a:rPr lang="en-US" smtClean="0"/>
              <a:t>‹#›</a:t>
            </a:fld>
            <a:endParaRPr lang="en-US"/>
          </a:p>
        </p:txBody>
      </p:sp>
    </p:spTree>
    <p:extLst>
      <p:ext uri="{BB962C8B-B14F-4D97-AF65-F5344CB8AC3E}">
        <p14:creationId xmlns:p14="http://schemas.microsoft.com/office/powerpoint/2010/main" val="25529711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EAACC7-3B3F-47D1-959A-EF58926E955E}" type="datetimeFigureOut">
              <a:rPr lang="en-US" smtClean="0"/>
              <a:t>4/19/21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2CC964-A50B-4C29-B4E4-2C30BB34CCF3}" type="slidenum">
              <a:rPr lang="en-US" smtClean="0"/>
              <a:t>‹#›</a:t>
            </a:fld>
            <a:endParaRPr lang="en-US"/>
          </a:p>
        </p:txBody>
      </p:sp>
    </p:spTree>
    <p:extLst>
      <p:ext uri="{BB962C8B-B14F-4D97-AF65-F5344CB8AC3E}">
        <p14:creationId xmlns:p14="http://schemas.microsoft.com/office/powerpoint/2010/main" val="30119615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2" name="Freeform 6"/>
          <p:cNvSpPr>
            <a:spLocks noChangeAspect="1"/>
          </p:cNvSpPr>
          <p:nvPr/>
        </p:nvSpPr>
        <p:spPr bwMode="auto">
          <a:xfrm>
            <a:off x="7669651" y="446089"/>
            <a:ext cx="4522349"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183540" y="586171"/>
            <a:ext cx="2494791" cy="51347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10001" y="446089"/>
            <a:ext cx="6611540" cy="5414962"/>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EAACC7-3B3F-47D1-959A-EF58926E955E}" type="datetimeFigureOut">
              <a:rPr lang="en-US" smtClean="0"/>
              <a:t>4/19/21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2CC964-A50B-4C29-B4E4-2C30BB34CCF3}" type="slidenum">
              <a:rPr lang="en-US" smtClean="0"/>
              <a:t>‹#›</a:t>
            </a:fld>
            <a:endParaRPr lang="en-US"/>
          </a:p>
        </p:txBody>
      </p:sp>
    </p:spTree>
    <p:extLst>
      <p:ext uri="{BB962C8B-B14F-4D97-AF65-F5344CB8AC3E}">
        <p14:creationId xmlns:p14="http://schemas.microsoft.com/office/powerpoint/2010/main" val="21435044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n-US"/>
              <a:t>Click to edit Master title style</a:t>
            </a:r>
            <a:endParaRPr lang="en-US" dirty="0"/>
          </a:p>
        </p:txBody>
      </p:sp>
      <p:sp>
        <p:nvSpPr>
          <p:cNvPr id="3" name="Text Placeholder 2"/>
          <p:cNvSpPr>
            <a:spLocks noGrp="1"/>
          </p:cNvSpPr>
          <p:nvPr>
            <p:ph type="body" idx="1"/>
          </p:nvPr>
        </p:nvSpPr>
        <p:spPr>
          <a:xfrm>
            <a:off x="810000" y="2184401"/>
            <a:ext cx="10563285"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solidFill>
              </a:defRPr>
            </a:lvl1pPr>
          </a:lstStyle>
          <a:p>
            <a:endParaRPr lang="en-US" dirty="0"/>
          </a:p>
        </p:txBody>
      </p:sp>
      <p:sp>
        <p:nvSpPr>
          <p:cNvPr id="4" name="Date Placeholder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fld id="{11EAACC7-3B3F-47D1-959A-EF58926E955E}" type="datetimeFigureOut">
              <a:rPr lang="en-US" smtClean="0"/>
              <a:t>4/19/21</a:t>
            </a:fld>
            <a:endParaRPr lang="en-US"/>
          </a:p>
        </p:txBody>
      </p:sp>
      <p:sp>
        <p:nvSpPr>
          <p:cNvPr id="6" name="Slide Number Placeholder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2000">
                <a:solidFill>
                  <a:schemeClr val="accent1"/>
                </a:solidFill>
              </a:defRPr>
            </a:lvl1pPr>
          </a:lstStyle>
          <a:p>
            <a:fld id="{312CC964-A50B-4C29-B4E4-2C30BB34CCF3}" type="slidenum">
              <a:rPr lang="en-US" smtClean="0"/>
              <a:t>‹#›</a:t>
            </a:fld>
            <a:endParaRPr lang="en-US"/>
          </a:p>
        </p:txBody>
      </p:sp>
    </p:spTree>
    <p:extLst>
      <p:ext uri="{BB962C8B-B14F-4D97-AF65-F5344CB8AC3E}">
        <p14:creationId xmlns:p14="http://schemas.microsoft.com/office/powerpoint/2010/main" val="3911030977"/>
      </p:ext>
    </p:extLst>
  </p:cSld>
  <p:clrMap bg1="dk1" tx1="lt1" bg2="dk2" tx2="lt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 id="2147483712" r:id="rId13"/>
    <p:sldLayoutId id="2147483713" r:id="rId14"/>
  </p:sldLayoutIdLst>
  <p:txStyles>
    <p:title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g"/><Relationship Id="rId1" Type="http://schemas.openxmlformats.org/officeDocument/2006/relationships/slideLayout" Target="../slideLayouts/slideLayout1.xml"/><Relationship Id="rId4" Type="http://schemas.openxmlformats.org/officeDocument/2006/relationships/image" Target="../media/image10.jpg"/></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9" name="Freeform 6">
            <a:extLst>
              <a:ext uri="{FF2B5EF4-FFF2-40B4-BE49-F238E27FC236}">
                <a16:creationId xmlns:a16="http://schemas.microsoft.com/office/drawing/2014/main" id="{E446B7E6-8568-417F-959E-DB3D1E70F6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useBgFill="1">
        <p:nvSpPr>
          <p:cNvPr id="40" name="Rectangle 36">
            <a:extLst>
              <a:ext uri="{FF2B5EF4-FFF2-40B4-BE49-F238E27FC236}">
                <a16:creationId xmlns:a16="http://schemas.microsoft.com/office/drawing/2014/main" id="{54047A07-72EC-41BC-A55F-C264F639FB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hand holding a microphone&#10;&#10;Description automatically generated with medium confidence">
            <a:extLst>
              <a:ext uri="{FF2B5EF4-FFF2-40B4-BE49-F238E27FC236}">
                <a16:creationId xmlns:a16="http://schemas.microsoft.com/office/drawing/2014/main" id="{D6ED1BFF-C26E-4140-A1DD-C3D079ADFE63}"/>
              </a:ext>
            </a:extLst>
          </p:cNvPr>
          <p:cNvPicPr>
            <a:picLocks noChangeAspect="1"/>
          </p:cNvPicPr>
          <p:nvPr/>
        </p:nvPicPr>
        <p:blipFill rotWithShape="1">
          <a:blip r:embed="rId2">
            <a:alphaModFix amt="40000"/>
          </a:blip>
          <a:srcRect l="17581" r="18419"/>
          <a:stretch/>
        </p:blipFill>
        <p:spPr>
          <a:xfrm>
            <a:off x="20" y="10"/>
            <a:ext cx="12191980" cy="6857990"/>
          </a:xfrm>
          <a:prstGeom prst="rect">
            <a:avLst/>
          </a:prstGeom>
        </p:spPr>
      </p:pic>
      <p:sp>
        <p:nvSpPr>
          <p:cNvPr id="2" name="Title 1">
            <a:extLst>
              <a:ext uri="{FF2B5EF4-FFF2-40B4-BE49-F238E27FC236}">
                <a16:creationId xmlns:a16="http://schemas.microsoft.com/office/drawing/2014/main" id="{729F80C2-D776-8245-8903-7B4E167739E2}"/>
              </a:ext>
            </a:extLst>
          </p:cNvPr>
          <p:cNvSpPr>
            <a:spLocks noGrp="1"/>
          </p:cNvSpPr>
          <p:nvPr>
            <p:ph type="title"/>
          </p:nvPr>
        </p:nvSpPr>
        <p:spPr>
          <a:xfrm>
            <a:off x="810001" y="1449147"/>
            <a:ext cx="10572000" cy="3732453"/>
          </a:xfrm>
        </p:spPr>
        <p:txBody>
          <a:bodyPr vert="horz" lIns="91440" tIns="45720" rIns="91440" bIns="45720" rtlCol="0" anchor="b">
            <a:normAutofit/>
          </a:bodyPr>
          <a:lstStyle/>
          <a:p>
            <a:pPr>
              <a:lnSpc>
                <a:spcPct val="90000"/>
              </a:lnSpc>
            </a:pPr>
            <a:r>
              <a:rPr lang="en-US" sz="2600" dirty="0"/>
              <a:t>Criminal Investigation </a:t>
            </a:r>
            <a:br>
              <a:rPr lang="en-US" sz="2600" dirty="0"/>
            </a:br>
            <a:br>
              <a:rPr lang="en-US" sz="2600" dirty="0"/>
            </a:br>
            <a:r>
              <a:rPr lang="en-US" sz="2600" dirty="0"/>
              <a:t>C. </a:t>
            </a:r>
            <a:r>
              <a:rPr lang="en-US" sz="2600" dirty="0" err="1"/>
              <a:t>Stymus</a:t>
            </a:r>
            <a:br>
              <a:rPr lang="en-US" sz="2600" dirty="0"/>
            </a:br>
            <a:br>
              <a:rPr lang="en-US" sz="2600" dirty="0"/>
            </a:br>
            <a:r>
              <a:rPr lang="en-US" sz="2600" dirty="0"/>
              <a:t>Bryant &amp; Stratton</a:t>
            </a:r>
            <a:br>
              <a:rPr lang="en-US" sz="2600" dirty="0"/>
            </a:br>
            <a:br>
              <a:rPr lang="en-US" sz="2600" dirty="0"/>
            </a:br>
            <a:r>
              <a:rPr lang="en-US" sz="2600" dirty="0"/>
              <a:t>4/18/2021</a:t>
            </a:r>
            <a:br>
              <a:rPr lang="en-US" sz="2600" dirty="0"/>
            </a:br>
            <a:br>
              <a:rPr lang="en-US" sz="2600" dirty="0"/>
            </a:br>
            <a:r>
              <a:rPr lang="en-US" sz="2600" dirty="0"/>
              <a:t>Margaret Barrios</a:t>
            </a:r>
          </a:p>
        </p:txBody>
      </p:sp>
    </p:spTree>
    <p:extLst>
      <p:ext uri="{BB962C8B-B14F-4D97-AF65-F5344CB8AC3E}">
        <p14:creationId xmlns:p14="http://schemas.microsoft.com/office/powerpoint/2010/main" val="1320134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nodeType="withEffect">
                                  <p:stCondLst>
                                    <p:cond delay="0"/>
                                  </p:stCondLst>
                                  <p:iterate>
                                    <p:tmPct val="10000"/>
                                  </p:iterate>
                                  <p:childTnLst>
                                    <p:set>
                                      <p:cBhvr>
                                        <p:cTn id="9" dur="1" fill="hold">
                                          <p:stCondLst>
                                            <p:cond delay="0"/>
                                          </p:stCondLst>
                                        </p:cTn>
                                        <p:tgtEl>
                                          <p:spTgt spid="5"/>
                                        </p:tgtEl>
                                        <p:attrNameLst>
                                          <p:attrName>style.visibility</p:attrName>
                                        </p:attrNameLst>
                                      </p:cBhvr>
                                      <p:to>
                                        <p:strVal val="visible"/>
                                      </p:to>
                                    </p:set>
                                    <p:animEffect transition="in" filter="fade">
                                      <p:cBhvr>
                                        <p:cTn id="10" dur="7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9A69AF-D57B-49B4-886C-D4A5DC1944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CABDC08D-6093-4397-92D4-54D00E2BB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16200000">
            <a:off x="-650724" y="650724"/>
            <a:ext cx="6858000" cy="5556552"/>
          </a:xfrm>
          <a:custGeom>
            <a:avLst/>
            <a:gdLst>
              <a:gd name="connsiteX0" fmla="*/ 6858000 w 6858000"/>
              <a:gd name="connsiteY0" fmla="*/ 3445704 h 5556552"/>
              <a:gd name="connsiteX1" fmla="*/ 3829242 w 6858000"/>
              <a:gd name="connsiteY1" fmla="*/ 5433322 h 5556552"/>
              <a:gd name="connsiteX2" fmla="*/ 3827369 w 6858000"/>
              <a:gd name="connsiteY2" fmla="*/ 5434867 h 5556552"/>
              <a:gd name="connsiteX3" fmla="*/ 3824583 w 6858000"/>
              <a:gd name="connsiteY3" fmla="*/ 5436378 h 5556552"/>
              <a:gd name="connsiteX4" fmla="*/ 3798693 w 6858000"/>
              <a:gd name="connsiteY4" fmla="*/ 5453370 h 5556552"/>
              <a:gd name="connsiteX5" fmla="*/ 3785011 w 6858000"/>
              <a:gd name="connsiteY5" fmla="*/ 5457858 h 5556552"/>
              <a:gd name="connsiteX6" fmla="*/ 3706339 w 6858000"/>
              <a:gd name="connsiteY6" fmla="*/ 5500559 h 5556552"/>
              <a:gd name="connsiteX7" fmla="*/ 3428998 w 6858000"/>
              <a:gd name="connsiteY7" fmla="*/ 5556552 h 5556552"/>
              <a:gd name="connsiteX8" fmla="*/ 3151658 w 6858000"/>
              <a:gd name="connsiteY8" fmla="*/ 5500559 h 5556552"/>
              <a:gd name="connsiteX9" fmla="*/ 3072996 w 6858000"/>
              <a:gd name="connsiteY9" fmla="*/ 5457863 h 5556552"/>
              <a:gd name="connsiteX10" fmla="*/ 3059298 w 6858000"/>
              <a:gd name="connsiteY10" fmla="*/ 5453370 h 5556552"/>
              <a:gd name="connsiteX11" fmla="*/ 3033383 w 6858000"/>
              <a:gd name="connsiteY11" fmla="*/ 5436362 h 5556552"/>
              <a:gd name="connsiteX12" fmla="*/ 3030627 w 6858000"/>
              <a:gd name="connsiteY12" fmla="*/ 5434867 h 5556552"/>
              <a:gd name="connsiteX13" fmla="*/ 3028775 w 6858000"/>
              <a:gd name="connsiteY13" fmla="*/ 5433338 h 5556552"/>
              <a:gd name="connsiteX14" fmla="*/ 0 w 6858000"/>
              <a:gd name="connsiteY14" fmla="*/ 3445704 h 5556552"/>
              <a:gd name="connsiteX15" fmla="*/ 6858000 w 6858000"/>
              <a:gd name="connsiteY15" fmla="*/ 0 h 5556552"/>
              <a:gd name="connsiteX16" fmla="*/ 6858000 w 6858000"/>
              <a:gd name="connsiteY16" fmla="*/ 349336 h 5556552"/>
              <a:gd name="connsiteX17" fmla="*/ 6858000 w 6858000"/>
              <a:gd name="connsiteY17" fmla="*/ 3445703 h 5556552"/>
              <a:gd name="connsiteX18" fmla="*/ 0 w 6858000"/>
              <a:gd name="connsiteY18" fmla="*/ 3445703 h 5556552"/>
              <a:gd name="connsiteX19" fmla="*/ 0 w 6858000"/>
              <a:gd name="connsiteY19" fmla="*/ 0 h 5556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858000" h="5556552">
                <a:moveTo>
                  <a:pt x="6858000" y="3445704"/>
                </a:moveTo>
                <a:lnTo>
                  <a:pt x="3829242" y="5433322"/>
                </a:lnTo>
                <a:lnTo>
                  <a:pt x="3827369" y="5434867"/>
                </a:lnTo>
                <a:lnTo>
                  <a:pt x="3824583" y="5436378"/>
                </a:lnTo>
                <a:lnTo>
                  <a:pt x="3798693" y="5453370"/>
                </a:lnTo>
                <a:lnTo>
                  <a:pt x="3785011" y="5457858"/>
                </a:lnTo>
                <a:lnTo>
                  <a:pt x="3706339" y="5500559"/>
                </a:lnTo>
                <a:cubicBezTo>
                  <a:pt x="3621096" y="5536614"/>
                  <a:pt x="3527375" y="5556552"/>
                  <a:pt x="3428998" y="5556552"/>
                </a:cubicBezTo>
                <a:cubicBezTo>
                  <a:pt x="3330621" y="5556552"/>
                  <a:pt x="3236901" y="5536614"/>
                  <a:pt x="3151658" y="5500559"/>
                </a:cubicBezTo>
                <a:lnTo>
                  <a:pt x="3072996" y="5457863"/>
                </a:lnTo>
                <a:lnTo>
                  <a:pt x="3059298" y="5453370"/>
                </a:lnTo>
                <a:lnTo>
                  <a:pt x="3033383" y="5436362"/>
                </a:lnTo>
                <a:lnTo>
                  <a:pt x="3030627" y="5434867"/>
                </a:lnTo>
                <a:lnTo>
                  <a:pt x="3028775" y="5433338"/>
                </a:lnTo>
                <a:lnTo>
                  <a:pt x="0" y="3445704"/>
                </a:lnTo>
                <a:close/>
                <a:moveTo>
                  <a:pt x="6858000" y="0"/>
                </a:moveTo>
                <a:lnTo>
                  <a:pt x="6858000" y="349336"/>
                </a:lnTo>
                <a:lnTo>
                  <a:pt x="6858000" y="3445703"/>
                </a:lnTo>
                <a:lnTo>
                  <a:pt x="0" y="3445703"/>
                </a:lnTo>
                <a:lnTo>
                  <a:pt x="0" y="0"/>
                </a:lnTo>
                <a:close/>
              </a:path>
            </a:pathLst>
          </a:custGeom>
          <a:ln>
            <a:noFill/>
          </a:ln>
          <a:effectLst/>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101B86FF-F5BD-E446-8D09-8E9C1218DA24}"/>
              </a:ext>
            </a:extLst>
          </p:cNvPr>
          <p:cNvSpPr>
            <a:spLocks noGrp="1"/>
          </p:cNvSpPr>
          <p:nvPr>
            <p:ph type="title"/>
          </p:nvPr>
        </p:nvSpPr>
        <p:spPr>
          <a:xfrm>
            <a:off x="451515" y="1734857"/>
            <a:ext cx="3765483" cy="3388287"/>
          </a:xfrm>
        </p:spPr>
        <p:txBody>
          <a:bodyPr anchor="ctr">
            <a:normAutofit/>
          </a:bodyPr>
          <a:lstStyle/>
          <a:p>
            <a:endParaRPr lang="en-US" dirty="0"/>
          </a:p>
        </p:txBody>
      </p:sp>
      <p:sp>
        <p:nvSpPr>
          <p:cNvPr id="3" name="Content Placeholder 2">
            <a:extLst>
              <a:ext uri="{FF2B5EF4-FFF2-40B4-BE49-F238E27FC236}">
                <a16:creationId xmlns:a16="http://schemas.microsoft.com/office/drawing/2014/main" id="{D1E167A1-2BEE-AD41-ACA1-711DA4C0D347}"/>
              </a:ext>
            </a:extLst>
          </p:cNvPr>
          <p:cNvSpPr>
            <a:spLocks noGrp="1"/>
          </p:cNvSpPr>
          <p:nvPr>
            <p:ph idx="1"/>
          </p:nvPr>
        </p:nvSpPr>
        <p:spPr>
          <a:xfrm>
            <a:off x="6008068" y="978993"/>
            <a:ext cx="5365218" cy="4900014"/>
          </a:xfrm>
          <a:effectLst/>
        </p:spPr>
        <p:txBody>
          <a:bodyPr>
            <a:normAutofit/>
          </a:bodyPr>
          <a:lstStyle/>
          <a:p>
            <a:pPr>
              <a:lnSpc>
                <a:spcPct val="90000"/>
              </a:lnSpc>
            </a:pPr>
            <a:r>
              <a:rPr lang="en-US" sz="1000" b="1" dirty="0"/>
              <a:t>Investigative Plan (IP)</a:t>
            </a:r>
            <a:endParaRPr lang="en-US" sz="1000" dirty="0"/>
          </a:p>
          <a:p>
            <a:pPr>
              <a:lnSpc>
                <a:spcPct val="90000"/>
              </a:lnSpc>
            </a:pPr>
            <a:r>
              <a:rPr lang="en-US" sz="1000" b="1" dirty="0"/>
              <a:t> </a:t>
            </a:r>
            <a:endParaRPr lang="en-US" sz="1000" dirty="0"/>
          </a:p>
          <a:p>
            <a:pPr lvl="0">
              <a:lnSpc>
                <a:spcPct val="90000"/>
              </a:lnSpc>
            </a:pPr>
            <a:r>
              <a:rPr lang="en-US" sz="1000" b="1" dirty="0"/>
              <a:t>Witness interviews</a:t>
            </a:r>
            <a:endParaRPr lang="en-US" sz="1000" dirty="0"/>
          </a:p>
          <a:p>
            <a:pPr>
              <a:lnSpc>
                <a:spcPct val="90000"/>
              </a:lnSpc>
            </a:pPr>
            <a:r>
              <a:rPr lang="en-US" sz="1000" b="1" dirty="0"/>
              <a:t>Witness can assist by providing a statement of the incident and to come forward to share the knowledge of the event.</a:t>
            </a:r>
            <a:endParaRPr lang="en-US" sz="1000" dirty="0"/>
          </a:p>
          <a:p>
            <a:pPr lvl="0">
              <a:lnSpc>
                <a:spcPct val="90000"/>
              </a:lnSpc>
            </a:pPr>
            <a:r>
              <a:rPr lang="en-US" sz="1000" b="1" dirty="0"/>
              <a:t>Collection of evidence</a:t>
            </a:r>
            <a:endParaRPr lang="en-US" sz="1000" dirty="0"/>
          </a:p>
          <a:p>
            <a:pPr>
              <a:lnSpc>
                <a:spcPct val="90000"/>
              </a:lnSpc>
            </a:pPr>
            <a:r>
              <a:rPr lang="en-US" sz="1000" b="1" dirty="0"/>
              <a:t>Fingerprints, blood samples, surveillance camera, witness, body of victim</a:t>
            </a:r>
            <a:endParaRPr lang="en-US" sz="1000" dirty="0"/>
          </a:p>
          <a:p>
            <a:pPr lvl="0">
              <a:lnSpc>
                <a:spcPct val="90000"/>
              </a:lnSpc>
            </a:pPr>
            <a:r>
              <a:rPr lang="en-US" sz="1000" b="1" dirty="0"/>
              <a:t>Criminal procedures (search warrants)</a:t>
            </a:r>
            <a:endParaRPr lang="en-US" sz="1000" dirty="0"/>
          </a:p>
          <a:p>
            <a:pPr lvl="0">
              <a:lnSpc>
                <a:spcPct val="90000"/>
              </a:lnSpc>
            </a:pPr>
            <a:r>
              <a:rPr lang="en-US" sz="1000" b="1" dirty="0"/>
              <a:t>Profile of victim</a:t>
            </a:r>
            <a:endParaRPr lang="en-US" sz="1000" dirty="0"/>
          </a:p>
          <a:p>
            <a:pPr>
              <a:lnSpc>
                <a:spcPct val="90000"/>
              </a:lnSpc>
            </a:pPr>
            <a:r>
              <a:rPr lang="en-US" sz="1000" b="1" dirty="0"/>
              <a:t>Victim was female, appears to be Hispanic early 20s, victim was murdered and raped.</a:t>
            </a:r>
            <a:endParaRPr lang="en-US" sz="1000" dirty="0"/>
          </a:p>
          <a:p>
            <a:pPr lvl="0">
              <a:lnSpc>
                <a:spcPct val="90000"/>
              </a:lnSpc>
            </a:pPr>
            <a:r>
              <a:rPr lang="en-US" sz="1000" b="1" dirty="0"/>
              <a:t>Profile of suspect</a:t>
            </a:r>
            <a:endParaRPr lang="en-US" sz="1000" dirty="0"/>
          </a:p>
          <a:p>
            <a:pPr>
              <a:lnSpc>
                <a:spcPct val="90000"/>
              </a:lnSpc>
            </a:pPr>
            <a:r>
              <a:rPr lang="en-US" sz="1000" b="1" dirty="0"/>
              <a:t>White male</a:t>
            </a:r>
            <a:endParaRPr lang="en-US" sz="1000" dirty="0"/>
          </a:p>
          <a:p>
            <a:pPr>
              <a:lnSpc>
                <a:spcPct val="90000"/>
              </a:lnSpc>
            </a:pPr>
            <a:r>
              <a:rPr lang="en-US" sz="1000" b="1" dirty="0"/>
              <a:t>    </a:t>
            </a:r>
            <a:endParaRPr lang="en-US" sz="1000" dirty="0"/>
          </a:p>
          <a:p>
            <a:pPr lvl="0">
              <a:lnSpc>
                <a:spcPct val="90000"/>
              </a:lnSpc>
            </a:pPr>
            <a:r>
              <a:rPr lang="en-US" sz="1000" b="1" dirty="0"/>
              <a:t>Crime Lab reports (evidence that was collected)</a:t>
            </a:r>
            <a:endParaRPr lang="en-US" sz="1000" dirty="0"/>
          </a:p>
          <a:p>
            <a:pPr>
              <a:lnSpc>
                <a:spcPct val="90000"/>
              </a:lnSpc>
            </a:pPr>
            <a:r>
              <a:rPr lang="en-US" sz="1000" b="1" dirty="0"/>
              <a:t>Fingerprints, blood samples, surveillance camera, witness statement</a:t>
            </a:r>
            <a:endParaRPr lang="en-US" sz="1000" dirty="0"/>
          </a:p>
          <a:p>
            <a:pPr lvl="0">
              <a:lnSpc>
                <a:spcPct val="90000"/>
              </a:lnSpc>
            </a:pPr>
            <a:r>
              <a:rPr lang="en-US" sz="1000" b="1" dirty="0"/>
              <a:t>Follow-up on evidence</a:t>
            </a:r>
            <a:endParaRPr lang="en-US" sz="1000" dirty="0"/>
          </a:p>
          <a:p>
            <a:pPr lvl="0">
              <a:lnSpc>
                <a:spcPct val="90000"/>
              </a:lnSpc>
            </a:pPr>
            <a:r>
              <a:rPr lang="en-US" sz="1000" b="1" dirty="0"/>
              <a:t>Finding the suspect</a:t>
            </a:r>
            <a:endParaRPr lang="en-US" sz="1000" dirty="0"/>
          </a:p>
          <a:p>
            <a:pPr lvl="0">
              <a:lnSpc>
                <a:spcPct val="90000"/>
              </a:lnSpc>
            </a:pPr>
            <a:r>
              <a:rPr lang="en-US" sz="1000" b="1" dirty="0"/>
              <a:t>Surveillance</a:t>
            </a:r>
            <a:endParaRPr lang="en-US" sz="1000" dirty="0"/>
          </a:p>
          <a:p>
            <a:pPr>
              <a:lnSpc>
                <a:spcPct val="90000"/>
              </a:lnSpc>
            </a:pPr>
            <a:r>
              <a:rPr lang="en-US" sz="1000" b="1" dirty="0"/>
              <a:t>Tampered with but still works</a:t>
            </a:r>
            <a:endParaRPr lang="en-US" sz="1000" dirty="0"/>
          </a:p>
          <a:p>
            <a:pPr>
              <a:lnSpc>
                <a:spcPct val="90000"/>
              </a:lnSpc>
            </a:pPr>
            <a:endParaRPr lang="en-US" sz="1000" dirty="0"/>
          </a:p>
        </p:txBody>
      </p:sp>
      <p:pic>
        <p:nvPicPr>
          <p:cNvPr id="5" name="Picture 4" descr="A close-up of a yellow sign&#10;&#10;Description automatically generated with medium confidence">
            <a:extLst>
              <a:ext uri="{FF2B5EF4-FFF2-40B4-BE49-F238E27FC236}">
                <a16:creationId xmlns:a16="http://schemas.microsoft.com/office/drawing/2014/main" id="{9136EC5B-8501-C143-944D-EC8F64D237C7}"/>
              </a:ext>
            </a:extLst>
          </p:cNvPr>
          <p:cNvPicPr>
            <a:picLocks noChangeAspect="1"/>
          </p:cNvPicPr>
          <p:nvPr/>
        </p:nvPicPr>
        <p:blipFill>
          <a:blip r:embed="rId2"/>
          <a:stretch>
            <a:fillRect/>
          </a:stretch>
        </p:blipFill>
        <p:spPr>
          <a:xfrm>
            <a:off x="451514" y="1734856"/>
            <a:ext cx="3765483" cy="3388287"/>
          </a:xfrm>
          <a:prstGeom prst="rect">
            <a:avLst/>
          </a:prstGeom>
        </p:spPr>
      </p:pic>
      <p:sp>
        <p:nvSpPr>
          <p:cNvPr id="6" name="TextBox 5">
            <a:extLst>
              <a:ext uri="{FF2B5EF4-FFF2-40B4-BE49-F238E27FC236}">
                <a16:creationId xmlns:a16="http://schemas.microsoft.com/office/drawing/2014/main" id="{192E89FC-4A51-6C45-8378-2778FD1B3DE4}"/>
              </a:ext>
            </a:extLst>
          </p:cNvPr>
          <p:cNvSpPr txBox="1"/>
          <p:nvPr/>
        </p:nvSpPr>
        <p:spPr>
          <a:xfrm>
            <a:off x="4299857" y="468086"/>
            <a:ext cx="2775119" cy="461665"/>
          </a:xfrm>
          <a:prstGeom prst="rect">
            <a:avLst/>
          </a:prstGeom>
          <a:noFill/>
        </p:spPr>
        <p:txBody>
          <a:bodyPr wrap="none" rtlCol="0">
            <a:spAutoFit/>
          </a:bodyPr>
          <a:lstStyle/>
          <a:p>
            <a:r>
              <a:rPr lang="en-US" sz="2400" dirty="0"/>
              <a:t>Investigative Plan</a:t>
            </a:r>
          </a:p>
        </p:txBody>
      </p:sp>
    </p:spTree>
    <p:extLst>
      <p:ext uri="{BB962C8B-B14F-4D97-AF65-F5344CB8AC3E}">
        <p14:creationId xmlns:p14="http://schemas.microsoft.com/office/powerpoint/2010/main" val="801622018"/>
      </p:ext>
    </p:extLst>
  </p:cSld>
  <p:clrMapOvr>
    <a:overrideClrMapping bg1="lt1" tx1="dk1" bg2="lt2" tx2="dk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1E4EF0-92C4-214F-AD58-3CBD3EC2BD78}"/>
              </a:ext>
            </a:extLst>
          </p:cNvPr>
          <p:cNvSpPr>
            <a:spLocks noGrp="1"/>
          </p:cNvSpPr>
          <p:nvPr>
            <p:ph type="title"/>
          </p:nvPr>
        </p:nvSpPr>
        <p:spPr>
          <a:xfrm>
            <a:off x="810000" y="447188"/>
            <a:ext cx="10571998" cy="970450"/>
          </a:xfrm>
        </p:spPr>
        <p:txBody>
          <a:bodyPr>
            <a:normAutofit/>
          </a:bodyPr>
          <a:lstStyle/>
          <a:p>
            <a:r>
              <a:rPr lang="en-US"/>
              <a:t>Scene of the Crime</a:t>
            </a:r>
          </a:p>
        </p:txBody>
      </p:sp>
      <p:sp>
        <p:nvSpPr>
          <p:cNvPr id="3" name="Content Placeholder 2">
            <a:extLst>
              <a:ext uri="{FF2B5EF4-FFF2-40B4-BE49-F238E27FC236}">
                <a16:creationId xmlns:a16="http://schemas.microsoft.com/office/drawing/2014/main" id="{0DA33737-B9DB-1C4A-B00D-30B6C644DFF0}"/>
              </a:ext>
            </a:extLst>
          </p:cNvPr>
          <p:cNvSpPr>
            <a:spLocks noGrp="1"/>
          </p:cNvSpPr>
          <p:nvPr>
            <p:ph idx="1"/>
          </p:nvPr>
        </p:nvSpPr>
        <p:spPr>
          <a:xfrm>
            <a:off x="818713" y="2413000"/>
            <a:ext cx="3835583" cy="3632200"/>
          </a:xfrm>
        </p:spPr>
        <p:txBody>
          <a:bodyPr>
            <a:normAutofit/>
          </a:bodyPr>
          <a:lstStyle/>
          <a:p>
            <a:pPr marL="0" indent="0">
              <a:lnSpc>
                <a:spcPct val="90000"/>
              </a:lnSpc>
              <a:buNone/>
            </a:pPr>
            <a:r>
              <a:rPr lang="en-US" sz="900" b="1" dirty="0"/>
              <a:t> </a:t>
            </a:r>
            <a:endParaRPr lang="en-US" sz="900" dirty="0"/>
          </a:p>
          <a:p>
            <a:pPr>
              <a:lnSpc>
                <a:spcPct val="90000"/>
              </a:lnSpc>
            </a:pPr>
            <a:r>
              <a:rPr lang="en-US" sz="900" b="1" dirty="0"/>
              <a:t>Officers arrive at the scene of the crime, which appears to be a robbery. The officer responding to the scene discovered body of a female lying in a pool of blood.  Investigators arrive at the scene of the crime and discover the robbery and murder. Investigators record every step of the crime, including witness statements, forensic reports and crime scene photos. Keeping an open mind about the cause and possible perpetrators of the crime is essential to the investigators. Everything at the crime scene from the victim’s body can dramatically increase the chances of solving the crime. Forensic evidence and fingerprints is important to be collected and useful for DNA to help solve the murder. Time can be a major factor in solving this murder, we know the rule about the first 48 hours being the most important. </a:t>
            </a:r>
            <a:endParaRPr lang="en-US" sz="900" dirty="0"/>
          </a:p>
          <a:p>
            <a:pPr>
              <a:lnSpc>
                <a:spcPct val="90000"/>
              </a:lnSpc>
            </a:pPr>
            <a:r>
              <a:rPr lang="en-US" sz="900" b="1" dirty="0"/>
              <a:t>When addressing something as complicated as an ethical dilemma, remember to consider things carefully before taking drastic actions. Make sure we are aware of all sides of the story. Make sure everything is in writing, this is a helpful tool to answer questions because someone’s story might change. Don’t jump to conclusions without facts, define ethical issues, identity the crime scene.</a:t>
            </a:r>
            <a:endParaRPr lang="en-US" sz="900" dirty="0"/>
          </a:p>
          <a:p>
            <a:pPr>
              <a:lnSpc>
                <a:spcPct val="90000"/>
              </a:lnSpc>
            </a:pPr>
            <a:endParaRPr lang="en-US" sz="900" dirty="0"/>
          </a:p>
        </p:txBody>
      </p:sp>
      <p:pic>
        <p:nvPicPr>
          <p:cNvPr id="5" name="Picture 4" descr="A picture containing outdoor, ground, person, brick&#10;&#10;Description automatically generated">
            <a:extLst>
              <a:ext uri="{FF2B5EF4-FFF2-40B4-BE49-F238E27FC236}">
                <a16:creationId xmlns:a16="http://schemas.microsoft.com/office/drawing/2014/main" id="{83F6AD8D-F9B2-DE48-B90D-9FC0DB9766D7}"/>
              </a:ext>
            </a:extLst>
          </p:cNvPr>
          <p:cNvPicPr>
            <a:picLocks noChangeAspect="1"/>
          </p:cNvPicPr>
          <p:nvPr/>
        </p:nvPicPr>
        <p:blipFill>
          <a:blip r:embed="rId2"/>
          <a:stretch>
            <a:fillRect/>
          </a:stretch>
        </p:blipFill>
        <p:spPr>
          <a:xfrm>
            <a:off x="5754681" y="2413000"/>
            <a:ext cx="4971689" cy="3716338"/>
          </a:xfrm>
          <a:prstGeom prst="roundRect">
            <a:avLst>
              <a:gd name="adj" fmla="val 3876"/>
            </a:avLst>
          </a:prstGeom>
          <a:ln>
            <a:solidFill>
              <a:schemeClr val="accent1"/>
            </a:solidFill>
          </a:ln>
          <a:effectLst/>
        </p:spPr>
      </p:pic>
    </p:spTree>
    <p:extLst>
      <p:ext uri="{BB962C8B-B14F-4D97-AF65-F5344CB8AC3E}">
        <p14:creationId xmlns:p14="http://schemas.microsoft.com/office/powerpoint/2010/main" val="10673425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5" name="Content Placeholder 4" descr="A picture containing text, sign, sky, outdoor&#10;&#10;Description automatically generated">
            <a:extLst>
              <a:ext uri="{FF2B5EF4-FFF2-40B4-BE49-F238E27FC236}">
                <a16:creationId xmlns:a16="http://schemas.microsoft.com/office/drawing/2014/main" id="{727FC7A0-E686-7441-B2F8-CF925C869FED}"/>
              </a:ext>
            </a:extLst>
          </p:cNvPr>
          <p:cNvPicPr>
            <a:picLocks noChangeAspect="1"/>
          </p:cNvPicPr>
          <p:nvPr/>
        </p:nvPicPr>
        <p:blipFill rotWithShape="1">
          <a:blip r:embed="rId2"/>
          <a:srcRect l="9091" t="3922" b="5169"/>
          <a:stretch/>
        </p:blipFill>
        <p:spPr>
          <a:xfrm>
            <a:off x="20" y="336390"/>
            <a:ext cx="12191980" cy="6857989"/>
          </a:xfrm>
          <a:prstGeom prst="rect">
            <a:avLst/>
          </a:prstGeom>
        </p:spPr>
      </p:pic>
      <p:sp>
        <p:nvSpPr>
          <p:cNvPr id="26" name="Freeform 6">
            <a:extLst>
              <a:ext uri="{FF2B5EF4-FFF2-40B4-BE49-F238E27FC236}">
                <a16:creationId xmlns:a16="http://schemas.microsoft.com/office/drawing/2014/main" id="{28F489B8-B6E6-485E-9CB6-3C90A4D841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406897" y="336390"/>
            <a:ext cx="6332416" cy="5838454"/>
          </a:xfrm>
          <a:custGeom>
            <a:avLst/>
            <a:gdLst/>
            <a:ahLst/>
            <a:cxnLst/>
            <a:rect l="l" t="t" r="r" b="b"/>
            <a:pathLst>
              <a:path w="6332416" h="5838454">
                <a:moveTo>
                  <a:pt x="63624" y="0"/>
                </a:moveTo>
                <a:lnTo>
                  <a:pt x="82337" y="0"/>
                </a:lnTo>
                <a:lnTo>
                  <a:pt x="6250080" y="0"/>
                </a:lnTo>
                <a:lnTo>
                  <a:pt x="6268793" y="0"/>
                </a:lnTo>
                <a:lnTo>
                  <a:pt x="6283763" y="5614"/>
                </a:lnTo>
                <a:lnTo>
                  <a:pt x="6294991" y="11228"/>
                </a:lnTo>
                <a:lnTo>
                  <a:pt x="6309961" y="16842"/>
                </a:lnTo>
                <a:lnTo>
                  <a:pt x="6317446" y="28069"/>
                </a:lnTo>
                <a:lnTo>
                  <a:pt x="6324931" y="36490"/>
                </a:lnTo>
                <a:lnTo>
                  <a:pt x="6332416" y="47718"/>
                </a:lnTo>
                <a:lnTo>
                  <a:pt x="6332416" y="61752"/>
                </a:lnTo>
                <a:lnTo>
                  <a:pt x="6332416" y="2646984"/>
                </a:lnTo>
                <a:lnTo>
                  <a:pt x="6332416" y="2661018"/>
                </a:lnTo>
                <a:lnTo>
                  <a:pt x="6332416" y="2913585"/>
                </a:lnTo>
                <a:lnTo>
                  <a:pt x="6332416" y="2927620"/>
                </a:lnTo>
                <a:lnTo>
                  <a:pt x="6332416" y="5512851"/>
                </a:lnTo>
                <a:lnTo>
                  <a:pt x="6332416" y="5526886"/>
                </a:lnTo>
                <a:lnTo>
                  <a:pt x="6324931" y="5538114"/>
                </a:lnTo>
                <a:lnTo>
                  <a:pt x="6317446" y="5546534"/>
                </a:lnTo>
                <a:lnTo>
                  <a:pt x="6309961" y="5557762"/>
                </a:lnTo>
                <a:lnTo>
                  <a:pt x="6294991" y="5563376"/>
                </a:lnTo>
                <a:lnTo>
                  <a:pt x="6283763" y="5568990"/>
                </a:lnTo>
                <a:lnTo>
                  <a:pt x="6268793" y="5574604"/>
                </a:lnTo>
                <a:lnTo>
                  <a:pt x="6250080" y="5574604"/>
                </a:lnTo>
                <a:lnTo>
                  <a:pt x="1657955" y="5574604"/>
                </a:lnTo>
                <a:lnTo>
                  <a:pt x="1328610" y="5821613"/>
                </a:lnTo>
                <a:lnTo>
                  <a:pt x="1317382" y="5827227"/>
                </a:lnTo>
                <a:lnTo>
                  <a:pt x="1302412" y="5832840"/>
                </a:lnTo>
                <a:lnTo>
                  <a:pt x="1287442" y="5838454"/>
                </a:lnTo>
                <a:lnTo>
                  <a:pt x="1272472" y="5838454"/>
                </a:lnTo>
                <a:lnTo>
                  <a:pt x="1257501" y="5838454"/>
                </a:lnTo>
                <a:lnTo>
                  <a:pt x="1242531" y="5832840"/>
                </a:lnTo>
                <a:lnTo>
                  <a:pt x="1227561" y="5827227"/>
                </a:lnTo>
                <a:lnTo>
                  <a:pt x="1216333" y="5821613"/>
                </a:lnTo>
                <a:lnTo>
                  <a:pt x="886988" y="5574604"/>
                </a:lnTo>
                <a:lnTo>
                  <a:pt x="82337" y="5574604"/>
                </a:lnTo>
                <a:lnTo>
                  <a:pt x="63624" y="5574604"/>
                </a:lnTo>
                <a:lnTo>
                  <a:pt x="48654" y="5568990"/>
                </a:lnTo>
                <a:lnTo>
                  <a:pt x="37426" y="5563376"/>
                </a:lnTo>
                <a:lnTo>
                  <a:pt x="22456" y="5557762"/>
                </a:lnTo>
                <a:lnTo>
                  <a:pt x="14971" y="5546534"/>
                </a:lnTo>
                <a:lnTo>
                  <a:pt x="7485" y="5538114"/>
                </a:lnTo>
                <a:lnTo>
                  <a:pt x="0" y="5526886"/>
                </a:lnTo>
                <a:lnTo>
                  <a:pt x="0" y="5512851"/>
                </a:lnTo>
                <a:lnTo>
                  <a:pt x="0" y="2927620"/>
                </a:lnTo>
                <a:lnTo>
                  <a:pt x="0" y="2913585"/>
                </a:lnTo>
                <a:lnTo>
                  <a:pt x="0" y="2661018"/>
                </a:lnTo>
                <a:lnTo>
                  <a:pt x="0" y="2646984"/>
                </a:lnTo>
                <a:lnTo>
                  <a:pt x="0" y="61752"/>
                </a:lnTo>
                <a:lnTo>
                  <a:pt x="0" y="47718"/>
                </a:lnTo>
                <a:lnTo>
                  <a:pt x="7485" y="36490"/>
                </a:lnTo>
                <a:lnTo>
                  <a:pt x="14971" y="28069"/>
                </a:lnTo>
                <a:lnTo>
                  <a:pt x="22456" y="16842"/>
                </a:lnTo>
                <a:lnTo>
                  <a:pt x="37426" y="11228"/>
                </a:lnTo>
                <a:lnTo>
                  <a:pt x="48654" y="5614"/>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76B7216A-3A6E-F74F-820E-E4E928E4C130}"/>
              </a:ext>
            </a:extLst>
          </p:cNvPr>
          <p:cNvSpPr>
            <a:spLocks noGrp="1"/>
          </p:cNvSpPr>
          <p:nvPr>
            <p:ph type="title"/>
          </p:nvPr>
        </p:nvSpPr>
        <p:spPr>
          <a:xfrm>
            <a:off x="5723468" y="651932"/>
            <a:ext cx="5706532" cy="1354667"/>
          </a:xfrm>
        </p:spPr>
        <p:txBody>
          <a:bodyPr>
            <a:normAutofit/>
          </a:bodyPr>
          <a:lstStyle/>
          <a:p>
            <a:endParaRPr lang="en-US" dirty="0"/>
          </a:p>
        </p:txBody>
      </p:sp>
      <p:pic>
        <p:nvPicPr>
          <p:cNvPr id="7" name="Content Placeholder 6" descr="A picture containing text, sign&#10;&#10;Description automatically generated">
            <a:extLst>
              <a:ext uri="{FF2B5EF4-FFF2-40B4-BE49-F238E27FC236}">
                <a16:creationId xmlns:a16="http://schemas.microsoft.com/office/drawing/2014/main" id="{E6DF8E26-AD3C-5346-B598-300C57534F6D}"/>
              </a:ext>
            </a:extLst>
          </p:cNvPr>
          <p:cNvPicPr>
            <a:picLocks noGrp="1" noChangeAspect="1"/>
          </p:cNvPicPr>
          <p:nvPr>
            <p:ph idx="1"/>
          </p:nvPr>
        </p:nvPicPr>
        <p:blipFill>
          <a:blip r:embed="rId3"/>
          <a:stretch>
            <a:fillRect/>
          </a:stretch>
        </p:blipFill>
        <p:spPr>
          <a:xfrm>
            <a:off x="5572625" y="683156"/>
            <a:ext cx="5707062" cy="1638985"/>
          </a:xfrm>
        </p:spPr>
      </p:pic>
      <p:sp>
        <p:nvSpPr>
          <p:cNvPr id="9" name="TextBox 8">
            <a:extLst>
              <a:ext uri="{FF2B5EF4-FFF2-40B4-BE49-F238E27FC236}">
                <a16:creationId xmlns:a16="http://schemas.microsoft.com/office/drawing/2014/main" id="{608AD949-6235-7B45-A58F-5D95F10C442B}"/>
              </a:ext>
            </a:extLst>
          </p:cNvPr>
          <p:cNvSpPr txBox="1"/>
          <p:nvPr/>
        </p:nvSpPr>
        <p:spPr>
          <a:xfrm>
            <a:off x="5406897" y="2843408"/>
            <a:ext cx="10308585" cy="3416320"/>
          </a:xfrm>
          <a:prstGeom prst="rect">
            <a:avLst/>
          </a:prstGeom>
          <a:noFill/>
        </p:spPr>
        <p:txBody>
          <a:bodyPr wrap="square" rtlCol="0">
            <a:spAutoFit/>
          </a:bodyPr>
          <a:lstStyle/>
          <a:p>
            <a:r>
              <a:rPr lang="en-US" dirty="0">
                <a:solidFill>
                  <a:schemeClr val="bg1"/>
                </a:solidFill>
                <a:latin typeface="Times" pitchFamily="2" charset="0"/>
              </a:rPr>
              <a:t>5 Questions</a:t>
            </a:r>
          </a:p>
          <a:p>
            <a:pPr marL="342900" indent="-342900">
              <a:buAutoNum type="arabicPeriod"/>
            </a:pPr>
            <a:r>
              <a:rPr lang="en-US" b="1" dirty="0"/>
              <a:t>How do I know from your work that your analysis</a:t>
            </a:r>
          </a:p>
          <a:p>
            <a:r>
              <a:rPr lang="en-US" b="1" dirty="0"/>
              <a:t>      should be accepted?</a:t>
            </a:r>
          </a:p>
          <a:p>
            <a:r>
              <a:rPr lang="en-US" b="1" dirty="0"/>
              <a:t>2. How do we know you are not biased in this case,</a:t>
            </a:r>
          </a:p>
          <a:p>
            <a:r>
              <a:rPr lang="en-US" b="1" dirty="0"/>
              <a:t>    choosing to report only what would  </a:t>
            </a:r>
          </a:p>
          <a:p>
            <a:r>
              <a:rPr lang="en-US" b="1" dirty="0"/>
              <a:t>    help law enforcement?</a:t>
            </a:r>
          </a:p>
          <a:p>
            <a:r>
              <a:rPr lang="en-US" b="1" dirty="0"/>
              <a:t>3. Who committed the alleged behavior? </a:t>
            </a:r>
            <a:endParaRPr lang="en-US" dirty="0"/>
          </a:p>
          <a:p>
            <a:r>
              <a:rPr lang="en-US" dirty="0"/>
              <a:t>4. </a:t>
            </a:r>
            <a:r>
              <a:rPr lang="en-US" b="1" dirty="0"/>
              <a:t>Is a plea bargain possible?</a:t>
            </a:r>
            <a:endParaRPr lang="en-US" dirty="0"/>
          </a:p>
          <a:p>
            <a:r>
              <a:rPr lang="en-US" dirty="0"/>
              <a:t>5. </a:t>
            </a:r>
            <a:r>
              <a:rPr lang="en-US" b="1" dirty="0"/>
              <a:t>What is the case about? </a:t>
            </a:r>
            <a:endParaRPr lang="en-US" dirty="0"/>
          </a:p>
          <a:p>
            <a:endParaRPr lang="en-US" dirty="0"/>
          </a:p>
          <a:p>
            <a:endParaRPr lang="en-US" dirty="0"/>
          </a:p>
          <a:p>
            <a:endParaRPr lang="en-US" dirty="0">
              <a:solidFill>
                <a:schemeClr val="bg1"/>
              </a:solidFill>
              <a:latin typeface="Times" pitchFamily="2" charset="0"/>
            </a:endParaRPr>
          </a:p>
        </p:txBody>
      </p:sp>
    </p:spTree>
    <p:extLst>
      <p:ext uri="{BB962C8B-B14F-4D97-AF65-F5344CB8AC3E}">
        <p14:creationId xmlns:p14="http://schemas.microsoft.com/office/powerpoint/2010/main" val="11123975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
            <a:extLst>
              <a:ext uri="{FF2B5EF4-FFF2-40B4-BE49-F238E27FC236}">
                <a16:creationId xmlns:a16="http://schemas.microsoft.com/office/drawing/2014/main" id="{787E972C-A934-9F43-B2FE-48EFD2885547}"/>
              </a:ext>
            </a:extLst>
          </p:cNvPr>
          <p:cNvSpPr>
            <a:spLocks noGrp="1" noChangeArrowheads="1"/>
          </p:cNvSpPr>
          <p:nvPr>
            <p:ph type="title"/>
          </p:nvPr>
        </p:nvSpPr>
        <p:spPr bwMode="auto">
          <a:xfrm>
            <a:off x="4512501" y="967881"/>
            <a:ext cx="6071991"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2400" b="1" i="0" cap="none" dirty="0">
                <a:solidFill>
                  <a:schemeClr val="tx1"/>
                </a:solidFill>
              </a:rPr>
              <a:t>Evidence Log</a:t>
            </a:r>
            <a:endParaRPr kumimoji="0" lang="en-US" altLang="en-US" sz="2400" b="1"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i="0" u="none" strike="noStrike" cap="none" normalizeH="0" baseline="0" dirty="0">
              <a:ln>
                <a:noFill/>
              </a:ln>
              <a:solidFill>
                <a:schemeClr val="tx1"/>
              </a:solidFill>
              <a:effectLst/>
              <a:latin typeface="Times" pitchFamily="2" charset="0"/>
            </a:endParaRPr>
          </a:p>
        </p:txBody>
      </p:sp>
      <p:pic>
        <p:nvPicPr>
          <p:cNvPr id="9" name="Content Placeholder 8" descr="Diagram&#10;&#10;Description automatically generated">
            <a:extLst>
              <a:ext uri="{FF2B5EF4-FFF2-40B4-BE49-F238E27FC236}">
                <a16:creationId xmlns:a16="http://schemas.microsoft.com/office/drawing/2014/main" id="{B00FA833-B360-C741-AFB4-3B4B50C2FE02}"/>
              </a:ext>
            </a:extLst>
          </p:cNvPr>
          <p:cNvPicPr>
            <a:picLocks noGrp="1" noChangeAspect="1"/>
          </p:cNvPicPr>
          <p:nvPr>
            <p:ph idx="1"/>
          </p:nvPr>
        </p:nvPicPr>
        <p:blipFill>
          <a:blip r:embed="rId2"/>
          <a:stretch>
            <a:fillRect/>
          </a:stretch>
        </p:blipFill>
        <p:spPr>
          <a:xfrm>
            <a:off x="946491" y="1915557"/>
            <a:ext cx="3287306" cy="5036388"/>
          </a:xfrm>
        </p:spPr>
      </p:pic>
      <p:graphicFrame>
        <p:nvGraphicFramePr>
          <p:cNvPr id="10" name="Table 9">
            <a:extLst>
              <a:ext uri="{FF2B5EF4-FFF2-40B4-BE49-F238E27FC236}">
                <a16:creationId xmlns:a16="http://schemas.microsoft.com/office/drawing/2014/main" id="{6FED6186-38CA-7246-A011-987C2F727149}"/>
              </a:ext>
            </a:extLst>
          </p:cNvPr>
          <p:cNvGraphicFramePr>
            <a:graphicFrameLocks noGrp="1"/>
          </p:cNvGraphicFramePr>
          <p:nvPr>
            <p:extLst>
              <p:ext uri="{D42A27DB-BD31-4B8C-83A1-F6EECF244321}">
                <p14:modId xmlns:p14="http://schemas.microsoft.com/office/powerpoint/2010/main" val="1373902073"/>
              </p:ext>
            </p:extLst>
          </p:nvPr>
        </p:nvGraphicFramePr>
        <p:xfrm>
          <a:off x="4391533" y="1915559"/>
          <a:ext cx="6640650" cy="4942445"/>
        </p:xfrm>
        <a:graphic>
          <a:graphicData uri="http://schemas.openxmlformats.org/drawingml/2006/table">
            <a:tbl>
              <a:tblPr firstRow="1" firstCol="1" bandRow="1">
                <a:tableStyleId>{5C22544A-7EE6-4342-B048-85BDC9FD1C3A}</a:tableStyleId>
              </a:tblPr>
              <a:tblGrid>
                <a:gridCol w="908188">
                  <a:extLst>
                    <a:ext uri="{9D8B030D-6E8A-4147-A177-3AD203B41FA5}">
                      <a16:colId xmlns:a16="http://schemas.microsoft.com/office/drawing/2014/main" val="3957425166"/>
                    </a:ext>
                  </a:extLst>
                </a:gridCol>
                <a:gridCol w="683038">
                  <a:extLst>
                    <a:ext uri="{9D8B030D-6E8A-4147-A177-3AD203B41FA5}">
                      <a16:colId xmlns:a16="http://schemas.microsoft.com/office/drawing/2014/main" val="1489823786"/>
                    </a:ext>
                  </a:extLst>
                </a:gridCol>
                <a:gridCol w="1275005">
                  <a:extLst>
                    <a:ext uri="{9D8B030D-6E8A-4147-A177-3AD203B41FA5}">
                      <a16:colId xmlns:a16="http://schemas.microsoft.com/office/drawing/2014/main" val="3907732086"/>
                    </a:ext>
                  </a:extLst>
                </a:gridCol>
                <a:gridCol w="1320541">
                  <a:extLst>
                    <a:ext uri="{9D8B030D-6E8A-4147-A177-3AD203B41FA5}">
                      <a16:colId xmlns:a16="http://schemas.microsoft.com/office/drawing/2014/main" val="2445656999"/>
                    </a:ext>
                  </a:extLst>
                </a:gridCol>
                <a:gridCol w="2453878">
                  <a:extLst>
                    <a:ext uri="{9D8B030D-6E8A-4147-A177-3AD203B41FA5}">
                      <a16:colId xmlns:a16="http://schemas.microsoft.com/office/drawing/2014/main" val="466201420"/>
                    </a:ext>
                  </a:extLst>
                </a:gridCol>
              </a:tblGrid>
              <a:tr h="402279">
                <a:tc>
                  <a:txBody>
                    <a:bodyPr/>
                    <a:lstStyle/>
                    <a:p>
                      <a:pPr marL="0" marR="0" algn="ctr">
                        <a:lnSpc>
                          <a:spcPct val="107000"/>
                        </a:lnSpc>
                        <a:spcBef>
                          <a:spcPts val="0"/>
                        </a:spcBef>
                        <a:spcAft>
                          <a:spcPts val="0"/>
                        </a:spcAft>
                      </a:pPr>
                      <a:r>
                        <a:rPr lang="en-US" sz="1000">
                          <a:effectLst/>
                        </a:rPr>
                        <a:t>Item Number</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4643" marR="54643" marT="0" marB="0"/>
                </a:tc>
                <a:tc>
                  <a:txBody>
                    <a:bodyPr/>
                    <a:lstStyle/>
                    <a:p>
                      <a:pPr marL="0" marR="0" algn="ctr">
                        <a:lnSpc>
                          <a:spcPct val="107000"/>
                        </a:lnSpc>
                        <a:spcBef>
                          <a:spcPts val="0"/>
                        </a:spcBef>
                        <a:spcAft>
                          <a:spcPts val="0"/>
                        </a:spcAft>
                      </a:pPr>
                      <a:r>
                        <a:rPr lang="en-US" sz="1100">
                          <a:effectLst/>
                        </a:rPr>
                        <a:t>Date</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4643" marR="54643" marT="0" marB="0"/>
                </a:tc>
                <a:tc>
                  <a:txBody>
                    <a:bodyPr/>
                    <a:lstStyle/>
                    <a:p>
                      <a:pPr marL="0" marR="0" algn="ctr">
                        <a:lnSpc>
                          <a:spcPct val="107000"/>
                        </a:lnSpc>
                        <a:spcBef>
                          <a:spcPts val="0"/>
                        </a:spcBef>
                        <a:spcAft>
                          <a:spcPts val="0"/>
                        </a:spcAft>
                      </a:pPr>
                      <a:r>
                        <a:rPr lang="en-US" sz="1100">
                          <a:effectLst/>
                        </a:rPr>
                        <a:t>Location Found</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4643" marR="54643" marT="0" marB="0"/>
                </a:tc>
                <a:tc>
                  <a:txBody>
                    <a:bodyPr/>
                    <a:lstStyle/>
                    <a:p>
                      <a:pPr marL="0" marR="0" algn="ctr">
                        <a:lnSpc>
                          <a:spcPct val="107000"/>
                        </a:lnSpc>
                        <a:spcBef>
                          <a:spcPts val="0"/>
                        </a:spcBef>
                        <a:spcAft>
                          <a:spcPts val="0"/>
                        </a:spcAft>
                      </a:pPr>
                      <a:r>
                        <a:rPr lang="en-US" sz="1100" dirty="0">
                          <a:effectLst/>
                        </a:rPr>
                        <a:t>Collected/Packaged By:</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4643" marR="54643" marT="0" marB="0"/>
                </a:tc>
                <a:tc>
                  <a:txBody>
                    <a:bodyPr/>
                    <a:lstStyle/>
                    <a:p>
                      <a:pPr marL="0" marR="0" algn="ctr">
                        <a:lnSpc>
                          <a:spcPct val="107000"/>
                        </a:lnSpc>
                        <a:spcBef>
                          <a:spcPts val="0"/>
                        </a:spcBef>
                        <a:spcAft>
                          <a:spcPts val="0"/>
                        </a:spcAft>
                      </a:pPr>
                      <a:r>
                        <a:rPr lang="en-US" sz="1100">
                          <a:effectLst/>
                        </a:rPr>
                        <a:t>Description/Notes</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4643" marR="54643" marT="0" marB="0"/>
                </a:tc>
                <a:extLst>
                  <a:ext uri="{0D108BD9-81ED-4DB2-BD59-A6C34878D82A}">
                    <a16:rowId xmlns:a16="http://schemas.microsoft.com/office/drawing/2014/main" val="1701216406"/>
                  </a:ext>
                </a:extLst>
              </a:tr>
              <a:tr h="598089">
                <a:tc>
                  <a:txBody>
                    <a:bodyPr/>
                    <a:lstStyle/>
                    <a:p>
                      <a:pPr marL="0" marR="0">
                        <a:lnSpc>
                          <a:spcPct val="107000"/>
                        </a:lnSpc>
                        <a:spcBef>
                          <a:spcPts val="0"/>
                        </a:spcBef>
                        <a:spcAft>
                          <a:spcPts val="0"/>
                        </a:spcAft>
                      </a:pPr>
                      <a:r>
                        <a:rPr lang="en-US" sz="1100">
                          <a:effectLst/>
                        </a:rPr>
                        <a:t>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4643" marR="54643" marT="0" marB="0"/>
                </a:tc>
                <a:tc>
                  <a:txBody>
                    <a:bodyPr/>
                    <a:lstStyle/>
                    <a:p>
                      <a:pPr marL="0" marR="0">
                        <a:lnSpc>
                          <a:spcPct val="107000"/>
                        </a:lnSpc>
                        <a:spcBef>
                          <a:spcPts val="0"/>
                        </a:spcBef>
                        <a:spcAft>
                          <a:spcPts val="0"/>
                        </a:spcAft>
                      </a:pPr>
                      <a:r>
                        <a:rPr lang="en-US" sz="1100">
                          <a:effectLst/>
                        </a:rPr>
                        <a:t>11/6/2014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4643" marR="54643" marT="0" marB="0"/>
                </a:tc>
                <a:tc>
                  <a:txBody>
                    <a:bodyPr/>
                    <a:lstStyle/>
                    <a:p>
                      <a:pPr marL="0" marR="0">
                        <a:lnSpc>
                          <a:spcPct val="107000"/>
                        </a:lnSpc>
                        <a:spcBef>
                          <a:spcPts val="0"/>
                        </a:spcBef>
                        <a:spcAft>
                          <a:spcPts val="0"/>
                        </a:spcAft>
                      </a:pPr>
                      <a:r>
                        <a:rPr lang="en-US" sz="1100">
                          <a:effectLst/>
                        </a:rPr>
                        <a:t>On the floor behind the cash register</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4643" marR="54643" marT="0" marB="0"/>
                </a:tc>
                <a:tc>
                  <a:txBody>
                    <a:bodyPr/>
                    <a:lstStyle/>
                    <a:p>
                      <a:pPr marL="0" marR="0">
                        <a:lnSpc>
                          <a:spcPct val="107000"/>
                        </a:lnSpc>
                        <a:spcBef>
                          <a:spcPts val="0"/>
                        </a:spcBef>
                        <a:spcAft>
                          <a:spcPts val="0"/>
                        </a:spcAft>
                      </a:pPr>
                      <a:r>
                        <a:rPr lang="en-US" sz="1100">
                          <a:effectLst/>
                        </a:rPr>
                        <a:t>Investigator Cruz</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4643" marR="54643" marT="0" marB="0"/>
                </a:tc>
                <a:tc>
                  <a:txBody>
                    <a:bodyPr/>
                    <a:lstStyle/>
                    <a:p>
                      <a:pPr marL="0" marR="0">
                        <a:lnSpc>
                          <a:spcPct val="107000"/>
                        </a:lnSpc>
                        <a:spcBef>
                          <a:spcPts val="0"/>
                        </a:spcBef>
                        <a:spcAft>
                          <a:spcPts val="0"/>
                        </a:spcAft>
                      </a:pPr>
                      <a:r>
                        <a:rPr lang="en-US" sz="1100">
                          <a:effectLst/>
                        </a:rPr>
                        <a:t>Empty Cash Drawer</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4643" marR="54643" marT="0" marB="0"/>
                </a:tc>
                <a:extLst>
                  <a:ext uri="{0D108BD9-81ED-4DB2-BD59-A6C34878D82A}">
                    <a16:rowId xmlns:a16="http://schemas.microsoft.com/office/drawing/2014/main" val="1909095205"/>
                  </a:ext>
                </a:extLst>
              </a:tr>
              <a:tr h="598089">
                <a:tc>
                  <a:txBody>
                    <a:bodyPr/>
                    <a:lstStyle/>
                    <a:p>
                      <a:pPr marL="0" marR="0">
                        <a:lnSpc>
                          <a:spcPct val="107000"/>
                        </a:lnSpc>
                        <a:spcBef>
                          <a:spcPts val="0"/>
                        </a:spcBef>
                        <a:spcAft>
                          <a:spcPts val="0"/>
                        </a:spcAft>
                      </a:pPr>
                      <a:r>
                        <a:rPr lang="en-US" sz="1100">
                          <a:effectLst/>
                        </a:rPr>
                        <a:t>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4643" marR="54643" marT="0" marB="0"/>
                </a:tc>
                <a:tc>
                  <a:txBody>
                    <a:bodyPr/>
                    <a:lstStyle/>
                    <a:p>
                      <a:pPr marL="0" marR="0">
                        <a:lnSpc>
                          <a:spcPct val="107000"/>
                        </a:lnSpc>
                        <a:spcBef>
                          <a:spcPts val="0"/>
                        </a:spcBef>
                        <a:spcAft>
                          <a:spcPts val="0"/>
                        </a:spcAft>
                      </a:pPr>
                      <a:r>
                        <a:rPr lang="en-US" sz="1100">
                          <a:effectLst/>
                        </a:rPr>
                        <a:t>11/6/2014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4643" marR="54643" marT="0" marB="0"/>
                </a:tc>
                <a:tc>
                  <a:txBody>
                    <a:bodyPr/>
                    <a:lstStyle/>
                    <a:p>
                      <a:pPr marL="0" marR="0">
                        <a:lnSpc>
                          <a:spcPct val="107000"/>
                        </a:lnSpc>
                        <a:spcBef>
                          <a:spcPts val="0"/>
                        </a:spcBef>
                        <a:spcAft>
                          <a:spcPts val="0"/>
                        </a:spcAft>
                      </a:pPr>
                      <a:r>
                        <a:rPr lang="en-US" sz="1100">
                          <a:effectLst/>
                        </a:rPr>
                        <a:t>On the front door and handles</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4643" marR="54643" marT="0" marB="0"/>
                </a:tc>
                <a:tc>
                  <a:txBody>
                    <a:bodyPr/>
                    <a:lstStyle/>
                    <a:p>
                      <a:pPr marL="0" marR="0">
                        <a:lnSpc>
                          <a:spcPct val="107000"/>
                        </a:lnSpc>
                        <a:spcBef>
                          <a:spcPts val="0"/>
                        </a:spcBef>
                        <a:spcAft>
                          <a:spcPts val="0"/>
                        </a:spcAft>
                      </a:pPr>
                      <a:r>
                        <a:rPr lang="en-US" sz="1100">
                          <a:effectLst/>
                        </a:rPr>
                        <a:t>Investigator Cruz</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4643" marR="54643" marT="0" marB="0"/>
                </a:tc>
                <a:tc>
                  <a:txBody>
                    <a:bodyPr/>
                    <a:lstStyle/>
                    <a:p>
                      <a:pPr marL="0" marR="0">
                        <a:lnSpc>
                          <a:spcPct val="107000"/>
                        </a:lnSpc>
                        <a:spcBef>
                          <a:spcPts val="0"/>
                        </a:spcBef>
                        <a:spcAft>
                          <a:spcPts val="0"/>
                        </a:spcAft>
                      </a:pPr>
                      <a:r>
                        <a:rPr lang="en-US" sz="1100">
                          <a:effectLst/>
                        </a:rPr>
                        <a:t>Blood samples</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4643" marR="54643" marT="0" marB="0"/>
                </a:tc>
                <a:extLst>
                  <a:ext uri="{0D108BD9-81ED-4DB2-BD59-A6C34878D82A}">
                    <a16:rowId xmlns:a16="http://schemas.microsoft.com/office/drawing/2014/main" val="497478509"/>
                  </a:ext>
                </a:extLst>
              </a:tr>
              <a:tr h="402279">
                <a:tc>
                  <a:txBody>
                    <a:bodyPr/>
                    <a:lstStyle/>
                    <a:p>
                      <a:pPr marL="0" marR="0">
                        <a:lnSpc>
                          <a:spcPct val="107000"/>
                        </a:lnSpc>
                        <a:spcBef>
                          <a:spcPts val="0"/>
                        </a:spcBef>
                        <a:spcAft>
                          <a:spcPts val="0"/>
                        </a:spcAft>
                      </a:pPr>
                      <a:r>
                        <a:rPr lang="en-US" sz="1100">
                          <a:effectLst/>
                        </a:rPr>
                        <a:t>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4643" marR="54643" marT="0" marB="0"/>
                </a:tc>
                <a:tc>
                  <a:txBody>
                    <a:bodyPr/>
                    <a:lstStyle/>
                    <a:p>
                      <a:pPr marL="0" marR="0">
                        <a:lnSpc>
                          <a:spcPct val="107000"/>
                        </a:lnSpc>
                        <a:spcBef>
                          <a:spcPts val="0"/>
                        </a:spcBef>
                        <a:spcAft>
                          <a:spcPts val="0"/>
                        </a:spcAft>
                      </a:pPr>
                      <a:r>
                        <a:rPr lang="en-US" sz="1100">
                          <a:effectLst/>
                        </a:rPr>
                        <a:t>11/6/2014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4643" marR="54643" marT="0" marB="0"/>
                </a:tc>
                <a:tc>
                  <a:txBody>
                    <a:bodyPr/>
                    <a:lstStyle/>
                    <a:p>
                      <a:pPr marL="0" marR="0">
                        <a:lnSpc>
                          <a:spcPct val="107000"/>
                        </a:lnSpc>
                        <a:spcBef>
                          <a:spcPts val="0"/>
                        </a:spcBef>
                        <a:spcAft>
                          <a:spcPts val="0"/>
                        </a:spcAft>
                      </a:pPr>
                      <a:r>
                        <a:rPr lang="en-US" sz="1100">
                          <a:effectLst/>
                        </a:rPr>
                        <a:t>Lottery tickets</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4643" marR="54643" marT="0" marB="0"/>
                </a:tc>
                <a:tc>
                  <a:txBody>
                    <a:bodyPr/>
                    <a:lstStyle/>
                    <a:p>
                      <a:pPr marL="0" marR="0">
                        <a:lnSpc>
                          <a:spcPct val="107000"/>
                        </a:lnSpc>
                        <a:spcBef>
                          <a:spcPts val="0"/>
                        </a:spcBef>
                        <a:spcAft>
                          <a:spcPts val="0"/>
                        </a:spcAft>
                      </a:pPr>
                      <a:r>
                        <a:rPr lang="en-US" sz="1100">
                          <a:effectLst/>
                        </a:rPr>
                        <a:t>Investigator Cruz</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4643" marR="54643" marT="0" marB="0"/>
                </a:tc>
                <a:tc>
                  <a:txBody>
                    <a:bodyPr/>
                    <a:lstStyle/>
                    <a:p>
                      <a:pPr marL="0" marR="0">
                        <a:lnSpc>
                          <a:spcPct val="107000"/>
                        </a:lnSpc>
                        <a:spcBef>
                          <a:spcPts val="0"/>
                        </a:spcBef>
                        <a:spcAft>
                          <a:spcPts val="0"/>
                        </a:spcAft>
                      </a:pPr>
                      <a:r>
                        <a:rPr lang="en-US" sz="1100">
                          <a:effectLst/>
                        </a:rPr>
                        <a:t>Fingerprint samples</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4643" marR="54643" marT="0" marB="0"/>
                </a:tc>
                <a:extLst>
                  <a:ext uri="{0D108BD9-81ED-4DB2-BD59-A6C34878D82A}">
                    <a16:rowId xmlns:a16="http://schemas.microsoft.com/office/drawing/2014/main" val="2403987086"/>
                  </a:ext>
                </a:extLst>
              </a:tr>
              <a:tr h="402279">
                <a:tc>
                  <a:txBody>
                    <a:bodyPr/>
                    <a:lstStyle/>
                    <a:p>
                      <a:pPr marL="0" marR="0">
                        <a:lnSpc>
                          <a:spcPct val="107000"/>
                        </a:lnSpc>
                        <a:spcBef>
                          <a:spcPts val="0"/>
                        </a:spcBef>
                        <a:spcAft>
                          <a:spcPts val="0"/>
                        </a:spcAft>
                      </a:pPr>
                      <a:r>
                        <a:rPr lang="en-US" sz="1100">
                          <a:effectLst/>
                        </a:rPr>
                        <a:t>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4643" marR="54643" marT="0" marB="0"/>
                </a:tc>
                <a:tc>
                  <a:txBody>
                    <a:bodyPr/>
                    <a:lstStyle/>
                    <a:p>
                      <a:pPr marL="0" marR="0">
                        <a:lnSpc>
                          <a:spcPct val="107000"/>
                        </a:lnSpc>
                        <a:spcBef>
                          <a:spcPts val="0"/>
                        </a:spcBef>
                        <a:spcAft>
                          <a:spcPts val="0"/>
                        </a:spcAft>
                      </a:pPr>
                      <a:r>
                        <a:rPr lang="en-US" sz="1100">
                          <a:effectLst/>
                        </a:rPr>
                        <a:t>11/6/2014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4643" marR="54643" marT="0" marB="0"/>
                </a:tc>
                <a:tc>
                  <a:txBody>
                    <a:bodyPr/>
                    <a:lstStyle/>
                    <a:p>
                      <a:pPr marL="0" marR="0">
                        <a:lnSpc>
                          <a:spcPct val="107000"/>
                        </a:lnSpc>
                        <a:spcBef>
                          <a:spcPts val="0"/>
                        </a:spcBef>
                        <a:spcAft>
                          <a:spcPts val="0"/>
                        </a:spcAft>
                      </a:pPr>
                      <a:r>
                        <a:rPr lang="en-US" sz="1100">
                          <a:effectLst/>
                        </a:rPr>
                        <a:t>Cigarettes</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4643" marR="54643" marT="0" marB="0"/>
                </a:tc>
                <a:tc>
                  <a:txBody>
                    <a:bodyPr/>
                    <a:lstStyle/>
                    <a:p>
                      <a:pPr marL="0" marR="0">
                        <a:lnSpc>
                          <a:spcPct val="107000"/>
                        </a:lnSpc>
                        <a:spcBef>
                          <a:spcPts val="0"/>
                        </a:spcBef>
                        <a:spcAft>
                          <a:spcPts val="0"/>
                        </a:spcAft>
                      </a:pPr>
                      <a:r>
                        <a:rPr lang="en-US" sz="1100">
                          <a:effectLst/>
                        </a:rPr>
                        <a:t>Investigator Cruz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4643" marR="54643" marT="0" marB="0"/>
                </a:tc>
                <a:tc>
                  <a:txBody>
                    <a:bodyPr/>
                    <a:lstStyle/>
                    <a:p>
                      <a:pPr marL="0" marR="0">
                        <a:lnSpc>
                          <a:spcPct val="107000"/>
                        </a:lnSpc>
                        <a:spcBef>
                          <a:spcPts val="0"/>
                        </a:spcBef>
                        <a:spcAft>
                          <a:spcPts val="0"/>
                        </a:spcAft>
                      </a:pPr>
                      <a:r>
                        <a:rPr lang="en-US" sz="1100">
                          <a:effectLst/>
                        </a:rPr>
                        <a:t>Fingerprints samples</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4643" marR="54643" marT="0" marB="0"/>
                </a:tc>
                <a:extLst>
                  <a:ext uri="{0D108BD9-81ED-4DB2-BD59-A6C34878D82A}">
                    <a16:rowId xmlns:a16="http://schemas.microsoft.com/office/drawing/2014/main" val="1779674472"/>
                  </a:ext>
                </a:extLst>
              </a:tr>
              <a:tr h="402279">
                <a:tc>
                  <a:txBody>
                    <a:bodyPr/>
                    <a:lstStyle/>
                    <a:p>
                      <a:pPr marL="0" marR="0">
                        <a:lnSpc>
                          <a:spcPct val="107000"/>
                        </a:lnSpc>
                        <a:spcBef>
                          <a:spcPts val="0"/>
                        </a:spcBef>
                        <a:spcAft>
                          <a:spcPts val="0"/>
                        </a:spcAft>
                      </a:pPr>
                      <a:r>
                        <a:rPr lang="en-US" sz="1100">
                          <a:effectLst/>
                        </a:rPr>
                        <a:t>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4643" marR="54643" marT="0" marB="0"/>
                </a:tc>
                <a:tc>
                  <a:txBody>
                    <a:bodyPr/>
                    <a:lstStyle/>
                    <a:p>
                      <a:pPr marL="0" marR="0">
                        <a:lnSpc>
                          <a:spcPct val="107000"/>
                        </a:lnSpc>
                        <a:spcBef>
                          <a:spcPts val="0"/>
                        </a:spcBef>
                        <a:spcAft>
                          <a:spcPts val="0"/>
                        </a:spcAft>
                      </a:pPr>
                      <a:r>
                        <a:rPr lang="en-US" sz="1100">
                          <a:effectLst/>
                        </a:rPr>
                        <a:t>11/6/2014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4643" marR="54643" marT="0" marB="0"/>
                </a:tc>
                <a:tc>
                  <a:txBody>
                    <a:bodyPr/>
                    <a:lstStyle/>
                    <a:p>
                      <a:pPr marL="0" marR="0">
                        <a:lnSpc>
                          <a:spcPct val="107000"/>
                        </a:lnSpc>
                        <a:spcBef>
                          <a:spcPts val="0"/>
                        </a:spcBef>
                        <a:spcAft>
                          <a:spcPts val="0"/>
                        </a:spcAft>
                      </a:pPr>
                      <a:r>
                        <a:rPr lang="en-US" sz="1100">
                          <a:effectLst/>
                        </a:rPr>
                        <a:t>Surveillance camera</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4643" marR="54643" marT="0" marB="0"/>
                </a:tc>
                <a:tc>
                  <a:txBody>
                    <a:bodyPr/>
                    <a:lstStyle/>
                    <a:p>
                      <a:pPr marL="0" marR="0">
                        <a:lnSpc>
                          <a:spcPct val="107000"/>
                        </a:lnSpc>
                        <a:spcBef>
                          <a:spcPts val="0"/>
                        </a:spcBef>
                        <a:spcAft>
                          <a:spcPts val="0"/>
                        </a:spcAft>
                      </a:pPr>
                      <a:r>
                        <a:rPr lang="en-US" sz="1100">
                          <a:effectLst/>
                        </a:rPr>
                        <a:t>Investigator Cruz</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4643" marR="54643" marT="0" marB="0"/>
                </a:tc>
                <a:tc>
                  <a:txBody>
                    <a:bodyPr/>
                    <a:lstStyle/>
                    <a:p>
                      <a:pPr marL="0" marR="0">
                        <a:lnSpc>
                          <a:spcPct val="107000"/>
                        </a:lnSpc>
                        <a:spcBef>
                          <a:spcPts val="0"/>
                        </a:spcBef>
                        <a:spcAft>
                          <a:spcPts val="0"/>
                        </a:spcAft>
                      </a:pPr>
                      <a:r>
                        <a:rPr lang="en-US" sz="1100">
                          <a:effectLst/>
                        </a:rPr>
                        <a:t>Tampered with but still works,</a:t>
                      </a:r>
                      <a:endParaRPr lang="en-US" sz="900">
                        <a:effectLst/>
                      </a:endParaRPr>
                    </a:p>
                    <a:p>
                      <a:pPr marL="0" marR="0">
                        <a:lnSpc>
                          <a:spcPct val="107000"/>
                        </a:lnSpc>
                        <a:spcBef>
                          <a:spcPts val="0"/>
                        </a:spcBef>
                        <a:spcAft>
                          <a:spcPts val="0"/>
                        </a:spcAft>
                      </a:pPr>
                      <a:r>
                        <a:rPr lang="en-US" sz="1100">
                          <a:effectLst/>
                        </a:rPr>
                        <a:t>White male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4643" marR="54643" marT="0" marB="0"/>
                </a:tc>
                <a:extLst>
                  <a:ext uri="{0D108BD9-81ED-4DB2-BD59-A6C34878D82A}">
                    <a16:rowId xmlns:a16="http://schemas.microsoft.com/office/drawing/2014/main" val="197198573"/>
                  </a:ext>
                </a:extLst>
              </a:tr>
              <a:tr h="402279">
                <a:tc>
                  <a:txBody>
                    <a:bodyPr/>
                    <a:lstStyle/>
                    <a:p>
                      <a:pPr marL="0" marR="0">
                        <a:lnSpc>
                          <a:spcPct val="107000"/>
                        </a:lnSpc>
                        <a:spcBef>
                          <a:spcPts val="0"/>
                        </a:spcBef>
                        <a:spcAft>
                          <a:spcPts val="0"/>
                        </a:spcAft>
                      </a:pPr>
                      <a:r>
                        <a:rPr lang="en-US" sz="1100">
                          <a:effectLst/>
                        </a:rPr>
                        <a:t>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4643" marR="54643" marT="0" marB="0"/>
                </a:tc>
                <a:tc>
                  <a:txBody>
                    <a:bodyPr/>
                    <a:lstStyle/>
                    <a:p>
                      <a:pPr marL="0" marR="0">
                        <a:lnSpc>
                          <a:spcPct val="107000"/>
                        </a:lnSpc>
                        <a:spcBef>
                          <a:spcPts val="0"/>
                        </a:spcBef>
                        <a:spcAft>
                          <a:spcPts val="0"/>
                        </a:spcAft>
                      </a:pPr>
                      <a:r>
                        <a:rPr lang="en-US" sz="1100">
                          <a:effectLst/>
                        </a:rPr>
                        <a:t>11/6/2014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4643" marR="54643" marT="0" marB="0"/>
                </a:tc>
                <a:tc>
                  <a:txBody>
                    <a:bodyPr/>
                    <a:lstStyle/>
                    <a:p>
                      <a:pPr marL="0" marR="0">
                        <a:lnSpc>
                          <a:spcPct val="107000"/>
                        </a:lnSpc>
                        <a:spcBef>
                          <a:spcPts val="0"/>
                        </a:spcBef>
                        <a:spcAft>
                          <a:spcPts val="0"/>
                        </a:spcAft>
                      </a:pPr>
                      <a:r>
                        <a:rPr lang="en-US" sz="1100">
                          <a:effectLst/>
                        </a:rPr>
                        <a:t>Witness</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4643" marR="54643" marT="0" marB="0"/>
                </a:tc>
                <a:tc>
                  <a:txBody>
                    <a:bodyPr/>
                    <a:lstStyle/>
                    <a:p>
                      <a:pPr marL="0" marR="0">
                        <a:lnSpc>
                          <a:spcPct val="107000"/>
                        </a:lnSpc>
                        <a:spcBef>
                          <a:spcPts val="0"/>
                        </a:spcBef>
                        <a:spcAft>
                          <a:spcPts val="0"/>
                        </a:spcAft>
                      </a:pPr>
                      <a:r>
                        <a:rPr lang="en-US" sz="1100">
                          <a:effectLst/>
                        </a:rPr>
                        <a:t>Investigator Cruz</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4643" marR="54643" marT="0" marB="0"/>
                </a:tc>
                <a:tc>
                  <a:txBody>
                    <a:bodyPr/>
                    <a:lstStyle/>
                    <a:p>
                      <a:pPr marL="0" marR="0">
                        <a:lnSpc>
                          <a:spcPct val="107000"/>
                        </a:lnSpc>
                        <a:spcBef>
                          <a:spcPts val="0"/>
                        </a:spcBef>
                        <a:spcAft>
                          <a:spcPts val="0"/>
                        </a:spcAft>
                      </a:pPr>
                      <a:r>
                        <a:rPr lang="en-US" sz="1100">
                          <a:effectLst/>
                        </a:rPr>
                        <a:t>Seen a white male run</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4643" marR="54643" marT="0" marB="0"/>
                </a:tc>
                <a:extLst>
                  <a:ext uri="{0D108BD9-81ED-4DB2-BD59-A6C34878D82A}">
                    <a16:rowId xmlns:a16="http://schemas.microsoft.com/office/drawing/2014/main" val="3398155346"/>
                  </a:ext>
                </a:extLst>
              </a:tr>
              <a:tr h="402279">
                <a:tc>
                  <a:txBody>
                    <a:bodyPr/>
                    <a:lstStyle/>
                    <a:p>
                      <a:pPr marL="0" marR="0">
                        <a:lnSpc>
                          <a:spcPct val="107000"/>
                        </a:lnSpc>
                        <a:spcBef>
                          <a:spcPts val="0"/>
                        </a:spcBef>
                        <a:spcAft>
                          <a:spcPts val="0"/>
                        </a:spcAft>
                      </a:pPr>
                      <a:r>
                        <a:rPr lang="en-US" sz="1100">
                          <a:effectLst/>
                        </a:rPr>
                        <a:t>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4643" marR="54643" marT="0" marB="0"/>
                </a:tc>
                <a:tc>
                  <a:txBody>
                    <a:bodyPr/>
                    <a:lstStyle/>
                    <a:p>
                      <a:pPr marL="0" marR="0">
                        <a:lnSpc>
                          <a:spcPct val="107000"/>
                        </a:lnSpc>
                        <a:spcBef>
                          <a:spcPts val="0"/>
                        </a:spcBef>
                        <a:spcAft>
                          <a:spcPts val="0"/>
                        </a:spcAft>
                      </a:pPr>
                      <a:r>
                        <a:rPr lang="en-US" sz="1100">
                          <a:effectLst/>
                        </a:rPr>
                        <a:t>11/6/2014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4643" marR="54643" marT="0" marB="0"/>
                </a:tc>
                <a:tc>
                  <a:txBody>
                    <a:bodyPr/>
                    <a:lstStyle/>
                    <a:p>
                      <a:pPr marL="0" marR="0">
                        <a:lnSpc>
                          <a:spcPct val="107000"/>
                        </a:lnSpc>
                        <a:spcBef>
                          <a:spcPts val="0"/>
                        </a:spcBef>
                        <a:spcAft>
                          <a:spcPts val="0"/>
                        </a:spcAft>
                      </a:pPr>
                      <a:r>
                        <a:rPr lang="en-US" sz="1100">
                          <a:effectLst/>
                        </a:rPr>
                        <a:t>Car description</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4643" marR="54643" marT="0" marB="0"/>
                </a:tc>
                <a:tc>
                  <a:txBody>
                    <a:bodyPr/>
                    <a:lstStyle/>
                    <a:p>
                      <a:pPr marL="0" marR="0">
                        <a:lnSpc>
                          <a:spcPct val="107000"/>
                        </a:lnSpc>
                        <a:spcBef>
                          <a:spcPts val="0"/>
                        </a:spcBef>
                        <a:spcAft>
                          <a:spcPts val="0"/>
                        </a:spcAft>
                      </a:pPr>
                      <a:r>
                        <a:rPr lang="en-US" sz="1100">
                          <a:effectLst/>
                        </a:rPr>
                        <a:t>Investigator Cruz</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4643" marR="54643" marT="0" marB="0"/>
                </a:tc>
                <a:tc>
                  <a:txBody>
                    <a:bodyPr/>
                    <a:lstStyle/>
                    <a:p>
                      <a:pPr marL="0" marR="0">
                        <a:lnSpc>
                          <a:spcPct val="107000"/>
                        </a:lnSpc>
                        <a:spcBef>
                          <a:spcPts val="0"/>
                        </a:spcBef>
                        <a:spcAft>
                          <a:spcPts val="0"/>
                        </a:spcAft>
                      </a:pPr>
                      <a:r>
                        <a:rPr lang="en-US" sz="1100">
                          <a:effectLst/>
                        </a:rPr>
                        <a:t>Black Ford Mustang leave the scene</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4643" marR="54643" marT="0" marB="0"/>
                </a:tc>
                <a:extLst>
                  <a:ext uri="{0D108BD9-81ED-4DB2-BD59-A6C34878D82A}">
                    <a16:rowId xmlns:a16="http://schemas.microsoft.com/office/drawing/2014/main" val="1783456572"/>
                  </a:ext>
                </a:extLst>
              </a:tr>
              <a:tr h="402279">
                <a:tc>
                  <a:txBody>
                    <a:bodyPr/>
                    <a:lstStyle/>
                    <a:p>
                      <a:pPr marL="0" marR="0">
                        <a:lnSpc>
                          <a:spcPct val="107000"/>
                        </a:lnSpc>
                        <a:spcBef>
                          <a:spcPts val="0"/>
                        </a:spcBef>
                        <a:spcAft>
                          <a:spcPts val="0"/>
                        </a:spcAft>
                      </a:pPr>
                      <a:r>
                        <a:rPr lang="en-US" sz="1100">
                          <a:effectLst/>
                        </a:rPr>
                        <a:t>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4643" marR="54643" marT="0" marB="0"/>
                </a:tc>
                <a:tc>
                  <a:txBody>
                    <a:bodyPr/>
                    <a:lstStyle/>
                    <a:p>
                      <a:pPr marL="0" marR="0">
                        <a:lnSpc>
                          <a:spcPct val="107000"/>
                        </a:lnSpc>
                        <a:spcBef>
                          <a:spcPts val="0"/>
                        </a:spcBef>
                        <a:spcAft>
                          <a:spcPts val="0"/>
                        </a:spcAft>
                      </a:pPr>
                      <a:r>
                        <a:rPr lang="en-US" sz="1100">
                          <a:effectLst/>
                        </a:rPr>
                        <a:t>11/6/2014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4643" marR="54643" marT="0" marB="0"/>
                </a:tc>
                <a:tc>
                  <a:txBody>
                    <a:bodyPr/>
                    <a:lstStyle/>
                    <a:p>
                      <a:pPr marL="0" marR="0">
                        <a:lnSpc>
                          <a:spcPct val="107000"/>
                        </a:lnSpc>
                        <a:spcBef>
                          <a:spcPts val="0"/>
                        </a:spcBef>
                        <a:spcAft>
                          <a:spcPts val="0"/>
                        </a:spcAft>
                      </a:pPr>
                      <a:r>
                        <a:rPr lang="en-US" sz="1100">
                          <a:effectLst/>
                        </a:rPr>
                        <a:t>Victim</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4643" marR="54643" marT="0" marB="0"/>
                </a:tc>
                <a:tc>
                  <a:txBody>
                    <a:bodyPr/>
                    <a:lstStyle/>
                    <a:p>
                      <a:pPr marL="0" marR="0">
                        <a:lnSpc>
                          <a:spcPct val="107000"/>
                        </a:lnSpc>
                        <a:spcBef>
                          <a:spcPts val="0"/>
                        </a:spcBef>
                        <a:spcAft>
                          <a:spcPts val="0"/>
                        </a:spcAft>
                      </a:pPr>
                      <a:r>
                        <a:rPr lang="en-US" sz="1100">
                          <a:effectLst/>
                        </a:rPr>
                        <a:t>Investigator Cruz</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4643" marR="54643" marT="0" marB="0"/>
                </a:tc>
                <a:tc>
                  <a:txBody>
                    <a:bodyPr/>
                    <a:lstStyle/>
                    <a:p>
                      <a:pPr marL="0" marR="0">
                        <a:lnSpc>
                          <a:spcPct val="107000"/>
                        </a:lnSpc>
                        <a:spcBef>
                          <a:spcPts val="0"/>
                        </a:spcBef>
                        <a:spcAft>
                          <a:spcPts val="0"/>
                        </a:spcAft>
                      </a:pPr>
                      <a:r>
                        <a:rPr lang="en-US" sz="1100">
                          <a:effectLst/>
                        </a:rPr>
                        <a:t>Body found in pool of blood.</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4643" marR="54643" marT="0" marB="0"/>
                </a:tc>
                <a:extLst>
                  <a:ext uri="{0D108BD9-81ED-4DB2-BD59-A6C34878D82A}">
                    <a16:rowId xmlns:a16="http://schemas.microsoft.com/office/drawing/2014/main" val="1019350503"/>
                  </a:ext>
                </a:extLst>
              </a:tr>
              <a:tr h="319258">
                <a:tc>
                  <a:txBody>
                    <a:bodyPr/>
                    <a:lstStyle/>
                    <a:p>
                      <a:pPr marL="0" marR="0">
                        <a:lnSpc>
                          <a:spcPct val="107000"/>
                        </a:lnSpc>
                        <a:spcBef>
                          <a:spcPts val="0"/>
                        </a:spcBef>
                        <a:spcAft>
                          <a:spcPts val="0"/>
                        </a:spcAft>
                      </a:pPr>
                      <a:r>
                        <a:rPr lang="en-US" sz="1100">
                          <a:effectLst/>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4643" marR="54643" marT="0" marB="0"/>
                </a:tc>
                <a:tc>
                  <a:txBody>
                    <a:bodyPr/>
                    <a:lstStyle/>
                    <a:p>
                      <a:pPr marL="0" marR="0">
                        <a:lnSpc>
                          <a:spcPct val="107000"/>
                        </a:lnSpc>
                        <a:spcBef>
                          <a:spcPts val="0"/>
                        </a:spcBef>
                        <a:spcAft>
                          <a:spcPts val="0"/>
                        </a:spcAft>
                      </a:pPr>
                      <a:r>
                        <a:rPr lang="en-US" sz="1100">
                          <a:effectLst/>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4643" marR="54643" marT="0" marB="0"/>
                </a:tc>
                <a:tc>
                  <a:txBody>
                    <a:bodyPr/>
                    <a:lstStyle/>
                    <a:p>
                      <a:pPr marL="0" marR="0">
                        <a:lnSpc>
                          <a:spcPct val="107000"/>
                        </a:lnSpc>
                        <a:spcBef>
                          <a:spcPts val="0"/>
                        </a:spcBef>
                        <a:spcAft>
                          <a:spcPts val="0"/>
                        </a:spcAft>
                      </a:pPr>
                      <a:r>
                        <a:rPr lang="en-US" sz="1100">
                          <a:effectLst/>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4643" marR="54643" marT="0" marB="0"/>
                </a:tc>
                <a:tc>
                  <a:txBody>
                    <a:bodyPr/>
                    <a:lstStyle/>
                    <a:p>
                      <a:pPr marL="0" marR="0">
                        <a:lnSpc>
                          <a:spcPct val="107000"/>
                        </a:lnSpc>
                        <a:spcBef>
                          <a:spcPts val="0"/>
                        </a:spcBef>
                        <a:spcAft>
                          <a:spcPts val="0"/>
                        </a:spcAft>
                      </a:pPr>
                      <a:r>
                        <a:rPr lang="en-US" sz="1100">
                          <a:effectLst/>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4643" marR="54643" marT="0" marB="0"/>
                </a:tc>
                <a:tc>
                  <a:txBody>
                    <a:bodyPr/>
                    <a:lstStyle/>
                    <a:p>
                      <a:pPr marL="0" marR="0">
                        <a:lnSpc>
                          <a:spcPct val="107000"/>
                        </a:lnSpc>
                        <a:spcBef>
                          <a:spcPts val="0"/>
                        </a:spcBef>
                        <a:spcAft>
                          <a:spcPts val="0"/>
                        </a:spcAft>
                      </a:pPr>
                      <a:r>
                        <a:rPr lang="en-US" sz="1100">
                          <a:effectLst/>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4643" marR="54643" marT="0" marB="0"/>
                </a:tc>
                <a:extLst>
                  <a:ext uri="{0D108BD9-81ED-4DB2-BD59-A6C34878D82A}">
                    <a16:rowId xmlns:a16="http://schemas.microsoft.com/office/drawing/2014/main" val="3175544267"/>
                  </a:ext>
                </a:extLst>
              </a:tr>
              <a:tr h="305528">
                <a:tc>
                  <a:txBody>
                    <a:bodyPr/>
                    <a:lstStyle/>
                    <a:p>
                      <a:pPr marL="0" marR="0">
                        <a:lnSpc>
                          <a:spcPct val="107000"/>
                        </a:lnSpc>
                        <a:spcBef>
                          <a:spcPts val="0"/>
                        </a:spcBef>
                        <a:spcAft>
                          <a:spcPts val="0"/>
                        </a:spcAft>
                      </a:pPr>
                      <a:r>
                        <a:rPr lang="en-US" sz="1100">
                          <a:effectLst/>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4643" marR="54643" marT="0" marB="0"/>
                </a:tc>
                <a:tc>
                  <a:txBody>
                    <a:bodyPr/>
                    <a:lstStyle/>
                    <a:p>
                      <a:pPr marL="0" marR="0">
                        <a:lnSpc>
                          <a:spcPct val="107000"/>
                        </a:lnSpc>
                        <a:spcBef>
                          <a:spcPts val="0"/>
                        </a:spcBef>
                        <a:spcAft>
                          <a:spcPts val="0"/>
                        </a:spcAft>
                      </a:pPr>
                      <a:r>
                        <a:rPr lang="en-US" sz="1100">
                          <a:effectLst/>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4643" marR="54643" marT="0" marB="0"/>
                </a:tc>
                <a:tc>
                  <a:txBody>
                    <a:bodyPr/>
                    <a:lstStyle/>
                    <a:p>
                      <a:pPr marL="0" marR="0">
                        <a:lnSpc>
                          <a:spcPct val="107000"/>
                        </a:lnSpc>
                        <a:spcBef>
                          <a:spcPts val="0"/>
                        </a:spcBef>
                        <a:spcAft>
                          <a:spcPts val="0"/>
                        </a:spcAft>
                      </a:pPr>
                      <a:r>
                        <a:rPr lang="en-US" sz="1100">
                          <a:effectLst/>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4643" marR="54643" marT="0" marB="0"/>
                </a:tc>
                <a:tc>
                  <a:txBody>
                    <a:bodyPr/>
                    <a:lstStyle/>
                    <a:p>
                      <a:pPr marL="0" marR="0">
                        <a:lnSpc>
                          <a:spcPct val="107000"/>
                        </a:lnSpc>
                        <a:spcBef>
                          <a:spcPts val="0"/>
                        </a:spcBef>
                        <a:spcAft>
                          <a:spcPts val="0"/>
                        </a:spcAft>
                      </a:pPr>
                      <a:r>
                        <a:rPr lang="en-US" sz="1100">
                          <a:effectLst/>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4643" marR="54643" marT="0" marB="0"/>
                </a:tc>
                <a:tc>
                  <a:txBody>
                    <a:bodyPr/>
                    <a:lstStyle/>
                    <a:p>
                      <a:pPr marL="0" marR="0">
                        <a:lnSpc>
                          <a:spcPct val="107000"/>
                        </a:lnSpc>
                        <a:spcBef>
                          <a:spcPts val="0"/>
                        </a:spcBef>
                        <a:spcAft>
                          <a:spcPts val="0"/>
                        </a:spcAft>
                      </a:pPr>
                      <a:r>
                        <a:rPr lang="en-US" sz="1100">
                          <a:effectLst/>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4643" marR="54643" marT="0" marB="0"/>
                </a:tc>
                <a:extLst>
                  <a:ext uri="{0D108BD9-81ED-4DB2-BD59-A6C34878D82A}">
                    <a16:rowId xmlns:a16="http://schemas.microsoft.com/office/drawing/2014/main" val="166370652"/>
                  </a:ext>
                </a:extLst>
              </a:tr>
              <a:tr h="305528">
                <a:tc>
                  <a:txBody>
                    <a:bodyPr/>
                    <a:lstStyle/>
                    <a:p>
                      <a:pPr marL="0" marR="0">
                        <a:lnSpc>
                          <a:spcPct val="107000"/>
                        </a:lnSpc>
                        <a:spcBef>
                          <a:spcPts val="0"/>
                        </a:spcBef>
                        <a:spcAft>
                          <a:spcPts val="0"/>
                        </a:spcAft>
                      </a:pPr>
                      <a:r>
                        <a:rPr lang="en-US" sz="1100">
                          <a:effectLst/>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4643" marR="54643" marT="0" marB="0"/>
                </a:tc>
                <a:tc>
                  <a:txBody>
                    <a:bodyPr/>
                    <a:lstStyle/>
                    <a:p>
                      <a:pPr marL="0" marR="0">
                        <a:lnSpc>
                          <a:spcPct val="107000"/>
                        </a:lnSpc>
                        <a:spcBef>
                          <a:spcPts val="0"/>
                        </a:spcBef>
                        <a:spcAft>
                          <a:spcPts val="0"/>
                        </a:spcAft>
                      </a:pPr>
                      <a:r>
                        <a:rPr lang="en-US" sz="1100">
                          <a:effectLst/>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4643" marR="54643" marT="0" marB="0"/>
                </a:tc>
                <a:tc>
                  <a:txBody>
                    <a:bodyPr/>
                    <a:lstStyle/>
                    <a:p>
                      <a:pPr marL="0" marR="0">
                        <a:lnSpc>
                          <a:spcPct val="107000"/>
                        </a:lnSpc>
                        <a:spcBef>
                          <a:spcPts val="0"/>
                        </a:spcBef>
                        <a:spcAft>
                          <a:spcPts val="0"/>
                        </a:spcAft>
                      </a:pPr>
                      <a:r>
                        <a:rPr lang="en-US" sz="1100">
                          <a:effectLst/>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4643" marR="54643" marT="0" marB="0"/>
                </a:tc>
                <a:tc>
                  <a:txBody>
                    <a:bodyPr/>
                    <a:lstStyle/>
                    <a:p>
                      <a:pPr marL="0" marR="0">
                        <a:lnSpc>
                          <a:spcPct val="107000"/>
                        </a:lnSpc>
                        <a:spcBef>
                          <a:spcPts val="0"/>
                        </a:spcBef>
                        <a:spcAft>
                          <a:spcPts val="0"/>
                        </a:spcAft>
                      </a:pPr>
                      <a:r>
                        <a:rPr lang="en-US" sz="1100">
                          <a:effectLst/>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4643" marR="54643" marT="0" marB="0"/>
                </a:tc>
                <a:tc>
                  <a:txBody>
                    <a:bodyPr/>
                    <a:lstStyle/>
                    <a:p>
                      <a:pPr marL="0" marR="0">
                        <a:lnSpc>
                          <a:spcPct val="107000"/>
                        </a:lnSpc>
                        <a:spcBef>
                          <a:spcPts val="0"/>
                        </a:spcBef>
                        <a:spcAft>
                          <a:spcPts val="0"/>
                        </a:spcAft>
                      </a:pPr>
                      <a:r>
                        <a:rPr lang="en-US" sz="1100" dirty="0">
                          <a:effectLst/>
                        </a:rPr>
                        <a:t> </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4643" marR="54643" marT="0" marB="0"/>
                </a:tc>
                <a:extLst>
                  <a:ext uri="{0D108BD9-81ED-4DB2-BD59-A6C34878D82A}">
                    <a16:rowId xmlns:a16="http://schemas.microsoft.com/office/drawing/2014/main" val="2699714424"/>
                  </a:ext>
                </a:extLst>
              </a:tr>
            </a:tbl>
          </a:graphicData>
        </a:graphic>
      </p:graphicFrame>
    </p:spTree>
    <p:extLst>
      <p:ext uri="{BB962C8B-B14F-4D97-AF65-F5344CB8AC3E}">
        <p14:creationId xmlns:p14="http://schemas.microsoft.com/office/powerpoint/2010/main" val="3181630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5C34C8-4896-8D43-BEDF-C8AFF816E416}"/>
              </a:ext>
            </a:extLst>
          </p:cNvPr>
          <p:cNvSpPr>
            <a:spLocks noGrp="1"/>
          </p:cNvSpPr>
          <p:nvPr>
            <p:ph type="ctrTitle"/>
          </p:nvPr>
        </p:nvSpPr>
        <p:spPr>
          <a:xfrm>
            <a:off x="810001" y="639097"/>
            <a:ext cx="6446205" cy="3781101"/>
          </a:xfrm>
        </p:spPr>
        <p:txBody>
          <a:bodyPr>
            <a:normAutofit fontScale="90000"/>
          </a:bodyPr>
          <a:lstStyle/>
          <a:p>
            <a:pPr>
              <a:lnSpc>
                <a:spcPct val="90000"/>
              </a:lnSpc>
            </a:pPr>
            <a:r>
              <a:rPr lang="en-US" sz="1400" b="1"/>
              <a:t>Field Notes</a:t>
            </a:r>
            <a:br>
              <a:rPr lang="en-US" sz="1400"/>
            </a:br>
            <a:r>
              <a:rPr lang="en-US" sz="1400" b="1"/>
              <a:t>Date: 11/6/2014 Time 11:30pm</a:t>
            </a:r>
            <a:br>
              <a:rPr lang="en-US" sz="1400"/>
            </a:br>
            <a:r>
              <a:rPr lang="en-US" sz="1400" b="1"/>
              <a:t>Arrived on the scene; Investigator Cruz seconds after the uniform patrol officer Stevens; victim Francelia Pallomares has been found murdered at the Dolex Dollar Express in the 2400 block of Fulton Street.</a:t>
            </a:r>
            <a:br>
              <a:rPr lang="en-US" sz="1400"/>
            </a:br>
            <a:r>
              <a:rPr lang="en-US" sz="1400" b="1"/>
              <a:t>Date: 11/6/2014 Time 11:40pm</a:t>
            </a:r>
            <a:br>
              <a:rPr lang="en-US" sz="1400"/>
            </a:br>
            <a:r>
              <a:rPr lang="en-US" sz="1400" b="1"/>
              <a:t>Officer Stevens briefs me on a crime scene; takes me to the storage room in the rear of the store. Where she was found lying in a pool of blood. Victim appeared to have been beaten, sexually assaulted and shot.</a:t>
            </a:r>
            <a:br>
              <a:rPr lang="en-US" sz="1400"/>
            </a:br>
            <a:r>
              <a:rPr lang="en-US" sz="1400" b="1"/>
              <a:t>Date: 11/6/2014 time 12:00am</a:t>
            </a:r>
            <a:br>
              <a:rPr lang="en-US" sz="1400"/>
            </a:br>
            <a:r>
              <a:rPr lang="en-US" sz="1400" b="1"/>
              <a:t>Witness statement; called the police when could not find anyone working the store; witness claimed to see a white male run to the parked car next to the dumpster. The witness thinks the car may have been a black Ford Mustang.</a:t>
            </a:r>
            <a:br>
              <a:rPr lang="en-US" sz="1400"/>
            </a:br>
            <a:r>
              <a:rPr lang="en-US" sz="1400" b="1"/>
              <a:t> </a:t>
            </a:r>
            <a:br>
              <a:rPr lang="en-US" sz="1400"/>
            </a:br>
            <a:r>
              <a:rPr lang="en-US" sz="1400" b="1"/>
              <a:t>Fieldnotes allow the researcher to access the subject and record what they observe in an unobtrusive manner. Fieldnotes are crucial to document a crime scene and should be kept in a safe place.</a:t>
            </a:r>
            <a:br>
              <a:rPr lang="en-US" sz="1400"/>
            </a:br>
            <a:endParaRPr lang="en-US" sz="1400"/>
          </a:p>
        </p:txBody>
      </p:sp>
      <p:sp>
        <p:nvSpPr>
          <p:cNvPr id="3" name="Subtitle 2">
            <a:extLst>
              <a:ext uri="{FF2B5EF4-FFF2-40B4-BE49-F238E27FC236}">
                <a16:creationId xmlns:a16="http://schemas.microsoft.com/office/drawing/2014/main" id="{17E4A228-E5F6-BC47-A087-9C847E12F2D6}"/>
              </a:ext>
            </a:extLst>
          </p:cNvPr>
          <p:cNvSpPr>
            <a:spLocks noGrp="1"/>
          </p:cNvSpPr>
          <p:nvPr>
            <p:ph type="subTitle" idx="1"/>
          </p:nvPr>
        </p:nvSpPr>
        <p:spPr>
          <a:xfrm>
            <a:off x="810001" y="5280847"/>
            <a:ext cx="6446205" cy="785656"/>
          </a:xfrm>
          <a:effectLst/>
        </p:spPr>
        <p:txBody>
          <a:bodyPr>
            <a:normAutofit/>
          </a:bodyPr>
          <a:lstStyle/>
          <a:p>
            <a:endParaRPr lang="en-US" dirty="0"/>
          </a:p>
        </p:txBody>
      </p:sp>
      <p:sp>
        <p:nvSpPr>
          <p:cNvPr id="31" name="Rectangle 26">
            <a:extLst>
              <a:ext uri="{FF2B5EF4-FFF2-40B4-BE49-F238E27FC236}">
                <a16:creationId xmlns:a16="http://schemas.microsoft.com/office/drawing/2014/main" id="{C9E0B9CF-B27D-4193-B217-EF614E7A69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7759" y="0"/>
            <a:ext cx="4650658"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ounded Rectangle 14">
            <a:extLst>
              <a:ext uri="{FF2B5EF4-FFF2-40B4-BE49-F238E27FC236}">
                <a16:creationId xmlns:a16="http://schemas.microsoft.com/office/drawing/2014/main" id="{AFEEC2B0-DD70-40E3-B299-D2FA7870F4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84806" y="639097"/>
            <a:ext cx="3363730" cy="5582150"/>
          </a:xfrm>
          <a:prstGeom prst="roundRect">
            <a:avLst>
              <a:gd name="adj" fmla="val 3513"/>
            </a:avLst>
          </a:prstGeom>
          <a:solidFill>
            <a:schemeClr val="tx1"/>
          </a:solidFill>
          <a:ln>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picture containing text, microscope&#10;&#10;Description automatically generated">
            <a:extLst>
              <a:ext uri="{FF2B5EF4-FFF2-40B4-BE49-F238E27FC236}">
                <a16:creationId xmlns:a16="http://schemas.microsoft.com/office/drawing/2014/main" id="{AE465BD2-A23A-5146-8D7F-8068DD98D77E}"/>
              </a:ext>
            </a:extLst>
          </p:cNvPr>
          <p:cNvPicPr>
            <a:picLocks noChangeAspect="1"/>
          </p:cNvPicPr>
          <p:nvPr/>
        </p:nvPicPr>
        <p:blipFill rotWithShape="1">
          <a:blip r:embed="rId2"/>
          <a:srcRect t="10486" r="3" b="25734"/>
          <a:stretch/>
        </p:blipFill>
        <p:spPr>
          <a:xfrm>
            <a:off x="8184806" y="636753"/>
            <a:ext cx="3363729" cy="2679324"/>
          </a:xfrm>
          <a:prstGeom prst="rect">
            <a:avLst/>
          </a:prstGeom>
        </p:spPr>
      </p:pic>
      <p:pic>
        <p:nvPicPr>
          <p:cNvPr id="4" name="Picture 3">
            <a:extLst>
              <a:ext uri="{FF2B5EF4-FFF2-40B4-BE49-F238E27FC236}">
                <a16:creationId xmlns:a16="http://schemas.microsoft.com/office/drawing/2014/main" id="{C0060B5F-3A08-4182-8B92-DB6494891E4E}"/>
              </a:ext>
            </a:extLst>
          </p:cNvPr>
          <p:cNvPicPr>
            <a:picLocks noChangeAspect="1"/>
          </p:cNvPicPr>
          <p:nvPr/>
        </p:nvPicPr>
        <p:blipFill rotWithShape="1">
          <a:blip r:embed="rId3"/>
          <a:srcRect t="28656" r="-2" b="19628"/>
          <a:stretch/>
        </p:blipFill>
        <p:spPr>
          <a:xfrm>
            <a:off x="8184806" y="3541923"/>
            <a:ext cx="3486082" cy="2422969"/>
          </a:xfrm>
          <a:prstGeom prst="rect">
            <a:avLst/>
          </a:prstGeom>
        </p:spPr>
      </p:pic>
      <p:pic>
        <p:nvPicPr>
          <p:cNvPr id="8" name="Picture 7" descr="Text&#10;&#10;Description automatically generated">
            <a:extLst>
              <a:ext uri="{FF2B5EF4-FFF2-40B4-BE49-F238E27FC236}">
                <a16:creationId xmlns:a16="http://schemas.microsoft.com/office/drawing/2014/main" id="{98D85C76-89CA-2945-806F-8F2C58CD54ED}"/>
              </a:ext>
            </a:extLst>
          </p:cNvPr>
          <p:cNvPicPr>
            <a:picLocks noChangeAspect="1"/>
          </p:cNvPicPr>
          <p:nvPr/>
        </p:nvPicPr>
        <p:blipFill rotWithShape="1">
          <a:blip r:embed="rId4"/>
          <a:srcRect t="24280" r="-2" b="16047"/>
          <a:stretch/>
        </p:blipFill>
        <p:spPr>
          <a:xfrm>
            <a:off x="187890" y="5167846"/>
            <a:ext cx="7227517" cy="1276795"/>
          </a:xfrm>
          <a:prstGeom prst="rect">
            <a:avLst/>
          </a:prstGeom>
        </p:spPr>
      </p:pic>
      <p:sp>
        <p:nvSpPr>
          <p:cNvPr id="5" name="TextBox 4">
            <a:extLst>
              <a:ext uri="{FF2B5EF4-FFF2-40B4-BE49-F238E27FC236}">
                <a16:creationId xmlns:a16="http://schemas.microsoft.com/office/drawing/2014/main" id="{2F5427E5-3F77-F84F-80CA-B376255857C4}"/>
              </a:ext>
            </a:extLst>
          </p:cNvPr>
          <p:cNvSpPr txBox="1"/>
          <p:nvPr/>
        </p:nvSpPr>
        <p:spPr>
          <a:xfrm>
            <a:off x="4615543" y="413359"/>
            <a:ext cx="3908254" cy="461665"/>
          </a:xfrm>
          <a:prstGeom prst="rect">
            <a:avLst/>
          </a:prstGeom>
          <a:noFill/>
        </p:spPr>
        <p:txBody>
          <a:bodyPr wrap="square" rtlCol="0">
            <a:spAutoFit/>
          </a:bodyPr>
          <a:lstStyle/>
          <a:p>
            <a:pPr>
              <a:spcAft>
                <a:spcPts val="600"/>
              </a:spcAft>
            </a:pPr>
            <a:r>
              <a:rPr lang="en-US" sz="2400">
                <a:solidFill>
                  <a:schemeClr val="bg1"/>
                </a:solidFill>
              </a:rPr>
              <a:t>Field Notes</a:t>
            </a:r>
          </a:p>
        </p:txBody>
      </p:sp>
    </p:spTree>
    <p:extLst>
      <p:ext uri="{BB962C8B-B14F-4D97-AF65-F5344CB8AC3E}">
        <p14:creationId xmlns:p14="http://schemas.microsoft.com/office/powerpoint/2010/main" val="33922723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3812FA-0F54-A742-AB08-44373B4DC928}"/>
              </a:ext>
            </a:extLst>
          </p:cNvPr>
          <p:cNvSpPr>
            <a:spLocks noGrp="1"/>
          </p:cNvSpPr>
          <p:nvPr>
            <p:ph type="title"/>
          </p:nvPr>
        </p:nvSpPr>
        <p:spPr>
          <a:xfrm>
            <a:off x="810000" y="447188"/>
            <a:ext cx="10571998" cy="970450"/>
          </a:xfrm>
        </p:spPr>
        <p:txBody>
          <a:bodyPr vert="horz" lIns="91440" tIns="45720" rIns="91440" bIns="45720" rtlCol="0" anchor="b">
            <a:normAutofit/>
          </a:bodyPr>
          <a:lstStyle/>
          <a:p>
            <a:pPr>
              <a:lnSpc>
                <a:spcPct val="90000"/>
              </a:lnSpc>
            </a:pPr>
            <a:r>
              <a:rPr lang="en-US" sz="3100" dirty="0"/>
              <a:t>Trial </a:t>
            </a:r>
            <a:r>
              <a:rPr lang="en-US" sz="3100"/>
              <a:t>Preparation</a:t>
            </a:r>
            <a:br>
              <a:rPr lang="en-US" sz="3100" dirty="0"/>
            </a:br>
            <a:endParaRPr lang="en-US" sz="3100" dirty="0"/>
          </a:p>
        </p:txBody>
      </p:sp>
      <p:sp>
        <p:nvSpPr>
          <p:cNvPr id="6" name="TextBox 5">
            <a:extLst>
              <a:ext uri="{FF2B5EF4-FFF2-40B4-BE49-F238E27FC236}">
                <a16:creationId xmlns:a16="http://schemas.microsoft.com/office/drawing/2014/main" id="{55CDD1A3-04D5-B043-A7EB-720570ECB712}"/>
              </a:ext>
            </a:extLst>
          </p:cNvPr>
          <p:cNvSpPr txBox="1"/>
          <p:nvPr/>
        </p:nvSpPr>
        <p:spPr>
          <a:xfrm>
            <a:off x="818713" y="2413000"/>
            <a:ext cx="3835583" cy="3632200"/>
          </a:xfrm>
          <a:prstGeom prst="rect">
            <a:avLst/>
          </a:prstGeom>
        </p:spPr>
        <p:txBody>
          <a:bodyPr vert="horz" lIns="91440" tIns="45720" rIns="91440" bIns="45720" rtlCol="0" anchor="ctr">
            <a:normAutofit/>
          </a:bodyPr>
          <a:lstStyle/>
          <a:p>
            <a:pPr fontAlgn="base">
              <a:spcBef>
                <a:spcPct val="20000"/>
              </a:spcBef>
              <a:spcAft>
                <a:spcPts val="600"/>
              </a:spcAft>
              <a:buClr>
                <a:schemeClr val="accent1"/>
              </a:buClr>
              <a:buFont typeface="Wingdings 2" charset="2"/>
              <a:buChar char=""/>
            </a:pPr>
            <a:r>
              <a:rPr lang="en-US" sz="1600" b="1"/>
              <a:t>Comprehensive evidence </a:t>
            </a:r>
          </a:p>
          <a:p>
            <a:pPr fontAlgn="base">
              <a:spcBef>
                <a:spcPct val="20000"/>
              </a:spcBef>
              <a:spcAft>
                <a:spcPts val="600"/>
              </a:spcAft>
              <a:buClr>
                <a:schemeClr val="accent1"/>
              </a:buClr>
              <a:buFont typeface="Wingdings 2" charset="2"/>
              <a:buChar char=""/>
            </a:pPr>
            <a:r>
              <a:rPr lang="en-US" sz="1600" b="1"/>
              <a:t>Report creation and delivery</a:t>
            </a:r>
          </a:p>
          <a:p>
            <a:pPr fontAlgn="base">
              <a:spcBef>
                <a:spcPct val="20000"/>
              </a:spcBef>
              <a:spcAft>
                <a:spcPts val="600"/>
              </a:spcAft>
              <a:buClr>
                <a:schemeClr val="accent1"/>
              </a:buClr>
              <a:buFont typeface="Wingdings 2" charset="2"/>
              <a:buChar char=""/>
            </a:pPr>
            <a:r>
              <a:rPr lang="en-US" sz="1600" b="1"/>
              <a:t>Exhibition labeling and preparation</a:t>
            </a:r>
          </a:p>
          <a:p>
            <a:pPr fontAlgn="base">
              <a:spcBef>
                <a:spcPct val="20000"/>
              </a:spcBef>
              <a:spcAft>
                <a:spcPts val="600"/>
              </a:spcAft>
              <a:buClr>
                <a:schemeClr val="accent1"/>
              </a:buClr>
              <a:buFont typeface="Wingdings 2" charset="2"/>
              <a:buChar char=""/>
            </a:pPr>
            <a:r>
              <a:rPr lang="en-US" sz="1600" b="1"/>
              <a:t>Testimony in court</a:t>
            </a:r>
          </a:p>
          <a:p>
            <a:pPr fontAlgn="base">
              <a:spcBef>
                <a:spcPct val="20000"/>
              </a:spcBef>
              <a:spcAft>
                <a:spcPts val="600"/>
              </a:spcAft>
              <a:buClr>
                <a:schemeClr val="accent1"/>
              </a:buClr>
              <a:buFont typeface="Wingdings 2" charset="2"/>
              <a:buChar char=""/>
            </a:pPr>
            <a:r>
              <a:rPr lang="en-US" sz="1600" b="1"/>
              <a:t>Following up on the investigation</a:t>
            </a:r>
          </a:p>
          <a:p>
            <a:pPr>
              <a:spcBef>
                <a:spcPct val="20000"/>
              </a:spcBef>
              <a:spcAft>
                <a:spcPts val="600"/>
              </a:spcAft>
              <a:buClr>
                <a:schemeClr val="accent1"/>
              </a:buClr>
              <a:buFont typeface="Wingdings 2" charset="2"/>
              <a:buChar char=""/>
            </a:pPr>
            <a:endParaRPr lang="en-US" sz="1600"/>
          </a:p>
        </p:txBody>
      </p:sp>
      <p:pic>
        <p:nvPicPr>
          <p:cNvPr id="5" name="Content Placeholder 4" descr="Diagram&#10;&#10;Description automatically generated">
            <a:extLst>
              <a:ext uri="{FF2B5EF4-FFF2-40B4-BE49-F238E27FC236}">
                <a16:creationId xmlns:a16="http://schemas.microsoft.com/office/drawing/2014/main" id="{BE436047-D39C-324B-831F-D725768125E0}"/>
              </a:ext>
            </a:extLst>
          </p:cNvPr>
          <p:cNvPicPr>
            <a:picLocks noGrp="1" noChangeAspect="1"/>
          </p:cNvPicPr>
          <p:nvPr>
            <p:ph idx="1"/>
          </p:nvPr>
        </p:nvPicPr>
        <p:blipFill>
          <a:blip r:embed="rId2"/>
          <a:stretch>
            <a:fillRect/>
          </a:stretch>
        </p:blipFill>
        <p:spPr>
          <a:xfrm>
            <a:off x="5456751" y="2413000"/>
            <a:ext cx="5567549" cy="3716338"/>
          </a:xfrm>
          <a:prstGeom prst="roundRect">
            <a:avLst>
              <a:gd name="adj" fmla="val 3876"/>
            </a:avLst>
          </a:prstGeom>
          <a:ln>
            <a:solidFill>
              <a:schemeClr val="accent1"/>
            </a:solidFill>
          </a:ln>
          <a:effectLst/>
        </p:spPr>
      </p:pic>
    </p:spTree>
    <p:extLst>
      <p:ext uri="{BB962C8B-B14F-4D97-AF65-F5344CB8AC3E}">
        <p14:creationId xmlns:p14="http://schemas.microsoft.com/office/powerpoint/2010/main" val="36676256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7" name="Picture 6" descr="A picture containing text, floor&#10;&#10;Description automatically generated">
            <a:extLst>
              <a:ext uri="{FF2B5EF4-FFF2-40B4-BE49-F238E27FC236}">
                <a16:creationId xmlns:a16="http://schemas.microsoft.com/office/drawing/2014/main" id="{54BF3497-F75F-664E-8BB0-2A551CA54D47}"/>
              </a:ext>
            </a:extLst>
          </p:cNvPr>
          <p:cNvPicPr>
            <a:picLocks noChangeAspect="1"/>
          </p:cNvPicPr>
          <p:nvPr/>
        </p:nvPicPr>
        <p:blipFill rotWithShape="1">
          <a:blip r:embed="rId2"/>
          <a:srcRect t="11816" b="3597"/>
          <a:stretch/>
        </p:blipFill>
        <p:spPr>
          <a:xfrm>
            <a:off x="20" y="10"/>
            <a:ext cx="12191980" cy="6857989"/>
          </a:xfrm>
          <a:prstGeom prst="rect">
            <a:avLst/>
          </a:prstGeom>
        </p:spPr>
      </p:pic>
      <p:sp>
        <p:nvSpPr>
          <p:cNvPr id="21" name="Freeform 9">
            <a:extLst>
              <a:ext uri="{FF2B5EF4-FFF2-40B4-BE49-F238E27FC236}">
                <a16:creationId xmlns:a16="http://schemas.microsoft.com/office/drawing/2014/main" id="{72319FFA-0E4F-4E0B-BEBA-A9DD4B41AA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6485467" cy="6858000"/>
          </a:xfrm>
          <a:custGeom>
            <a:avLst/>
            <a:gdLst>
              <a:gd name="connsiteX0" fmla="*/ 0 w 6485467"/>
              <a:gd name="connsiteY0" fmla="*/ 0 h 6858000"/>
              <a:gd name="connsiteX1" fmla="*/ 6485467 w 6485467"/>
              <a:gd name="connsiteY1" fmla="*/ 0 h 6858000"/>
              <a:gd name="connsiteX2" fmla="*/ 6485467 w 6485467"/>
              <a:gd name="connsiteY2" fmla="*/ 1900238 h 6858000"/>
              <a:gd name="connsiteX3" fmla="*/ 6115051 w 6485467"/>
              <a:gd name="connsiteY3" fmla="*/ 2178050 h 6858000"/>
              <a:gd name="connsiteX4" fmla="*/ 6110817 w 6485467"/>
              <a:gd name="connsiteY4" fmla="*/ 2184400 h 6858000"/>
              <a:gd name="connsiteX5" fmla="*/ 6104467 w 6485467"/>
              <a:gd name="connsiteY5" fmla="*/ 2193925 h 6858000"/>
              <a:gd name="connsiteX6" fmla="*/ 6098117 w 6485467"/>
              <a:gd name="connsiteY6" fmla="*/ 2201863 h 6858000"/>
              <a:gd name="connsiteX7" fmla="*/ 6098117 w 6485467"/>
              <a:gd name="connsiteY7" fmla="*/ 2211388 h 6858000"/>
              <a:gd name="connsiteX8" fmla="*/ 6098117 w 6485467"/>
              <a:gd name="connsiteY8" fmla="*/ 2220913 h 6858000"/>
              <a:gd name="connsiteX9" fmla="*/ 6104467 w 6485467"/>
              <a:gd name="connsiteY9" fmla="*/ 2228850 h 6858000"/>
              <a:gd name="connsiteX10" fmla="*/ 6110817 w 6485467"/>
              <a:gd name="connsiteY10" fmla="*/ 2238375 h 6858000"/>
              <a:gd name="connsiteX11" fmla="*/ 6115051 w 6485467"/>
              <a:gd name="connsiteY11" fmla="*/ 2244725 h 6858000"/>
              <a:gd name="connsiteX12" fmla="*/ 6485467 w 6485467"/>
              <a:gd name="connsiteY12" fmla="*/ 2522538 h 6858000"/>
              <a:gd name="connsiteX13" fmla="*/ 6485467 w 6485467"/>
              <a:gd name="connsiteY13" fmla="*/ 6858000 h 6858000"/>
              <a:gd name="connsiteX14" fmla="*/ 0 w 6485467"/>
              <a:gd name="connsiteY1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485467" h="6858000">
                <a:moveTo>
                  <a:pt x="0" y="0"/>
                </a:moveTo>
                <a:lnTo>
                  <a:pt x="6485467" y="0"/>
                </a:lnTo>
                <a:lnTo>
                  <a:pt x="6485467" y="1900238"/>
                </a:lnTo>
                <a:lnTo>
                  <a:pt x="6115051" y="2178050"/>
                </a:lnTo>
                <a:lnTo>
                  <a:pt x="6110817" y="2184400"/>
                </a:lnTo>
                <a:lnTo>
                  <a:pt x="6104467" y="2193925"/>
                </a:lnTo>
                <a:lnTo>
                  <a:pt x="6098117" y="2201863"/>
                </a:lnTo>
                <a:lnTo>
                  <a:pt x="6098117" y="2211388"/>
                </a:lnTo>
                <a:lnTo>
                  <a:pt x="6098117" y="2220913"/>
                </a:lnTo>
                <a:lnTo>
                  <a:pt x="6104467" y="2228850"/>
                </a:lnTo>
                <a:lnTo>
                  <a:pt x="6110817" y="2238375"/>
                </a:lnTo>
                <a:lnTo>
                  <a:pt x="6115051" y="2244725"/>
                </a:lnTo>
                <a:lnTo>
                  <a:pt x="6485467" y="2522538"/>
                </a:lnTo>
                <a:lnTo>
                  <a:pt x="6485467" y="6858000"/>
                </a:lnTo>
                <a:lnTo>
                  <a:pt x="0" y="6858000"/>
                </a:lnTo>
                <a:close/>
              </a:path>
            </a:pathLst>
          </a:custGeom>
          <a:solidFill>
            <a:schemeClr val="bg1">
              <a:lumMod val="85000"/>
              <a:lumOff val="15000"/>
              <a:alpha val="9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FB21BE2-C2EF-0742-AFD8-83A88353287F}"/>
              </a:ext>
            </a:extLst>
          </p:cNvPr>
          <p:cNvSpPr>
            <a:spLocks noGrp="1"/>
          </p:cNvSpPr>
          <p:nvPr>
            <p:ph type="title"/>
          </p:nvPr>
        </p:nvSpPr>
        <p:spPr>
          <a:xfrm>
            <a:off x="1102290" y="447188"/>
            <a:ext cx="5098094" cy="1559412"/>
          </a:xfrm>
        </p:spPr>
        <p:txBody>
          <a:bodyPr>
            <a:normAutofit/>
          </a:bodyPr>
          <a:lstStyle/>
          <a:p>
            <a:r>
              <a:rPr lang="en-US" dirty="0"/>
              <a:t>Code of Ethics</a:t>
            </a:r>
          </a:p>
        </p:txBody>
      </p:sp>
      <p:sp>
        <p:nvSpPr>
          <p:cNvPr id="9" name="Content Placeholder 8">
            <a:extLst>
              <a:ext uri="{FF2B5EF4-FFF2-40B4-BE49-F238E27FC236}">
                <a16:creationId xmlns:a16="http://schemas.microsoft.com/office/drawing/2014/main" id="{D927DFC5-79C7-D349-88F7-5DD7B8162BD2}"/>
              </a:ext>
            </a:extLst>
          </p:cNvPr>
          <p:cNvSpPr>
            <a:spLocks noGrp="1"/>
          </p:cNvSpPr>
          <p:nvPr>
            <p:ph idx="1"/>
          </p:nvPr>
        </p:nvSpPr>
        <p:spPr>
          <a:xfrm>
            <a:off x="818712" y="2413000"/>
            <a:ext cx="4921687" cy="3632200"/>
          </a:xfrm>
        </p:spPr>
        <p:txBody>
          <a:bodyPr>
            <a:normAutofit/>
          </a:bodyPr>
          <a:lstStyle/>
          <a:p>
            <a:pPr>
              <a:lnSpc>
                <a:spcPct val="90000"/>
              </a:lnSpc>
            </a:pPr>
            <a:r>
              <a:rPr lang="en-US"/>
              <a:t>A legal investigator is dedicated to a search for truth and the furtherance of his or her employer’s or client’s interest consistent therewith. This search for truth makes possible the establishment of the American ideals of fairness and justice for the benefit of the client in every case that the investigator works on. It should be the intention of every investigator to deal honestly, justly and courteously with all whom he or she comes in contact and to practice the profession according to this Code of Ethics.</a:t>
            </a:r>
          </a:p>
          <a:p>
            <a:pPr>
              <a:lnSpc>
                <a:spcPct val="90000"/>
              </a:lnSpc>
            </a:pPr>
            <a:endParaRPr lang="en-US"/>
          </a:p>
        </p:txBody>
      </p:sp>
    </p:spTree>
    <p:extLst>
      <p:ext uri="{BB962C8B-B14F-4D97-AF65-F5344CB8AC3E}">
        <p14:creationId xmlns:p14="http://schemas.microsoft.com/office/powerpoint/2010/main" val="28627116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9A69AF-D57B-49B4-886C-D4A5DC1944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CABDC08D-6093-4397-92D4-54D00E2BB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16200000">
            <a:off x="-650724" y="650724"/>
            <a:ext cx="6858000" cy="5556552"/>
          </a:xfrm>
          <a:custGeom>
            <a:avLst/>
            <a:gdLst>
              <a:gd name="connsiteX0" fmla="*/ 6858000 w 6858000"/>
              <a:gd name="connsiteY0" fmla="*/ 3445704 h 5556552"/>
              <a:gd name="connsiteX1" fmla="*/ 3829242 w 6858000"/>
              <a:gd name="connsiteY1" fmla="*/ 5433322 h 5556552"/>
              <a:gd name="connsiteX2" fmla="*/ 3827369 w 6858000"/>
              <a:gd name="connsiteY2" fmla="*/ 5434867 h 5556552"/>
              <a:gd name="connsiteX3" fmla="*/ 3824583 w 6858000"/>
              <a:gd name="connsiteY3" fmla="*/ 5436378 h 5556552"/>
              <a:gd name="connsiteX4" fmla="*/ 3798693 w 6858000"/>
              <a:gd name="connsiteY4" fmla="*/ 5453370 h 5556552"/>
              <a:gd name="connsiteX5" fmla="*/ 3785011 w 6858000"/>
              <a:gd name="connsiteY5" fmla="*/ 5457858 h 5556552"/>
              <a:gd name="connsiteX6" fmla="*/ 3706339 w 6858000"/>
              <a:gd name="connsiteY6" fmla="*/ 5500559 h 5556552"/>
              <a:gd name="connsiteX7" fmla="*/ 3428998 w 6858000"/>
              <a:gd name="connsiteY7" fmla="*/ 5556552 h 5556552"/>
              <a:gd name="connsiteX8" fmla="*/ 3151658 w 6858000"/>
              <a:gd name="connsiteY8" fmla="*/ 5500559 h 5556552"/>
              <a:gd name="connsiteX9" fmla="*/ 3072996 w 6858000"/>
              <a:gd name="connsiteY9" fmla="*/ 5457863 h 5556552"/>
              <a:gd name="connsiteX10" fmla="*/ 3059298 w 6858000"/>
              <a:gd name="connsiteY10" fmla="*/ 5453370 h 5556552"/>
              <a:gd name="connsiteX11" fmla="*/ 3033383 w 6858000"/>
              <a:gd name="connsiteY11" fmla="*/ 5436362 h 5556552"/>
              <a:gd name="connsiteX12" fmla="*/ 3030627 w 6858000"/>
              <a:gd name="connsiteY12" fmla="*/ 5434867 h 5556552"/>
              <a:gd name="connsiteX13" fmla="*/ 3028775 w 6858000"/>
              <a:gd name="connsiteY13" fmla="*/ 5433338 h 5556552"/>
              <a:gd name="connsiteX14" fmla="*/ 0 w 6858000"/>
              <a:gd name="connsiteY14" fmla="*/ 3445704 h 5556552"/>
              <a:gd name="connsiteX15" fmla="*/ 6858000 w 6858000"/>
              <a:gd name="connsiteY15" fmla="*/ 0 h 5556552"/>
              <a:gd name="connsiteX16" fmla="*/ 6858000 w 6858000"/>
              <a:gd name="connsiteY16" fmla="*/ 349336 h 5556552"/>
              <a:gd name="connsiteX17" fmla="*/ 6858000 w 6858000"/>
              <a:gd name="connsiteY17" fmla="*/ 3445703 h 5556552"/>
              <a:gd name="connsiteX18" fmla="*/ 0 w 6858000"/>
              <a:gd name="connsiteY18" fmla="*/ 3445703 h 5556552"/>
              <a:gd name="connsiteX19" fmla="*/ 0 w 6858000"/>
              <a:gd name="connsiteY19" fmla="*/ 0 h 5556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858000" h="5556552">
                <a:moveTo>
                  <a:pt x="6858000" y="3445704"/>
                </a:moveTo>
                <a:lnTo>
                  <a:pt x="3829242" y="5433322"/>
                </a:lnTo>
                <a:lnTo>
                  <a:pt x="3827369" y="5434867"/>
                </a:lnTo>
                <a:lnTo>
                  <a:pt x="3824583" y="5436378"/>
                </a:lnTo>
                <a:lnTo>
                  <a:pt x="3798693" y="5453370"/>
                </a:lnTo>
                <a:lnTo>
                  <a:pt x="3785011" y="5457858"/>
                </a:lnTo>
                <a:lnTo>
                  <a:pt x="3706339" y="5500559"/>
                </a:lnTo>
                <a:cubicBezTo>
                  <a:pt x="3621096" y="5536614"/>
                  <a:pt x="3527375" y="5556552"/>
                  <a:pt x="3428998" y="5556552"/>
                </a:cubicBezTo>
                <a:cubicBezTo>
                  <a:pt x="3330621" y="5556552"/>
                  <a:pt x="3236901" y="5536614"/>
                  <a:pt x="3151658" y="5500559"/>
                </a:cubicBezTo>
                <a:lnTo>
                  <a:pt x="3072996" y="5457863"/>
                </a:lnTo>
                <a:lnTo>
                  <a:pt x="3059298" y="5453370"/>
                </a:lnTo>
                <a:lnTo>
                  <a:pt x="3033383" y="5436362"/>
                </a:lnTo>
                <a:lnTo>
                  <a:pt x="3030627" y="5434867"/>
                </a:lnTo>
                <a:lnTo>
                  <a:pt x="3028775" y="5433338"/>
                </a:lnTo>
                <a:lnTo>
                  <a:pt x="0" y="3445704"/>
                </a:lnTo>
                <a:close/>
                <a:moveTo>
                  <a:pt x="6858000" y="0"/>
                </a:moveTo>
                <a:lnTo>
                  <a:pt x="6858000" y="349336"/>
                </a:lnTo>
                <a:lnTo>
                  <a:pt x="6858000" y="3445703"/>
                </a:lnTo>
                <a:lnTo>
                  <a:pt x="0" y="3445703"/>
                </a:lnTo>
                <a:lnTo>
                  <a:pt x="0" y="0"/>
                </a:lnTo>
                <a:close/>
              </a:path>
            </a:pathLst>
          </a:custGeom>
          <a:ln>
            <a:noFill/>
          </a:ln>
          <a:effectLst/>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72B379CC-DC26-6949-8673-932BB8FB955D}"/>
              </a:ext>
            </a:extLst>
          </p:cNvPr>
          <p:cNvSpPr>
            <a:spLocks noGrp="1"/>
          </p:cNvSpPr>
          <p:nvPr>
            <p:ph type="title"/>
          </p:nvPr>
        </p:nvSpPr>
        <p:spPr>
          <a:xfrm>
            <a:off x="451515" y="1734857"/>
            <a:ext cx="3765483" cy="3388287"/>
          </a:xfrm>
        </p:spPr>
        <p:txBody>
          <a:bodyPr anchor="ctr">
            <a:normAutofit/>
          </a:bodyPr>
          <a:lstStyle/>
          <a:p>
            <a:r>
              <a:rPr lang="en-US"/>
              <a:t>Reference Page</a:t>
            </a:r>
            <a:br>
              <a:rPr lang="en-US"/>
            </a:br>
            <a:endParaRPr lang="en-US" dirty="0"/>
          </a:p>
        </p:txBody>
      </p:sp>
      <p:sp>
        <p:nvSpPr>
          <p:cNvPr id="3" name="Content Placeholder 2">
            <a:extLst>
              <a:ext uri="{FF2B5EF4-FFF2-40B4-BE49-F238E27FC236}">
                <a16:creationId xmlns:a16="http://schemas.microsoft.com/office/drawing/2014/main" id="{1853739B-3FD1-4A45-AB38-40595E366503}"/>
              </a:ext>
            </a:extLst>
          </p:cNvPr>
          <p:cNvSpPr>
            <a:spLocks noGrp="1"/>
          </p:cNvSpPr>
          <p:nvPr>
            <p:ph idx="1"/>
          </p:nvPr>
        </p:nvSpPr>
        <p:spPr>
          <a:xfrm>
            <a:off x="6008068" y="978993"/>
            <a:ext cx="5365218" cy="4900014"/>
          </a:xfrm>
          <a:effectLst/>
        </p:spPr>
        <p:txBody>
          <a:bodyPr>
            <a:normAutofit/>
          </a:bodyPr>
          <a:lstStyle/>
          <a:p>
            <a:r>
              <a:rPr lang="en-US" dirty="0" err="1"/>
              <a:t>www.casamo.com</a:t>
            </a:r>
            <a:r>
              <a:rPr lang="en-US" dirty="0"/>
              <a:t> › </a:t>
            </a:r>
          </a:p>
          <a:p>
            <a:r>
              <a:rPr lang="en-US" dirty="0" err="1"/>
              <a:t>www.pinow.com</a:t>
            </a:r>
            <a:r>
              <a:rPr lang="en-US" dirty="0"/>
              <a:t> ›</a:t>
            </a:r>
          </a:p>
          <a:p>
            <a:r>
              <a:rPr lang="en-US" i="1" dirty="0"/>
              <a:t>http://</a:t>
            </a:r>
            <a:r>
              <a:rPr lang="en-US" i="1" dirty="0" err="1"/>
              <a:t>www.ojp.usdoj.gov</a:t>
            </a:r>
            <a:r>
              <a:rPr lang="en-US" i="1" dirty="0"/>
              <a:t> </a:t>
            </a:r>
            <a:endParaRPr lang="en-US" dirty="0"/>
          </a:p>
          <a:p>
            <a:r>
              <a:rPr lang="en-US" dirty="0"/>
              <a:t>https://www.cii2.org ›</a:t>
            </a:r>
            <a:r>
              <a:rPr lang="en-US" sz="1200" dirty="0"/>
              <a:t> </a:t>
            </a:r>
          </a:p>
          <a:p>
            <a:endParaRPr lang="en-US" sz="1200" dirty="0"/>
          </a:p>
        </p:txBody>
      </p:sp>
    </p:spTree>
    <p:extLst>
      <p:ext uri="{BB962C8B-B14F-4D97-AF65-F5344CB8AC3E}">
        <p14:creationId xmlns:p14="http://schemas.microsoft.com/office/powerpoint/2010/main" val="3541759728"/>
      </p:ext>
    </p:extLst>
  </p:cSld>
  <p:clrMapOvr>
    <a:overrideClrMapping bg1="lt1" tx1="dk1" bg2="lt2" tx2="dk2" accent1="accent1" accent2="accent2" accent3="accent3" accent4="accent4" accent5="accent5" accent6="accent6" hlink="hlink" folHlink="folHlink"/>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Quotable">
  <a:themeElements>
    <a:clrScheme name="Quotable">
      <a:dk1>
        <a:sysClr val="windowText" lastClr="000000"/>
      </a:dk1>
      <a:lt1>
        <a:sysClr val="window" lastClr="FFFFFF"/>
      </a:lt1>
      <a:dk2>
        <a:srgbClr val="212121"/>
      </a:dk2>
      <a:lt2>
        <a:srgbClr val="636363"/>
      </a:lt2>
      <a:accent1>
        <a:srgbClr val="00C6BB"/>
      </a:accent1>
      <a:accent2>
        <a:srgbClr val="6FEBA0"/>
      </a:accent2>
      <a:accent3>
        <a:srgbClr val="B6DF5E"/>
      </a:accent3>
      <a:accent4>
        <a:srgbClr val="EFB251"/>
      </a:accent4>
      <a:accent5>
        <a:srgbClr val="EF755F"/>
      </a:accent5>
      <a:accent6>
        <a:srgbClr val="ED515C"/>
      </a:accent6>
      <a:hlink>
        <a:srgbClr val="8F8F8F"/>
      </a:hlink>
      <a:folHlink>
        <a:srgbClr val="A5A5A5"/>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6F3559E9-1A4C-49D8-94D4-F41003531C49}"/>
    </a:ext>
  </a:extLst>
</a:theme>
</file>

<file path=docProps/app.xml><?xml version="1.0" encoding="utf-8"?>
<Properties xmlns="http://schemas.openxmlformats.org/officeDocument/2006/extended-properties" xmlns:vt="http://schemas.openxmlformats.org/officeDocument/2006/docPropsVTypes">
  <TotalTime>16</TotalTime>
  <Words>876</Words>
  <Application>Microsoft Macintosh PowerPoint</Application>
  <PresentationFormat>Widescreen</PresentationFormat>
  <Paragraphs>111</Paragraphs>
  <Slides>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Calibri</vt:lpstr>
      <vt:lpstr>Century Gothic</vt:lpstr>
      <vt:lpstr>Times</vt:lpstr>
      <vt:lpstr>Wingdings 2</vt:lpstr>
      <vt:lpstr>Quotable</vt:lpstr>
      <vt:lpstr>Criminal Investigation   C. Stymus  Bryant &amp; Stratton  4/18/2021  Margaret Barrios</vt:lpstr>
      <vt:lpstr>PowerPoint Presentation</vt:lpstr>
      <vt:lpstr>Scene of the Crime</vt:lpstr>
      <vt:lpstr>PowerPoint Presentation</vt:lpstr>
      <vt:lpstr>Evidence Log </vt:lpstr>
      <vt:lpstr>Field Notes Date: 11/6/2014 Time 11:30pm Arrived on the scene; Investigator Cruz seconds after the uniform patrol officer Stevens; victim Francelia Pallomares has been found murdered at the Dolex Dollar Express in the 2400 block of Fulton Street. Date: 11/6/2014 Time 11:40pm Officer Stevens briefs me on a crime scene; takes me to the storage room in the rear of the store. Where she was found lying in a pool of blood. Victim appeared to have been beaten, sexually assaulted and shot. Date: 11/6/2014 time 12:00am Witness statement; called the police when could not find anyone working the store; witness claimed to see a white male run to the parked car next to the dumpster. The witness thinks the car may have been a black Ford Mustang.   Fieldnotes allow the researcher to access the subject and record what they observe in an unobtrusive manner. Fieldnotes are crucial to document a crime scene and should be kept in a safe place. </vt:lpstr>
      <vt:lpstr>Trial Preparation </vt:lpstr>
      <vt:lpstr>Code of Ethics</vt:lpstr>
      <vt:lpstr>Reference Page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Criminal Investigation   C. Stymus  Bryant &amp; Stratton  4/18/2021  Margaret Barrios</dc:title>
  <dc:creator>Microsoft Office User</dc:creator>
  <cp:lastModifiedBy>Microsoft Office User</cp:lastModifiedBy>
  <cp:revision>2</cp:revision>
  <dcterms:created xsi:type="dcterms:W3CDTF">2021-04-20T03:00:26Z</dcterms:created>
  <dcterms:modified xsi:type="dcterms:W3CDTF">2021-04-20T03:16:37Z</dcterms:modified>
</cp:coreProperties>
</file>