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050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9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5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14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83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7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7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3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1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75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8022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8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80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41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0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5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15364E4-43F8-4566-998B-325B181581B9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B27BB-6B97-41C2-8D33-19B603EB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0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lanubeblog.blogspot.com.es/2016/10/marketing-honesto-el-punto-de-vista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c-sa/3.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usq.pressbooks.pub/traumainformedpractice/chapter/6-2-the-teacher-must-survive-self-care-and-managing-secondary-trauma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hyperlink" Target="http://geriatricsforcaregivers.net/qa-rude-resistant-aging-parent/" TargetMode="External"/><Relationship Id="rId4" Type="http://schemas.openxmlformats.org/officeDocument/2006/relationships/image" Target="../media/image5.jpg"/><Relationship Id="rId9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2020.igem.org/Team:IISER_Bhopal/Entrepreneurship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s://books.twu.ca/strategic-discoveries/chapter/caretakers-swot-analysis/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BFAC-66B0-46EA-AFCE-5C650EE34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SWOT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FACC6-604F-4D50-93B8-E16AEE781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93974" y="3504923"/>
            <a:ext cx="9755187" cy="967339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HTHS 405 Week 4</a:t>
            </a:r>
          </a:p>
          <a:p>
            <a:pPr algn="ctr"/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Armida Gallegos</a:t>
            </a:r>
          </a:p>
        </p:txBody>
      </p:sp>
    </p:spTree>
    <p:extLst>
      <p:ext uri="{BB962C8B-B14F-4D97-AF65-F5344CB8AC3E}">
        <p14:creationId xmlns:p14="http://schemas.microsoft.com/office/powerpoint/2010/main" val="133945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62A33-F2B1-4CF7-A5B3-E9050862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 Financial Aspects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0463B-6D18-480E-90B6-95D3012DE5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Strengths</a:t>
            </a:r>
          </a:p>
          <a:p>
            <a:r>
              <a:rPr lang="en-US" dirty="0"/>
              <a:t>There are many different living situations to fit every ones needs</a:t>
            </a:r>
          </a:p>
          <a:p>
            <a:r>
              <a:rPr lang="en-US" dirty="0"/>
              <a:t>Medical/Medicaid covers most housing </a:t>
            </a:r>
          </a:p>
          <a:p>
            <a:r>
              <a:rPr lang="en-US" dirty="0"/>
              <a:t>Nursing beds, personal care studios, and independent living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EA53C3-292D-4AC5-AFA3-1B517B3F0EB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Weaknesses</a:t>
            </a:r>
          </a:p>
          <a:p>
            <a:r>
              <a:rPr lang="en-US" dirty="0"/>
              <a:t>Its not for everyone</a:t>
            </a:r>
          </a:p>
          <a:p>
            <a:r>
              <a:rPr lang="en-US" dirty="0"/>
              <a:t>May have to pay some out of pocket expenses</a:t>
            </a:r>
          </a:p>
          <a:p>
            <a:r>
              <a:rPr lang="en-US" dirty="0"/>
              <a:t>May not be suitable for family members</a:t>
            </a:r>
          </a:p>
          <a:p>
            <a:r>
              <a:rPr lang="en-US" dirty="0"/>
              <a:t>Finding the right care that fits their needs </a:t>
            </a:r>
          </a:p>
        </p:txBody>
      </p:sp>
    </p:spTree>
    <p:extLst>
      <p:ext uri="{BB962C8B-B14F-4D97-AF65-F5344CB8AC3E}">
        <p14:creationId xmlns:p14="http://schemas.microsoft.com/office/powerpoint/2010/main" val="35505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5ED30-506A-477B-88C2-C8B97DA33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Financial Aspects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5A1C-8D57-4EAB-BFAD-B2A1EFA06A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Opportunity</a:t>
            </a:r>
          </a:p>
          <a:p>
            <a:r>
              <a:rPr lang="en-US" dirty="0"/>
              <a:t>Family members can live on their own</a:t>
            </a:r>
          </a:p>
          <a:p>
            <a:r>
              <a:rPr lang="en-US" dirty="0"/>
              <a:t>Do what they love without feeling like people are hovering over them</a:t>
            </a:r>
          </a:p>
          <a:p>
            <a:r>
              <a:rPr lang="en-US" dirty="0"/>
              <a:t>Opportunity to do their daily activities on their own</a:t>
            </a:r>
          </a:p>
          <a:p>
            <a:r>
              <a:rPr lang="en-US" dirty="0"/>
              <a:t>Live in a community with others like them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260AA-FC44-44A8-AB54-F87B4ACB5B4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Threat</a:t>
            </a:r>
          </a:p>
          <a:p>
            <a:r>
              <a:rPr lang="en-US" dirty="0"/>
              <a:t>This may not be suitable for your family member</a:t>
            </a:r>
          </a:p>
          <a:p>
            <a:r>
              <a:rPr lang="en-US" dirty="0"/>
              <a:t>Them falling and not being able to get them the help they need</a:t>
            </a:r>
          </a:p>
          <a:p>
            <a:r>
              <a:rPr lang="en-US" dirty="0"/>
              <a:t>Can be hard to reach them when ever you want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214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90AD6-52D2-44B5-9C5A-D2747BBA7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27" y="325275"/>
            <a:ext cx="10396882" cy="1158140"/>
          </a:xfrm>
        </p:spPr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Staffing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5E5FB-ECB7-4362-8750-6909866C3A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83416"/>
            <a:ext cx="5088714" cy="389117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Strength</a:t>
            </a:r>
          </a:p>
          <a:p>
            <a:r>
              <a:rPr lang="en-US" dirty="0"/>
              <a:t>There is enough staff on hand to watch and care for your loved ones</a:t>
            </a:r>
          </a:p>
          <a:p>
            <a:r>
              <a:rPr lang="en-US" dirty="0"/>
              <a:t>Very helpful and available to family members seeking their care</a:t>
            </a:r>
          </a:p>
          <a:p>
            <a:r>
              <a:rPr lang="en-US" dirty="0"/>
              <a:t>They know what they are doing</a:t>
            </a:r>
          </a:p>
          <a:p>
            <a:r>
              <a:rPr lang="en-US" dirty="0"/>
              <a:t>Proper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F70708-6C3B-4194-8BBB-751EFE8334C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971" y="1483416"/>
            <a:ext cx="5086538" cy="389117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Weakness</a:t>
            </a:r>
          </a:p>
          <a:p>
            <a:r>
              <a:rPr lang="en-US" dirty="0"/>
              <a:t>Not enough staffing</a:t>
            </a:r>
          </a:p>
          <a:p>
            <a:r>
              <a:rPr lang="en-US" dirty="0"/>
              <a:t>They are rude and not available</a:t>
            </a:r>
          </a:p>
          <a:p>
            <a:r>
              <a:rPr lang="en-US" dirty="0"/>
              <a:t>They do not have the proper training to handle certain situations</a:t>
            </a:r>
          </a:p>
          <a:p>
            <a:r>
              <a:rPr lang="en-US" dirty="0"/>
              <a:t>Lack of professional pride</a:t>
            </a:r>
          </a:p>
          <a:p>
            <a:r>
              <a:rPr lang="en-US" dirty="0"/>
              <a:t>High workload</a:t>
            </a:r>
          </a:p>
          <a:p>
            <a:r>
              <a:rPr lang="en-US" dirty="0"/>
              <a:t>Disrespect, discrimination, and lack of support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91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1FCD-ADA9-4E25-BBC5-552DF656A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Legal and ethical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707DF-9946-43AA-A17C-B2559C69E7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34836"/>
            <a:ext cx="5088714" cy="373974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Strength</a:t>
            </a:r>
          </a:p>
          <a:p>
            <a:r>
              <a:rPr lang="en-US" dirty="0"/>
              <a:t>Knowing the difference of each of these</a:t>
            </a:r>
          </a:p>
          <a:p>
            <a:r>
              <a:rPr lang="en-US" dirty="0"/>
              <a:t>Following the rules and regulations </a:t>
            </a:r>
          </a:p>
          <a:p>
            <a:r>
              <a:rPr lang="en-US" dirty="0"/>
              <a:t>Being trained to handle situation that occur and knowing the ending result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4FBF1-4158-4CB2-9B9E-85B5B32B663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971" y="1634836"/>
            <a:ext cx="5086538" cy="373974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Weakness</a:t>
            </a:r>
          </a:p>
          <a:p>
            <a:r>
              <a:rPr lang="en-US" dirty="0"/>
              <a:t>Breaking rules</a:t>
            </a:r>
          </a:p>
          <a:p>
            <a:r>
              <a:rPr lang="en-US" dirty="0"/>
              <a:t>Being fined</a:t>
            </a:r>
          </a:p>
          <a:p>
            <a:r>
              <a:rPr lang="en-US" dirty="0"/>
              <a:t>Losing medical license</a:t>
            </a:r>
          </a:p>
          <a:p>
            <a:r>
              <a:rPr lang="en-US" dirty="0"/>
              <a:t>Losing credibility</a:t>
            </a:r>
          </a:p>
          <a:p>
            <a:r>
              <a:rPr lang="en-US" dirty="0"/>
              <a:t>Losing trust of patients, residents, and community</a:t>
            </a:r>
          </a:p>
          <a:p>
            <a:endParaRPr lang="en-US" dirty="0"/>
          </a:p>
        </p:txBody>
      </p:sp>
      <p:pic>
        <p:nvPicPr>
          <p:cNvPr id="15" name="Picture 14" descr="A close-up of a signpost&#10;&#10;Description automatically generated with low confidence">
            <a:extLst>
              <a:ext uri="{FF2B5EF4-FFF2-40B4-BE49-F238E27FC236}">
                <a16:creationId xmlns:a16="http://schemas.microsoft.com/office/drawing/2014/main" id="{90034BB8-C44F-4958-ACF7-DE4107240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1491" y="3906981"/>
            <a:ext cx="3810000" cy="16157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9CBC4F-2BD8-4908-9C44-F374057176B5}"/>
              </a:ext>
            </a:extLst>
          </p:cNvPr>
          <p:cNvSpPr txBox="1"/>
          <p:nvPr/>
        </p:nvSpPr>
        <p:spPr>
          <a:xfrm>
            <a:off x="962891" y="6063095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enlanubeblog.blogspot.com.es/2016/10/marketing-honesto-el-punto-de-vista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8291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927C7-99D8-499B-9680-AE4BAA1F8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>
                <a:latin typeface="Algerian" panose="04020705040A02060702" pitchFamily="82" charset="0"/>
              </a:rPr>
              <a:t>Management Challenges and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D12B-1EA8-4273-BD4F-336369D4E1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Strength</a:t>
            </a:r>
          </a:p>
          <a:p>
            <a:r>
              <a:rPr lang="en-US" dirty="0"/>
              <a:t>Knowing what needs to be changed</a:t>
            </a:r>
          </a:p>
          <a:p>
            <a:r>
              <a:rPr lang="en-US" dirty="0"/>
              <a:t>Having the ability to work on  and address the issues accordingly</a:t>
            </a:r>
          </a:p>
          <a:p>
            <a:r>
              <a:rPr lang="en-US" dirty="0"/>
              <a:t>Listening to the concerns of others</a:t>
            </a:r>
          </a:p>
          <a:p>
            <a:r>
              <a:rPr lang="en-US" dirty="0"/>
              <a:t>Highlighting opportunities that arise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F6211-B683-4D9E-A42B-35F15DB99D7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Weakness</a:t>
            </a:r>
          </a:p>
          <a:p>
            <a:r>
              <a:rPr lang="en-US" dirty="0"/>
              <a:t>Not being familiar with the changes that need to happen</a:t>
            </a:r>
          </a:p>
          <a:p>
            <a:r>
              <a:rPr lang="en-US" dirty="0"/>
              <a:t>Avoiding concerns of others</a:t>
            </a:r>
          </a:p>
          <a:p>
            <a:r>
              <a:rPr lang="en-US" dirty="0"/>
              <a:t>Not knowing how to run a successful organization</a:t>
            </a:r>
          </a:p>
        </p:txBody>
      </p:sp>
    </p:spTree>
    <p:extLst>
      <p:ext uri="{BB962C8B-B14F-4D97-AF65-F5344CB8AC3E}">
        <p14:creationId xmlns:p14="http://schemas.microsoft.com/office/powerpoint/2010/main" val="38790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1682D3D-57B9-48C7-8C31-4D963971E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6940423-3E05-4C11-A599-87460C79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20" name="Rectangle 19">
              <a:extLst>
                <a:ext uri="{FF2B5EF4-FFF2-40B4-BE49-F238E27FC236}">
                  <a16:creationId xmlns:a16="http://schemas.microsoft.com/office/drawing/2014/main" id="{BDF232DF-2519-46B4-A5DB-6E956426D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78848D5-8CDD-4F00-8F7E-B68730F52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FFA796-2B2D-4FB8-848E-F40FD83E1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9" name="Content Placeholder 8" descr="A person and an old person&#10;&#10;Description automatically generated with low confidence">
            <a:extLst>
              <a:ext uri="{FF2B5EF4-FFF2-40B4-BE49-F238E27FC236}">
                <a16:creationId xmlns:a16="http://schemas.microsoft.com/office/drawing/2014/main" id="{A72642A2-18A0-499C-852E-0E250056403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890" r="2" b="2"/>
          <a:stretch/>
        </p:blipFill>
        <p:spPr>
          <a:xfrm>
            <a:off x="1" y="-1"/>
            <a:ext cx="5791144" cy="3980623"/>
          </a:xfrm>
          <a:prstGeom prst="rect">
            <a:avLst/>
          </a:prstGeom>
          <a:ln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25D180BA-4D06-4353-9FA4-0433024944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3555" b="-1"/>
          <a:stretch/>
        </p:blipFill>
        <p:spPr>
          <a:xfrm>
            <a:off x="5914589" y="10"/>
            <a:ext cx="5794811" cy="3980612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9075C07-CFB6-4B00-8D9D-38D8FB766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2134" y="4109680"/>
            <a:ext cx="11730000" cy="2299058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9BB927-2589-417E-B75F-C0103EDA3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267829"/>
            <a:ext cx="3373149" cy="160803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700" b="1" dirty="0">
                <a:solidFill>
                  <a:schemeClr val="tx1"/>
                </a:solidFill>
                <a:latin typeface="Algerian" panose="04020705040A02060702" pitchFamily="82" charset="0"/>
              </a:rPr>
              <a:t>Strengths and weaknesses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61ADE6-DEB9-4364-9B96-5774C0A9DB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34682" y="4267829"/>
            <a:ext cx="6635805" cy="2112967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>
              <a:buClr>
                <a:schemeClr val="tx1"/>
              </a:buClr>
            </a:pPr>
            <a:r>
              <a:rPr lang="en-US" dirty="0"/>
              <a:t>Caring for our residents is our main goal. We need to be knowledgeable in many different areas these are our strengths.</a:t>
            </a:r>
          </a:p>
          <a:p>
            <a:pPr>
              <a:buClr>
                <a:schemeClr val="tx1"/>
              </a:buClr>
            </a:pPr>
            <a:r>
              <a:rPr lang="en-US" dirty="0"/>
              <a:t>We never want our residents to feel frightened of us, this look that the elderly woman has is not a look that we want our residents to have. We want then to feel comfortable and to be happy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8F09E-AFD2-415F-ABCD-303EE2AAFD02}"/>
              </a:ext>
            </a:extLst>
          </p:cNvPr>
          <p:cNvSpPr txBox="1"/>
          <p:nvPr/>
        </p:nvSpPr>
        <p:spPr>
          <a:xfrm>
            <a:off x="9434418" y="3780567"/>
            <a:ext cx="2274982" cy="200055"/>
          </a:xfrm>
          <a:prstGeom prst="rect">
            <a:avLst/>
          </a:prstGeom>
          <a:solidFill>
            <a:srgbClr val="000000"/>
          </a:solidFill>
          <a:ln>
            <a:solidFill>
              <a:schemeClr val="accent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 tooltip="https://usq.pressbooks.pub/traumainformedpractice/chapter/6-2-the-teacher-must-survive-self-care-and-managing-secondary-traum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59F961-1DF8-4782-A43B-31AD609B2223}"/>
              </a:ext>
            </a:extLst>
          </p:cNvPr>
          <p:cNvSpPr txBox="1"/>
          <p:nvPr/>
        </p:nvSpPr>
        <p:spPr>
          <a:xfrm>
            <a:off x="3392732" y="3780567"/>
            <a:ext cx="2398413" cy="200055"/>
          </a:xfrm>
          <a:prstGeom prst="rect">
            <a:avLst/>
          </a:prstGeom>
          <a:solidFill>
            <a:srgbClr val="000000"/>
          </a:solidFill>
          <a:ln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geriatricsforcaregivers.net/qa-rude-resistant-aging-paren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33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32F0-F6A2-4896-AC9B-9E8D528C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latin typeface="Algerian" panose="04020705040A02060702" pitchFamily="82" charset="0"/>
              </a:rPr>
              <a:t>Short-Term plans</a:t>
            </a:r>
            <a:endParaRPr lang="en-US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BD3AE-87FD-424D-8793-7672AC7B80A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To build a routine to stand by daily</a:t>
            </a:r>
          </a:p>
          <a:p>
            <a:r>
              <a:rPr lang="en-US" dirty="0"/>
              <a:t>Acknowledge what need to change and work towards it</a:t>
            </a:r>
          </a:p>
          <a:p>
            <a:r>
              <a:rPr lang="en-US" dirty="0"/>
              <a:t>Find what is broken and fix it</a:t>
            </a:r>
          </a:p>
          <a:p>
            <a:r>
              <a:rPr lang="en-US" dirty="0"/>
              <a:t>Setting goals that are reasonable and are beneficial to the facility</a:t>
            </a:r>
          </a:p>
          <a:p>
            <a:endParaRPr lang="en-US" dirty="0"/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2356FC8A-05DC-4B91-B8A7-39B73C34E5D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94400" y="2339899"/>
            <a:ext cx="5086350" cy="275922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A2D506-7E17-4DEE-92F0-A108CC2DF334}"/>
              </a:ext>
            </a:extLst>
          </p:cNvPr>
          <p:cNvSpPr txBox="1"/>
          <p:nvPr/>
        </p:nvSpPr>
        <p:spPr>
          <a:xfrm>
            <a:off x="5994400" y="5099126"/>
            <a:ext cx="5086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2020.igem.org/Team:IISER_Bhopal/Entrepreneurship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566854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1">
            <a:extLst>
              <a:ext uri="{FF2B5EF4-FFF2-40B4-BE49-F238E27FC236}">
                <a16:creationId xmlns:a16="http://schemas.microsoft.com/office/drawing/2014/main" id="{82679E24-B442-48DA-91F5-D20C35276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8" name="Group 13">
            <a:extLst>
              <a:ext uri="{FF2B5EF4-FFF2-40B4-BE49-F238E27FC236}">
                <a16:creationId xmlns:a16="http://schemas.microsoft.com/office/drawing/2014/main" id="{47FFD68E-AD03-4180-8BBB-B3E7DE0D1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B36C81B8-0929-4B46-BCB0-00954C0E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771D040-DA75-4CDB-859B-07D4C8094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C97C64C-CFCE-45F6-B8D4-4B46AB898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9" name="Rectangle 18">
            <a:extLst>
              <a:ext uri="{FF2B5EF4-FFF2-40B4-BE49-F238E27FC236}">
                <a16:creationId xmlns:a16="http://schemas.microsoft.com/office/drawing/2014/main" id="{F87C20A0-BD08-4315-BE42-56F2B41F8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0B7D5331-B093-4784-99E0-88AFBACF6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72000"/>
            <a:ext cx="12192000" cy="2286000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91E38-423C-47FE-B65F-46EBC096F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45678"/>
            <a:ext cx="10792837" cy="11519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lgerian" panose="04020705040A02060702" pitchFamily="82" charset="0"/>
              </a:rPr>
              <a:t>Long-term plans</a:t>
            </a:r>
          </a:p>
        </p:txBody>
      </p:sp>
      <p:pic>
        <p:nvPicPr>
          <p:cNvPr id="6" name="Content Placeholder 5" descr="Chart, bubble chart&#10;&#10;Description automatically generated">
            <a:extLst>
              <a:ext uri="{FF2B5EF4-FFF2-40B4-BE49-F238E27FC236}">
                <a16:creationId xmlns:a16="http://schemas.microsoft.com/office/drawing/2014/main" id="{CF0EE70F-A1AB-44CB-8F91-7307D8E1C64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7618" y="674369"/>
            <a:ext cx="4931275" cy="32203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70299-B66E-4C1B-9571-AD79E6A03A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2190" y="674369"/>
            <a:ext cx="5386447" cy="35109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Develop strategies that are beneficial in the long run</a:t>
            </a:r>
          </a:p>
          <a:p>
            <a:r>
              <a:rPr lang="en-US"/>
              <a:t>Making changes that will be noticed 5 years from now</a:t>
            </a:r>
          </a:p>
          <a:p>
            <a:r>
              <a:rPr lang="en-US"/>
              <a:t>keeping the future of the company in mind when setting long-term goals</a:t>
            </a:r>
          </a:p>
          <a:p>
            <a:r>
              <a:rPr lang="en-US"/>
              <a:t>Never stop building and upgrading facility and technology that matches the time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862DA0-CB27-4657-BC88-BD101B0DE1B1}"/>
              </a:ext>
            </a:extLst>
          </p:cNvPr>
          <p:cNvSpPr txBox="1"/>
          <p:nvPr/>
        </p:nvSpPr>
        <p:spPr>
          <a:xfrm>
            <a:off x="3244067" y="3694618"/>
            <a:ext cx="240482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books.twu.ca/strategic-discoveries/chapter/caretakers-swot-analysi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239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4B5A-2418-470D-AC29-292EB616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lgerian" panose="04020705040A02060702" pitchFamily="82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E1E82-59C5-4358-983D-F09DC9B596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537856"/>
            <a:ext cx="10394707" cy="3836730"/>
          </a:xfrm>
        </p:spPr>
        <p:txBody>
          <a:bodyPr/>
          <a:lstStyle/>
          <a:p>
            <a:r>
              <a:rPr lang="en-US" i="1" dirty="0">
                <a:effectLst/>
              </a:rPr>
              <a:t>SWOT analysis for goal setting: How to do it.</a:t>
            </a:r>
            <a:r>
              <a:rPr lang="en-US" dirty="0">
                <a:effectLst/>
              </a:rPr>
              <a:t> Achieve Goal Setting Success. (n.d.). Retrieved February 25, 2022, from https://www.achieve-goal-setting-success.com/swot-analysis-for-goal-setting.html </a:t>
            </a:r>
          </a:p>
          <a:p>
            <a:r>
              <a:rPr lang="en-US" dirty="0">
                <a:effectLst/>
              </a:rPr>
              <a:t>Shaw, J., Berry, T., Gerber, S., Landau, C., &amp; Gleeson, A. (2017, May 12). </a:t>
            </a:r>
            <a:r>
              <a:rPr lang="en-US" i="1" dirty="0">
                <a:effectLst/>
              </a:rPr>
              <a:t>11 tips for creating a long-term strategic plan</a:t>
            </a:r>
            <a:r>
              <a:rPr lang="en-US" dirty="0">
                <a:effectLst/>
              </a:rPr>
              <a:t>. plans Blog. Retrieved February 25, 2022, from https://articles.bplans.com/11-tips-for-creating-a-long-term-strategic-plan/ </a:t>
            </a:r>
          </a:p>
          <a:p>
            <a:r>
              <a:rPr lang="en-US" dirty="0">
                <a:effectLst/>
              </a:rPr>
              <a:t>What is SWOT analysis? (n.d.). Retrieved February 25, 2022, from https://www.visual-paradigm.com/guide/strategic-analysis/what-is-swot-analysis/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8496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99</TotalTime>
  <Words>637</Words>
  <Application>Microsoft Office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Impact</vt:lpstr>
      <vt:lpstr>Times New Roman</vt:lpstr>
      <vt:lpstr>Main Event</vt:lpstr>
      <vt:lpstr>SWOT Analysis</vt:lpstr>
      <vt:lpstr> Financial Aspects</vt:lpstr>
      <vt:lpstr>Financial Aspects</vt:lpstr>
      <vt:lpstr>Staffing</vt:lpstr>
      <vt:lpstr>Legal and ethical issues</vt:lpstr>
      <vt:lpstr>Management Challenges and opportunities</vt:lpstr>
      <vt:lpstr>Strengths and weaknesses</vt:lpstr>
      <vt:lpstr>Short-Term plans</vt:lpstr>
      <vt:lpstr>Long-term plans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on.gallegos.armida</dc:creator>
  <cp:lastModifiedBy>on.gallegos.armida</cp:lastModifiedBy>
  <cp:revision>1</cp:revision>
  <dcterms:created xsi:type="dcterms:W3CDTF">2022-02-25T19:57:44Z</dcterms:created>
  <dcterms:modified xsi:type="dcterms:W3CDTF">2022-02-25T21:37:39Z</dcterms:modified>
</cp:coreProperties>
</file>