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14"/>
  </p:notesMasterIdLst>
  <p:sldIdLst>
    <p:sldId id="256" r:id="rId2"/>
    <p:sldId id="257" r:id="rId3"/>
    <p:sldId id="259" r:id="rId4"/>
    <p:sldId id="262" r:id="rId5"/>
    <p:sldId id="260" r:id="rId6"/>
    <p:sldId id="261" r:id="rId7"/>
    <p:sldId id="263" r:id="rId8"/>
    <p:sldId id="264" r:id="rId9"/>
    <p:sldId id="265" r:id="rId10"/>
    <p:sldId id="266" r:id="rId11"/>
    <p:sldId id="267"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7971517A-C96F-4B39-98B4-0F309FB0692E}">
          <p14:sldIdLst>
            <p14:sldId id="256"/>
          </p14:sldIdLst>
        </p14:section>
        <p14:section name="Title Page" id="{1E32CA58-C03D-45DF-A990-6F4FA9DBF244}">
          <p14:sldIdLst>
            <p14:sldId id="257"/>
            <p14:sldId id="259"/>
            <p14:sldId id="262"/>
            <p14:sldId id="260"/>
            <p14:sldId id="261"/>
            <p14:sldId id="263"/>
            <p14:sldId id="264"/>
            <p14:sldId id="265"/>
            <p14:sldId id="266"/>
          </p14:sldIdLst>
        </p14:section>
        <p14:section name="Conclusion" id="{78603821-23FE-4D7A-97E0-B5E24BAF40E8}">
          <p14:sldIdLst>
            <p14:sldId id="267"/>
          </p14:sldIdLst>
        </p14:section>
        <p14:section name="References" id="{CC456678-6409-4CAB-A7A3-1B1887CB86DD}">
          <p14:sldIdLst>
            <p14:sldId id="2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Perry" initials="CP" lastIdx="1" clrIdx="0">
    <p:extLst>
      <p:ext uri="{19B8F6BF-5375-455C-9EA6-DF929625EA0E}">
        <p15:presenceInfo xmlns:p15="http://schemas.microsoft.com/office/powerpoint/2012/main" userId="c8ee429b92510d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autoAdjust="0"/>
    <p:restoredTop sz="95380" autoAdjust="0"/>
  </p:normalViewPr>
  <p:slideViewPr>
    <p:cSldViewPr snapToGrid="0">
      <p:cViewPr varScale="1">
        <p:scale>
          <a:sx n="50" d="100"/>
          <a:sy n="50" d="100"/>
        </p:scale>
        <p:origin x="810" y="54"/>
      </p:cViewPr>
      <p:guideLst/>
    </p:cSldViewPr>
  </p:slideViewPr>
  <p:outlineViewPr>
    <p:cViewPr>
      <p:scale>
        <a:sx n="33" d="100"/>
        <a:sy n="33" d="100"/>
      </p:scale>
      <p:origin x="0" y="-6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1BD85-5FF8-4E5F-8680-2028FA6A3794}" type="datetimeFigureOut">
              <a:rPr lang="en-US" smtClean="0"/>
              <a:t>6/13/2020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9FB05-25FD-49A4-B9E9-2E157E086AB3}" type="slidenum">
              <a:rPr lang="en-US" smtClean="0"/>
              <a:t>‹#›</a:t>
            </a:fld>
            <a:endParaRPr lang="en-US"/>
          </a:p>
        </p:txBody>
      </p:sp>
    </p:spTree>
    <p:extLst>
      <p:ext uri="{BB962C8B-B14F-4D97-AF65-F5344CB8AC3E}">
        <p14:creationId xmlns:p14="http://schemas.microsoft.com/office/powerpoint/2010/main" val="336951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9FB05-25FD-49A4-B9E9-2E157E086AB3}" type="slidenum">
              <a:rPr lang="en-US" smtClean="0"/>
              <a:t>9</a:t>
            </a:fld>
            <a:endParaRPr lang="en-US"/>
          </a:p>
        </p:txBody>
      </p:sp>
    </p:spTree>
    <p:extLst>
      <p:ext uri="{BB962C8B-B14F-4D97-AF65-F5344CB8AC3E}">
        <p14:creationId xmlns:p14="http://schemas.microsoft.com/office/powerpoint/2010/main" val="1047042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764DE79-268F-4C1A-8933-263129D2AF90}" type="datetimeFigureOut">
              <a:rPr lang="en-US" smtClean="0"/>
              <a:t>6/13/2020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8F63A3B-78C7-47BE-AE5E-E10140E04643}"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60809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3574065"/>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4980266"/>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41948810"/>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764DE79-268F-4C1A-8933-263129D2AF90}" type="datetimeFigureOut">
              <a:rPr lang="en-US" smtClean="0"/>
              <a:t>6/13/2020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8F63A3B-78C7-47BE-AE5E-E10140E04643}"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79583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5240292"/>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5577803"/>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45174550"/>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4205419"/>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764DE79-268F-4C1A-8933-263129D2AF90}" type="datetimeFigureOut">
              <a:rPr lang="en-US" smtClean="0"/>
              <a:t>6/13/2020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F63A3B-78C7-47BE-AE5E-E10140E04643}"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9604658"/>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764DE79-268F-4C1A-8933-263129D2AF90}" type="datetimeFigureOut">
              <a:rPr lang="en-US" smtClean="0"/>
              <a:t>6/13/2020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F63A3B-78C7-47BE-AE5E-E10140E04643}"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3532029"/>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1" name="click.wav"/>
          </p:stSnd>
        </p:sndAc>
      </p:transition>
    </mc:Choice>
    <mc:Fallback xmlns="">
      <p:transition advClick="0" advTm="20000">
        <p:fade/>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764DE79-268F-4C1A-8933-263129D2AF90}" type="datetimeFigureOut">
              <a:rPr lang="en-US" smtClean="0"/>
              <a:t>6/13/2020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8F63A3B-78C7-47BE-AE5E-E10140E04643}"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8293704"/>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p14:dur="10" advClick="0" advTm="20000">
        <p14:reveal/>
        <p:sndAc>
          <p:stSnd>
            <p:snd r:embed="rId13" name="click.wav"/>
          </p:stSnd>
        </p:sndAc>
      </p:transition>
    </mc:Choice>
    <mc:Fallback xmlns="">
      <p:transition advClick="0" advTm="20000">
        <p:fade/>
        <p:sndAc>
          <p:stSnd>
            <p:snd r:embed="rId14" name="click.wav"/>
          </p:stSnd>
        </p:sndAc>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Equity_(economics)" TargetMode="External"/><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www.bridgespan.org/insights/library/children-youth-and-families/social-mobility-in-rural-america" TargetMode="External"/><Relationship Id="rId4" Type="http://schemas.openxmlformats.org/officeDocument/2006/relationships/image" Target="../media/image20.jpg"/><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hyperlink" Target="http://pensareco.blogspot.com/2009/10/homenagem-as-criancas-o-futuro-do-nosso.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1.wav"/><Relationship Id="rId4" Type="http://schemas.openxmlformats.org/officeDocument/2006/relationships/hyperlink" Target="http://falmanac.blogspot.com/2010/05/betsy-ross-and-making-of-america.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scitecheuropa.eu/gender-and-research-diversity/89651/" TargetMode="External"/><Relationship Id="rId3" Type="http://schemas.openxmlformats.org/officeDocument/2006/relationships/image" Target="../media/image4.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hyperlink" Target="http://www.naaree.com/working-women-top-companies-women-work/" TargetMode="External"/><Relationship Id="rId5" Type="http://schemas.openxmlformats.org/officeDocument/2006/relationships/image" Target="../media/image5.jpg"/><Relationship Id="rId4" Type="http://schemas.openxmlformats.org/officeDocument/2006/relationships/hyperlink" Target="http://disjointedthinking.jeffhughes.ca/2011/02/gender-roles-in-christianity/" TargetMode="External"/><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audio" Target="../media/audio1.wav"/><Relationship Id="rId4" Type="http://schemas.openxmlformats.org/officeDocument/2006/relationships/hyperlink" Target="http://2012books.lardbucket.org/books/a-primer-on-communication-studies/s02-communication-and-perceptio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hyperlink" Target="http://pointtowrite.blogspot.com/2008/11/throughout-globe-people-of-different.html" TargetMode="External"/><Relationship Id="rId5" Type="http://schemas.openxmlformats.org/officeDocument/2006/relationships/image" Target="../media/image9.jpg"/><Relationship Id="rId4" Type="http://schemas.openxmlformats.org/officeDocument/2006/relationships/hyperlink" Target="https://openclipart.org/detail/254051/colorful-world-globe-human-family" TargetMode="External"/></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0.jpg"/><Relationship Id="rId7" Type="http://schemas.openxmlformats.org/officeDocument/2006/relationships/hyperlink" Target="http://esheninger.blogspot.com/2017/10/achieving-balance.html" TargetMode="External"/><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12.jpg"/><Relationship Id="rId5" Type="http://schemas.openxmlformats.org/officeDocument/2006/relationships/hyperlink" Target="http://www.thesunsetwont.com/2012/02/tug-of-war.html"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audio" Target="../media/audio1.wav"/><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3">
            <a:extLst>
              <a:ext uri="{FF2B5EF4-FFF2-40B4-BE49-F238E27FC236}">
                <a16:creationId xmlns:a16="http://schemas.microsoft.com/office/drawing/2014/main" id="{A258A0CF-AC7C-4BBA-A6FD-4437290DD985}"/>
              </a:ext>
            </a:extLst>
          </p:cNvPr>
          <p:cNvPicPr>
            <a:picLocks noChangeAspect="1"/>
          </p:cNvPicPr>
          <p:nvPr/>
        </p:nvPicPr>
        <p:blipFill rotWithShape="1">
          <a:blip r:embed="rId3">
            <a:alphaModFix amt="45000"/>
          </a:blip>
          <a:srcRect/>
          <a:stretch/>
        </p:blipFill>
        <p:spPr>
          <a:xfrm>
            <a:off x="20" y="10"/>
            <a:ext cx="12191980" cy="6857990"/>
          </a:xfrm>
          <a:prstGeom prst="rect">
            <a:avLst/>
          </a:prstGeom>
        </p:spPr>
      </p:pic>
      <p:sp>
        <p:nvSpPr>
          <p:cNvPr id="2" name="Title 1"/>
          <p:cNvSpPr>
            <a:spLocks noGrp="1"/>
          </p:cNvSpPr>
          <p:nvPr>
            <p:ph type="ctrTitle"/>
          </p:nvPr>
        </p:nvSpPr>
        <p:spPr>
          <a:xfrm>
            <a:off x="1769532" y="2091263"/>
            <a:ext cx="8652938" cy="2461504"/>
          </a:xfrm>
        </p:spPr>
        <p:txBody>
          <a:bodyPr>
            <a:normAutofit/>
          </a:bodyPr>
          <a:lstStyle/>
          <a:p>
            <a:r>
              <a:rPr lang="en-US" dirty="0">
                <a:solidFill>
                  <a:schemeClr val="tx2">
                    <a:lumMod val="50000"/>
                  </a:schemeClr>
                </a:solidFill>
                <a:cs typeface="Calibri Light"/>
              </a:rPr>
              <a:t>Family &amp; Marriage</a:t>
            </a:r>
            <a:br>
              <a:rPr lang="en-US" dirty="0">
                <a:solidFill>
                  <a:schemeClr val="tx2">
                    <a:lumMod val="50000"/>
                  </a:schemeClr>
                </a:solidFill>
                <a:cs typeface="Calibri Light"/>
              </a:rPr>
            </a:br>
            <a:r>
              <a:rPr lang="en-US" dirty="0">
                <a:solidFill>
                  <a:schemeClr val="tx2">
                    <a:lumMod val="50000"/>
                  </a:schemeClr>
                </a:solidFill>
                <a:cs typeface="Calibri Light"/>
              </a:rPr>
              <a:t>Sociology</a:t>
            </a:r>
            <a:endParaRPr lang="en-US" dirty="0">
              <a:solidFill>
                <a:schemeClr val="tx2">
                  <a:lumMod val="50000"/>
                </a:schemeClr>
              </a:solidFill>
            </a:endParaRPr>
          </a:p>
        </p:txBody>
      </p:sp>
      <p:sp>
        <p:nvSpPr>
          <p:cNvPr id="3" name="Subtitle 2"/>
          <p:cNvSpPr>
            <a:spLocks noGrp="1"/>
          </p:cNvSpPr>
          <p:nvPr>
            <p:ph type="subTitle" idx="1"/>
          </p:nvPr>
        </p:nvSpPr>
        <p:spPr>
          <a:xfrm>
            <a:off x="1769532" y="4487933"/>
            <a:ext cx="8655200" cy="862781"/>
          </a:xfrm>
        </p:spPr>
        <p:txBody>
          <a:bodyPr vert="horz" lIns="91440" tIns="45720" rIns="91440" bIns="45720" rtlCol="0" anchor="t">
            <a:noAutofit/>
          </a:bodyPr>
          <a:lstStyle/>
          <a:p>
            <a:pPr>
              <a:lnSpc>
                <a:spcPct val="90000"/>
              </a:lnSpc>
              <a:spcAft>
                <a:spcPts val="600"/>
              </a:spcAft>
            </a:pPr>
            <a:r>
              <a:rPr lang="en-US" sz="2000" dirty="0">
                <a:solidFill>
                  <a:schemeClr val="tx1"/>
                </a:solidFill>
                <a:cs typeface="Calibri"/>
              </a:rPr>
              <a:t>Cheryl Bruce</a:t>
            </a:r>
          </a:p>
          <a:p>
            <a:pPr>
              <a:lnSpc>
                <a:spcPct val="90000"/>
              </a:lnSpc>
              <a:spcAft>
                <a:spcPts val="600"/>
              </a:spcAft>
            </a:pPr>
            <a:r>
              <a:rPr lang="en-US" sz="2000" dirty="0">
                <a:solidFill>
                  <a:schemeClr val="tx1"/>
                </a:solidFill>
                <a:cs typeface="Calibri"/>
              </a:rPr>
              <a:t>Bryant &amp; Stratton College</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4"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433E1F-8B34-43F5-9BD5-BF24C486F941}"/>
              </a:ext>
            </a:extLst>
          </p:cNvPr>
          <p:cNvSpPr>
            <a:spLocks noGrp="1"/>
          </p:cNvSpPr>
          <p:nvPr>
            <p:ph type="title"/>
          </p:nvPr>
        </p:nvSpPr>
        <p:spPr>
          <a:xfrm>
            <a:off x="881744" y="631372"/>
            <a:ext cx="3135086" cy="5606142"/>
          </a:xfrm>
        </p:spPr>
        <p:txBody>
          <a:bodyPr vert="horz" lIns="91440" tIns="45720" rIns="91440" bIns="45720" rtlCol="0" anchor="t">
            <a:normAutofit/>
          </a:bodyPr>
          <a:lstStyle/>
          <a:p>
            <a:r>
              <a:rPr lang="en-US" dirty="0"/>
              <a:t>Society &amp; Economics in the U.S.</a:t>
            </a:r>
            <a:br>
              <a:rPr lang="en-US" dirty="0"/>
            </a:br>
            <a:endParaRPr lang="en-US" dirty="0"/>
          </a:p>
        </p:txBody>
      </p:sp>
      <p:sp>
        <p:nvSpPr>
          <p:cNvPr id="3077" name="Rectangle 72">
            <a:extLst>
              <a:ext uri="{FF2B5EF4-FFF2-40B4-BE49-F238E27FC236}">
                <a16:creationId xmlns:a16="http://schemas.microsoft.com/office/drawing/2014/main" id="{597649B1-EA54-4416-AAFC-FF408060C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5EED4822-81A4-4B9C-864B-969EAD4C4A39}"/>
              </a:ext>
            </a:extLst>
          </p:cNvPr>
          <p:cNvSpPr>
            <a:spLocks noGrp="1"/>
          </p:cNvSpPr>
          <p:nvPr>
            <p:ph type="body" sz="quarter" idx="3"/>
          </p:nvPr>
        </p:nvSpPr>
        <p:spPr>
          <a:xfrm>
            <a:off x="4741595" y="101601"/>
            <a:ext cx="6797262" cy="4448628"/>
          </a:xfrm>
        </p:spPr>
        <p:txBody>
          <a:bodyPr vert="horz" lIns="91440" tIns="45720" rIns="91440" bIns="45720" rtlCol="0">
            <a:normAutofit fontScale="92500" lnSpcReduction="20000"/>
          </a:bodyPr>
          <a:lstStyle/>
          <a:p>
            <a:pPr marL="384048" indent="-384048">
              <a:lnSpc>
                <a:spcPct val="94000"/>
              </a:lnSpc>
              <a:spcAft>
                <a:spcPts val="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Family structure in the United States has changed dramatically over the past fifty years.</a:t>
            </a:r>
          </a:p>
          <a:p>
            <a:pPr marL="384048" indent="-384048">
              <a:lnSpc>
                <a:spcPct val="94000"/>
              </a:lnSpc>
              <a:spcAft>
                <a:spcPts val="200"/>
              </a:spcAft>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Fifty years ago, highly-paid men often married women with less education working as secretaries or receptionists.</a:t>
            </a:r>
          </a:p>
          <a:p>
            <a:pPr marL="384048" indent="-384048">
              <a:lnSpc>
                <a:spcPct val="94000"/>
              </a:lnSpc>
              <a:spcAft>
                <a:spcPts val="200"/>
              </a:spcAft>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Changes in marriage patterns widen the income disparities among households. </a:t>
            </a:r>
          </a:p>
          <a:p>
            <a:pPr marL="384048" indent="-384048">
              <a:lnSpc>
                <a:spcPct val="94000"/>
              </a:lnSpc>
              <a:spcAft>
                <a:spcPts val="200"/>
              </a:spcAft>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The United States is one of high-income households made up of two doctors, lawyers, or university professors both with high salaries</a:t>
            </a:r>
          </a:p>
          <a:p>
            <a:pPr marL="384048" indent="-384048">
              <a:lnSpc>
                <a:spcPct val="94000"/>
              </a:lnSpc>
              <a:spcAft>
                <a:spcPts val="200"/>
              </a:spcAft>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Lower-income households made up of cohabiting adults with high-school educations and children related to only one of the adults. </a:t>
            </a:r>
          </a:p>
          <a:p>
            <a:pPr marL="384048" indent="-384048">
              <a:lnSpc>
                <a:spcPct val="94000"/>
              </a:lnSpc>
              <a:spcAft>
                <a:spcPts val="200"/>
              </a:spcAft>
              <a:buFont typeface="Franklin Gothic Book" panose="020B0503020102020204" pitchFamily="34" charset="0"/>
              <a:buChar char="•"/>
            </a:pPr>
            <a:endParaRPr lang="en-US" sz="1700" dirty="0"/>
          </a:p>
        </p:txBody>
      </p:sp>
      <p:pic>
        <p:nvPicPr>
          <p:cNvPr id="3074" name="Picture 2" descr="The Evolution of American Family Structure">
            <a:extLst>
              <a:ext uri="{FF2B5EF4-FFF2-40B4-BE49-F238E27FC236}">
                <a16:creationId xmlns:a16="http://schemas.microsoft.com/office/drawing/2014/main" id="{ACD8B80E-989F-471F-99C6-6830529B1E1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029200" y="4550229"/>
            <a:ext cx="6134099" cy="2206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map&#10;&#10;Description automatically generated">
            <a:extLst>
              <a:ext uri="{FF2B5EF4-FFF2-40B4-BE49-F238E27FC236}">
                <a16:creationId xmlns:a16="http://schemas.microsoft.com/office/drawing/2014/main" id="{7F9468F3-76CB-4F31-A71B-A88753C548D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519266" y="2475667"/>
            <a:ext cx="2080698" cy="3503295"/>
          </a:xfrm>
          <a:prstGeom prst="rect">
            <a:avLst/>
          </a:prstGeom>
        </p:spPr>
      </p:pic>
      <p:sp>
        <p:nvSpPr>
          <p:cNvPr id="6" name="TextBox 5">
            <a:extLst>
              <a:ext uri="{FF2B5EF4-FFF2-40B4-BE49-F238E27FC236}">
                <a16:creationId xmlns:a16="http://schemas.microsoft.com/office/drawing/2014/main" id="{DCE78AFA-6DBF-4EEF-B286-51FB831DB677}"/>
              </a:ext>
            </a:extLst>
          </p:cNvPr>
          <p:cNvSpPr txBox="1"/>
          <p:nvPr/>
        </p:nvSpPr>
        <p:spPr>
          <a:xfrm>
            <a:off x="2519266" y="5978962"/>
            <a:ext cx="2080698" cy="369332"/>
          </a:xfrm>
          <a:prstGeom prst="rect">
            <a:avLst/>
          </a:prstGeom>
          <a:noFill/>
        </p:spPr>
        <p:txBody>
          <a:bodyPr wrap="square" rtlCol="0">
            <a:spAutoFit/>
          </a:bodyPr>
          <a:lstStyle/>
          <a:p>
            <a:r>
              <a:rPr lang="en-US" sz="900">
                <a:hlinkClick r:id="rId5" tooltip="https://www.bridgespan.org/insights/library/children-youth-and-families/social-mobility-in-rural-america"/>
              </a:rPr>
              <a:t>This Photo</a:t>
            </a:r>
            <a:r>
              <a:rPr lang="en-US" sz="900"/>
              <a:t> by Unknown Author is licensed under </a:t>
            </a:r>
            <a:r>
              <a:rPr lang="en-US" sz="900">
                <a:hlinkClick r:id="rId6" tooltip="https://creativecommons.org/licenses/by/3.0/"/>
              </a:rPr>
              <a:t>CC BY</a:t>
            </a:r>
            <a:endParaRPr lang="en-US" sz="900"/>
          </a:p>
        </p:txBody>
      </p:sp>
      <p:pic>
        <p:nvPicPr>
          <p:cNvPr id="8" name="Picture 7" descr="A picture containing device&#10;&#10;Description automatically generated">
            <a:extLst>
              <a:ext uri="{FF2B5EF4-FFF2-40B4-BE49-F238E27FC236}">
                <a16:creationId xmlns:a16="http://schemas.microsoft.com/office/drawing/2014/main" id="{7584393D-6433-4683-A258-F53A17D69A1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89931" y="2408995"/>
            <a:ext cx="4051664" cy="4448629"/>
          </a:xfrm>
          <a:prstGeom prst="rect">
            <a:avLst/>
          </a:prstGeom>
        </p:spPr>
      </p:pic>
    </p:spTree>
    <p:extLst>
      <p:ext uri="{BB962C8B-B14F-4D97-AF65-F5344CB8AC3E}">
        <p14:creationId xmlns:p14="http://schemas.microsoft.com/office/powerpoint/2010/main" val="4104637415"/>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9" name="click.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1" name="Group 49">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1"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52"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62" name="Rectangle 53">
            <a:extLst>
              <a:ext uri="{FF2B5EF4-FFF2-40B4-BE49-F238E27FC236}">
                <a16:creationId xmlns:a16="http://schemas.microsoft.com/office/drawing/2014/main" id="{EC2B4A13-0632-456F-A66A-2D0CDB9D3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3" name="Freeform: Shape 55">
            <a:extLst>
              <a:ext uri="{FF2B5EF4-FFF2-40B4-BE49-F238E27FC236}">
                <a16:creationId xmlns:a16="http://schemas.microsoft.com/office/drawing/2014/main" id="{1568A552-34C4-41D2-A36B-9E86EC56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58" name="Freeform: Shape 57">
            <a:extLst>
              <a:ext uri="{FF2B5EF4-FFF2-40B4-BE49-F238E27FC236}">
                <a16:creationId xmlns:a16="http://schemas.microsoft.com/office/drawing/2014/main" id="{B8BE655E-142C-41C9-895E-54D55EDDA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Title 2">
            <a:extLst>
              <a:ext uri="{FF2B5EF4-FFF2-40B4-BE49-F238E27FC236}">
                <a16:creationId xmlns:a16="http://schemas.microsoft.com/office/drawing/2014/main" id="{66DC39AE-52D9-4FCB-9ECD-AA58B756E8E3}"/>
              </a:ext>
            </a:extLst>
          </p:cNvPr>
          <p:cNvSpPr>
            <a:spLocks noGrp="1"/>
          </p:cNvSpPr>
          <p:nvPr>
            <p:ph type="title"/>
          </p:nvPr>
        </p:nvSpPr>
        <p:spPr>
          <a:xfrm>
            <a:off x="5589189" y="104213"/>
            <a:ext cx="5826810" cy="747029"/>
          </a:xfrm>
        </p:spPr>
        <p:txBody>
          <a:bodyPr vert="horz" lIns="91440" tIns="45720" rIns="91440" bIns="45720" rtlCol="0" anchor="b">
            <a:normAutofit fontScale="90000"/>
          </a:bodyPr>
          <a:lstStyle/>
          <a:p>
            <a:pPr algn="ctr"/>
            <a:r>
              <a:rPr lang="en-US" sz="5300" dirty="0">
                <a:latin typeface="Algerian" panose="04020705040A02060702" pitchFamily="82" charset="0"/>
                <a:cs typeface="Angsana New" panose="020B0502040204020203" pitchFamily="18" charset="-34"/>
              </a:rPr>
              <a:t>Conclusion</a:t>
            </a:r>
            <a:r>
              <a:rPr lang="en-US" dirty="0">
                <a:latin typeface="Angsana New" panose="020B0502040204020203" pitchFamily="18" charset="-34"/>
                <a:cs typeface="Angsana New" panose="020B0502040204020203" pitchFamily="18" charset="-34"/>
              </a:rPr>
              <a:t> </a:t>
            </a:r>
          </a:p>
        </p:txBody>
      </p:sp>
      <p:sp>
        <p:nvSpPr>
          <p:cNvPr id="4" name="Content Placeholder 3">
            <a:extLst>
              <a:ext uri="{FF2B5EF4-FFF2-40B4-BE49-F238E27FC236}">
                <a16:creationId xmlns:a16="http://schemas.microsoft.com/office/drawing/2014/main" id="{8480D7C8-F90C-4606-82B9-0AC2D64B1275}"/>
              </a:ext>
            </a:extLst>
          </p:cNvPr>
          <p:cNvSpPr>
            <a:spLocks noGrp="1"/>
          </p:cNvSpPr>
          <p:nvPr>
            <p:ph type="body" idx="1"/>
          </p:nvPr>
        </p:nvSpPr>
        <p:spPr>
          <a:xfrm>
            <a:off x="816310" y="886064"/>
            <a:ext cx="10610665" cy="3932722"/>
          </a:xfrm>
        </p:spPr>
        <p:txBody>
          <a:bodyPr vert="horz" lIns="91440" tIns="45720" rIns="91440" bIns="45720" rtlCol="0">
            <a:normAutofit lnSpcReduction="10000"/>
          </a:bodyPr>
          <a:lstStyle/>
          <a:p>
            <a:pPr algn="ctr">
              <a:lnSpc>
                <a:spcPct val="102000"/>
              </a:lnSpc>
              <a:spcAft>
                <a:spcPts val="600"/>
              </a:spcAft>
            </a:pPr>
            <a:r>
              <a:rPr lang="en-US" sz="700" dirty="0"/>
              <a:t>	</a:t>
            </a:r>
            <a:r>
              <a:rPr lang="en-US" sz="2200" dirty="0">
                <a:latin typeface="Book Antiqua" panose="02040602050305030304" pitchFamily="18" charset="0"/>
              </a:rPr>
              <a:t>This presentation has concluded different subjects of today’s society in how it came to be in America. I presented slides from how our society use to be 50 years ago with historical events. Throughout the last 50 years, times have surely changed since then with some negative and positive outcomes. Women became more independent; they have equal rights to a man now. There is more divorce and single families now than before. The rights of gay marriages have been legalized by President Obama. America has grown stronger economically with dual-income families of all cultures across the globe. 	</a:t>
            </a:r>
          </a:p>
          <a:p>
            <a:pPr algn="ctr">
              <a:lnSpc>
                <a:spcPct val="102000"/>
              </a:lnSpc>
              <a:spcAft>
                <a:spcPts val="600"/>
              </a:spcAft>
            </a:pPr>
            <a:r>
              <a:rPr lang="en-US" sz="2200" dirty="0">
                <a:latin typeface="Book Antiqua" panose="02040602050305030304" pitchFamily="18" charset="0"/>
              </a:rPr>
              <a:t>	With putting this PowerPoint presentation together and doing the research, has given me an even better understanding about how marriage and families evolve in our world. I hope presenting this presentation gives you a better understanding of how sociologist’s see the world, and what it means in our society</a:t>
            </a:r>
            <a:r>
              <a:rPr lang="en-US" sz="2000" dirty="0">
                <a:latin typeface="Book Antiqua" panose="02040602050305030304" pitchFamily="18" charset="0"/>
              </a:rPr>
              <a:t>.</a:t>
            </a:r>
          </a:p>
        </p:txBody>
      </p:sp>
      <p:sp>
        <p:nvSpPr>
          <p:cNvPr id="60" name="Rectangle 59">
            <a:extLst>
              <a:ext uri="{FF2B5EF4-FFF2-40B4-BE49-F238E27FC236}">
                <a16:creationId xmlns:a16="http://schemas.microsoft.com/office/drawing/2014/main" id="{198CC593-9FF4-46EF-81AE-2D26922F1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935890211"/>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3" name="click.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847B912-C0DC-430C-B1C6-6ED0D8F1B2A9}"/>
              </a:ext>
            </a:extLst>
          </p:cNvPr>
          <p:cNvSpPr>
            <a:spLocks noGrp="1"/>
          </p:cNvSpPr>
          <p:nvPr>
            <p:ph type="body" sz="half" idx="4294967295"/>
          </p:nvPr>
        </p:nvSpPr>
        <p:spPr>
          <a:xfrm>
            <a:off x="5532120" y="0"/>
            <a:ext cx="6659880" cy="6857624"/>
          </a:xfrm>
        </p:spPr>
        <p:txBody>
          <a:bodyPr vert="horz" lIns="91440" tIns="45720" rIns="91440" bIns="45720" rtlCol="0" anchor="ctr">
            <a:normAutofit/>
          </a:bodyPr>
          <a:lstStyle/>
          <a:p>
            <a:pPr marL="0">
              <a:buFont typeface="Franklin Gothic Book" panose="020B0503020102020204" pitchFamily="34" charset="0"/>
              <a:buNone/>
            </a:pPr>
            <a:endParaRPr lang="en-US" sz="1400" dirty="0"/>
          </a:p>
          <a:p>
            <a:pPr marL="0">
              <a:buFont typeface="Franklin Gothic Book" panose="020B0503020102020204" pitchFamily="34" charset="0"/>
              <a:buNone/>
            </a:pPr>
            <a:r>
              <a:rPr lang="en-US" sz="2800" dirty="0">
                <a:latin typeface="Arial" panose="020B0604020202020204" pitchFamily="34" charset="0"/>
                <a:cs typeface="Arial" panose="020B0604020202020204" pitchFamily="34" charset="0"/>
              </a:rPr>
              <a:t>References</a:t>
            </a:r>
          </a:p>
          <a:p>
            <a:pPr marL="0">
              <a:buFont typeface="Franklin Gothic Book" panose="020B0503020102020204" pitchFamily="34" charset="0"/>
              <a:buNone/>
            </a:pPr>
            <a:endParaRPr lang="en-US" sz="1800" dirty="0">
              <a:latin typeface="Arial" panose="020B0604020202020204" pitchFamily="34" charset="0"/>
              <a:cs typeface="Arial" panose="020B0604020202020204" pitchFamily="34" charset="0"/>
            </a:endParaRPr>
          </a:p>
          <a:p>
            <a:pPr marL="914400">
              <a:buFont typeface="Franklin Gothic Book" panose="020B0503020102020204" pitchFamily="34" charset="0"/>
              <a:buNone/>
            </a:pPr>
            <a:r>
              <a:rPr lang="en-US" sz="1800" dirty="0">
                <a:latin typeface="Arial" panose="020B0604020202020204" pitchFamily="34" charset="0"/>
                <a:cs typeface="Arial" panose="020B0604020202020204" pitchFamily="34" charset="0"/>
              </a:rPr>
              <a:t>CELELLO, K. Making Marriage Work : A History of Marriage and Divorce in the Twentieth-Century United States. Chapel Hill: The University of North Carolina Press, 2009. ISBN 9780807832523. </a:t>
            </a:r>
            <a:r>
              <a:rPr lang="en-US" sz="1800" dirty="0" err="1">
                <a:latin typeface="Arial" panose="020B0604020202020204" pitchFamily="34" charset="0"/>
                <a:cs typeface="Arial" panose="020B0604020202020204" pitchFamily="34" charset="0"/>
              </a:rPr>
              <a:t>Disponível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em</a:t>
            </a:r>
            <a:r>
              <a:rPr lang="en-US" sz="1800" dirty="0">
                <a:latin typeface="Arial" panose="020B0604020202020204" pitchFamily="34" charset="0"/>
                <a:cs typeface="Arial" panose="020B0604020202020204" pitchFamily="34" charset="0"/>
              </a:rPr>
              <a:t>: </a:t>
            </a:r>
            <a:r>
              <a:rPr lang="en-US" sz="1800" dirty="0">
                <a:solidFill>
                  <a:srgbClr val="0070C0"/>
                </a:solidFill>
                <a:latin typeface="Arial" panose="020B0604020202020204" pitchFamily="34" charset="0"/>
                <a:cs typeface="Arial" panose="020B0604020202020204" pitchFamily="34" charset="0"/>
              </a:rPr>
              <a:t>http://search.ebscohost.com/login.aspx?direct=true&amp;AuthType=ip,sso&amp;db=nlebk&amp;AN=282900&amp;site=eds-live. </a:t>
            </a:r>
            <a:r>
              <a:rPr lang="en-US" sz="1800" dirty="0" err="1">
                <a:solidFill>
                  <a:srgbClr val="0070C0"/>
                </a:solidFill>
                <a:latin typeface="Arial" panose="020B0604020202020204" pitchFamily="34" charset="0"/>
                <a:cs typeface="Arial" panose="020B0604020202020204" pitchFamily="34" charset="0"/>
              </a:rPr>
              <a:t>Acesso</a:t>
            </a:r>
            <a:r>
              <a:rPr lang="en-US" sz="1800" dirty="0">
                <a:solidFill>
                  <a:srgbClr val="0070C0"/>
                </a:solidFill>
                <a:latin typeface="Arial" panose="020B0604020202020204" pitchFamily="34" charset="0"/>
                <a:cs typeface="Arial" panose="020B0604020202020204" pitchFamily="34" charset="0"/>
              </a:rPr>
              <a:t> </a:t>
            </a:r>
            <a:r>
              <a:rPr lang="en-US" sz="1800" dirty="0" err="1">
                <a:solidFill>
                  <a:srgbClr val="0070C0"/>
                </a:solidFill>
                <a:latin typeface="Arial" panose="020B0604020202020204" pitchFamily="34" charset="0"/>
                <a:cs typeface="Arial" panose="020B0604020202020204" pitchFamily="34" charset="0"/>
              </a:rPr>
              <a:t>em</a:t>
            </a:r>
            <a:r>
              <a:rPr lang="en-US" sz="1800" dirty="0">
                <a:solidFill>
                  <a:srgbClr val="0070C0"/>
                </a:solidFill>
                <a:latin typeface="Arial" panose="020B0604020202020204" pitchFamily="34" charset="0"/>
                <a:cs typeface="Arial" panose="020B0604020202020204" pitchFamily="34" charset="0"/>
              </a:rPr>
              <a:t>: 28 </a:t>
            </a:r>
            <a:r>
              <a:rPr lang="en-US" sz="1800" dirty="0" err="1">
                <a:solidFill>
                  <a:srgbClr val="0070C0"/>
                </a:solidFill>
                <a:latin typeface="Arial" panose="020B0604020202020204" pitchFamily="34" charset="0"/>
                <a:cs typeface="Arial" panose="020B0604020202020204" pitchFamily="34" charset="0"/>
              </a:rPr>
              <a:t>maio</a:t>
            </a:r>
            <a:r>
              <a:rPr lang="en-US" sz="1800" dirty="0">
                <a:solidFill>
                  <a:srgbClr val="0070C0"/>
                </a:solidFill>
                <a:latin typeface="Arial" panose="020B0604020202020204" pitchFamily="34" charset="0"/>
                <a:cs typeface="Arial" panose="020B0604020202020204" pitchFamily="34" charset="0"/>
              </a:rPr>
              <a:t>. 2020.</a:t>
            </a:r>
          </a:p>
          <a:p>
            <a:pPr marL="914400">
              <a:buFont typeface="Franklin Gothic Book" panose="020B0503020102020204" pitchFamily="34" charset="0"/>
              <a:buNone/>
            </a:pPr>
            <a:r>
              <a:rPr lang="en-US" sz="1800" dirty="0">
                <a:latin typeface="Arial" panose="020B0604020202020204" pitchFamily="34" charset="0"/>
                <a:cs typeface="Arial" panose="020B0604020202020204" pitchFamily="34" charset="0"/>
              </a:rPr>
              <a:t>Croteau R. David, </a:t>
            </a:r>
            <a:r>
              <a:rPr lang="en-US" sz="1800" dirty="0" err="1">
                <a:latin typeface="Arial" panose="020B0604020202020204" pitchFamily="34" charset="0"/>
                <a:cs typeface="Arial" panose="020B0604020202020204" pitchFamily="34" charset="0"/>
              </a:rPr>
              <a:t>Hoynes</a:t>
            </a:r>
            <a:r>
              <a:rPr lang="en-US" sz="1800" dirty="0">
                <a:latin typeface="Arial" panose="020B0604020202020204" pitchFamily="34" charset="0"/>
                <a:cs typeface="Arial" panose="020B0604020202020204" pitchFamily="34" charset="0"/>
              </a:rPr>
              <a:t> William, @ Copyright by Hill </a:t>
            </a:r>
            <a:r>
              <a:rPr lang="en-US" sz="1800" dirty="0" err="1">
                <a:latin typeface="Arial" panose="020B0604020202020204" pitchFamily="34" charset="0"/>
                <a:cs typeface="Arial" panose="020B0604020202020204" pitchFamily="34" charset="0"/>
              </a:rPr>
              <a:t>Mcgraw</a:t>
            </a:r>
            <a:r>
              <a:rPr lang="en-US" sz="1800" dirty="0">
                <a:latin typeface="Arial" panose="020B0604020202020204" pitchFamily="34" charset="0"/>
                <a:cs typeface="Arial" panose="020B0604020202020204" pitchFamily="34" charset="0"/>
              </a:rPr>
              <a:t> 2019. Published in a revised sixth edition, The Business of Media: Corporate Media and the Public Interest, Copyright Act of 1976, Education </a:t>
            </a:r>
          </a:p>
          <a:p>
            <a:pPr marL="914400">
              <a:buFont typeface="Franklin Gothic Book" panose="020B0503020102020204" pitchFamily="34" charset="0"/>
              <a:buNone/>
            </a:pPr>
            <a:r>
              <a:rPr lang="en-US" sz="1800" dirty="0">
                <a:latin typeface="Arial" panose="020B0604020202020204" pitchFamily="34" charset="0"/>
                <a:cs typeface="Arial" panose="020B0604020202020204" pitchFamily="34" charset="0"/>
              </a:rPr>
              <a:t>Katz MB, Stern MJ. </a:t>
            </a:r>
            <a:r>
              <a:rPr lang="en-US" sz="1800" i="1" dirty="0">
                <a:latin typeface="Arial" panose="020B0604020202020204" pitchFamily="34" charset="0"/>
                <a:cs typeface="Arial" panose="020B0604020202020204" pitchFamily="34" charset="0"/>
              </a:rPr>
              <a:t>One Nation Divisible : What America Was and What It Is Becoming</a:t>
            </a:r>
            <a:r>
              <a:rPr lang="en-US" sz="1800" dirty="0">
                <a:latin typeface="Arial" panose="020B0604020202020204" pitchFamily="34" charset="0"/>
                <a:cs typeface="Arial" panose="020B0604020202020204" pitchFamily="34" charset="0"/>
              </a:rPr>
              <a:t>. New York: Russell Sage Foundation; 2006. </a:t>
            </a:r>
            <a:r>
              <a:rPr lang="en-US" sz="1800" dirty="0">
                <a:solidFill>
                  <a:srgbClr val="0070C0"/>
                </a:solidFill>
                <a:latin typeface="Arial" panose="020B0604020202020204" pitchFamily="34" charset="0"/>
                <a:cs typeface="Arial" panose="020B0604020202020204" pitchFamily="34" charset="0"/>
              </a:rPr>
              <a:t>http://search.ebscohost.com/login.aspx?direct=true&amp;AuthType=ip,sso&amp;db=nlebk&amp;AN=1069692&amp;site=eds-live. Accessed May 28, 2020.</a:t>
            </a:r>
          </a:p>
          <a:p>
            <a:pPr marL="457200">
              <a:buFont typeface="Franklin Gothic Book" panose="020B0503020102020204" pitchFamily="34" charset="0"/>
              <a:buNone/>
            </a:pPr>
            <a:endParaRPr lang="en-US" sz="1400" dirty="0"/>
          </a:p>
        </p:txBody>
      </p:sp>
    </p:spTree>
    <p:extLst>
      <p:ext uri="{BB962C8B-B14F-4D97-AF65-F5344CB8AC3E}">
        <p14:creationId xmlns:p14="http://schemas.microsoft.com/office/powerpoint/2010/main" val="1839426275"/>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3" name="click.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470B-331B-44F0-A37B-27C016C5984B}"/>
              </a:ext>
            </a:extLst>
          </p:cNvPr>
          <p:cNvSpPr>
            <a:spLocks noGrp="1"/>
          </p:cNvSpPr>
          <p:nvPr>
            <p:ph type="title"/>
          </p:nvPr>
        </p:nvSpPr>
        <p:spPr>
          <a:xfrm>
            <a:off x="3191068" y="85725"/>
            <a:ext cx="8751550" cy="2085975"/>
          </a:xfrm>
        </p:spPr>
        <p:txBody>
          <a:bodyPr>
            <a:normAutofit/>
          </a:bodyPr>
          <a:lstStyle/>
          <a:p>
            <a:pPr algn="ctr"/>
            <a:br>
              <a:rPr lang="en-US" sz="3600" b="1" dirty="0"/>
            </a:br>
            <a:r>
              <a:rPr lang="en-US" sz="3600" b="1" dirty="0"/>
              <a:t>America’s History of Family &amp; Marriage</a:t>
            </a:r>
            <a:r>
              <a:rPr lang="en-US" b="1" dirty="0"/>
              <a:t> </a:t>
            </a:r>
            <a:br>
              <a:rPr lang="en-US" b="1" dirty="0"/>
            </a:br>
            <a:r>
              <a:rPr lang="en-US" b="1" dirty="0"/>
              <a:t>Sociology </a:t>
            </a:r>
          </a:p>
        </p:txBody>
      </p:sp>
      <p:sp>
        <p:nvSpPr>
          <p:cNvPr id="3" name="Content Placeholder 2">
            <a:extLst>
              <a:ext uri="{FF2B5EF4-FFF2-40B4-BE49-F238E27FC236}">
                <a16:creationId xmlns:a16="http://schemas.microsoft.com/office/drawing/2014/main" id="{BFE416C9-5C3D-4B72-9DB6-783586EE5AE6}"/>
              </a:ext>
            </a:extLst>
          </p:cNvPr>
          <p:cNvSpPr>
            <a:spLocks noGrp="1"/>
          </p:cNvSpPr>
          <p:nvPr>
            <p:ph idx="1"/>
          </p:nvPr>
        </p:nvSpPr>
        <p:spPr>
          <a:xfrm>
            <a:off x="1371600" y="2285999"/>
            <a:ext cx="9601200" cy="4438185"/>
          </a:xfrm>
        </p:spPr>
        <p:txBody>
          <a:bodyPr vert="horz" lIns="91440" tIns="45720" rIns="91440" bIns="45720" rtlCol="0" anchor="t">
            <a:normAutofit/>
          </a:bodyPr>
          <a:lstStyle/>
          <a:p>
            <a:endParaRPr lang="en-US" dirty="0"/>
          </a:p>
          <a:p>
            <a:pPr lvl="1">
              <a:buFont typeface="Wingdings" panose="05000000000000000000" pitchFamily="2" charset="2"/>
              <a:buChar char="§"/>
            </a:pPr>
            <a:r>
              <a:rPr lang="en-US" sz="2400" b="1" dirty="0"/>
              <a:t>Demonstrating America’s social history on family and marriage</a:t>
            </a:r>
          </a:p>
          <a:p>
            <a:pPr lvl="1">
              <a:buFont typeface="Wingdings" panose="05000000000000000000" pitchFamily="2" charset="2"/>
              <a:buChar char="§"/>
            </a:pPr>
            <a:r>
              <a:rPr lang="en-US" sz="2400" b="1" dirty="0"/>
              <a:t>Explaining mixed raced families and marriages</a:t>
            </a:r>
          </a:p>
          <a:p>
            <a:pPr lvl="1">
              <a:buFont typeface="Wingdings" panose="05000000000000000000" pitchFamily="2" charset="2"/>
              <a:buChar char="§"/>
            </a:pPr>
            <a:r>
              <a:rPr lang="en-US" sz="2400" b="1" dirty="0"/>
              <a:t>Describing global variations of families and different cultures</a:t>
            </a:r>
          </a:p>
          <a:p>
            <a:pPr lvl="1">
              <a:buFont typeface="Wingdings" panose="05000000000000000000" pitchFamily="2" charset="2"/>
              <a:buChar char="§"/>
            </a:pPr>
            <a:r>
              <a:rPr lang="en-US" sz="2400" b="1" dirty="0"/>
              <a:t>Identifying the diversity of gender roles of the twentieth century</a:t>
            </a:r>
          </a:p>
          <a:p>
            <a:pPr lvl="1">
              <a:buFont typeface="Wingdings" panose="05000000000000000000" pitchFamily="2" charset="2"/>
              <a:buChar char="§"/>
            </a:pPr>
            <a:r>
              <a:rPr lang="en-US" sz="2400" b="1" dirty="0"/>
              <a:t>Managing a dual-income family and marriage</a:t>
            </a:r>
          </a:p>
          <a:p>
            <a:pPr lvl="1">
              <a:buFont typeface="Wingdings" panose="05000000000000000000" pitchFamily="2" charset="2"/>
              <a:buChar char="§"/>
            </a:pPr>
            <a:r>
              <a:rPr lang="en-US" sz="2400" b="1" dirty="0"/>
              <a:t>Presenting the structural changes of same-sex marriages </a:t>
            </a:r>
          </a:p>
          <a:p>
            <a:pPr lvl="1">
              <a:buFont typeface="Wingdings" panose="05000000000000000000" pitchFamily="2" charset="2"/>
              <a:buChar char="§"/>
            </a:pPr>
            <a:r>
              <a:rPr lang="en-US" sz="2400" b="1" dirty="0"/>
              <a:t>Increasing divorce rates and single parents</a:t>
            </a:r>
          </a:p>
          <a:p>
            <a:pPr lvl="1">
              <a:buFont typeface="Wingdings" panose="05000000000000000000" pitchFamily="2" charset="2"/>
              <a:buChar char="§"/>
            </a:pPr>
            <a:r>
              <a:rPr lang="en-US" sz="2400" b="1" dirty="0"/>
              <a:t>Displaying society and economics in the U.S.</a:t>
            </a:r>
          </a:p>
          <a:p>
            <a:pPr lvl="1">
              <a:buFont typeface="Wingdings" panose="05000000000000000000" pitchFamily="2" charset="2"/>
              <a:buChar char="§"/>
            </a:pPr>
            <a:endParaRPr lang="en-US" sz="2400" dirty="0"/>
          </a:p>
          <a:p>
            <a:pPr marL="0" indent="0">
              <a:buNone/>
            </a:pPr>
            <a:endParaRPr lang="en-US" dirty="0"/>
          </a:p>
          <a:p>
            <a:endParaRPr lang="en-US" dirty="0"/>
          </a:p>
          <a:p>
            <a:endParaRPr lang="en-US" dirty="0"/>
          </a:p>
          <a:p>
            <a:endParaRPr lang="en-US" dirty="0"/>
          </a:p>
          <a:p>
            <a:pPr marL="0" indent="0">
              <a:buNone/>
            </a:pPr>
            <a:endParaRPr lang="en-US" dirty="0"/>
          </a:p>
          <a:p>
            <a:endParaRPr lang="en-US" dirty="0"/>
          </a:p>
        </p:txBody>
      </p:sp>
      <p:pic>
        <p:nvPicPr>
          <p:cNvPr id="5" name="Picture 4" descr="A picture containing box, drawing, room&#10;&#10;Description automatically generated">
            <a:extLst>
              <a:ext uri="{FF2B5EF4-FFF2-40B4-BE49-F238E27FC236}">
                <a16:creationId xmlns:a16="http://schemas.microsoft.com/office/drawing/2014/main" id="{191F2DDD-DE14-4F52-98B2-B6C9727762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5855" y="0"/>
            <a:ext cx="2415213" cy="2219791"/>
          </a:xfrm>
          <a:prstGeom prst="rect">
            <a:avLst/>
          </a:prstGeom>
        </p:spPr>
      </p:pic>
    </p:spTree>
    <p:extLst>
      <p:ext uri="{BB962C8B-B14F-4D97-AF65-F5344CB8AC3E}">
        <p14:creationId xmlns:p14="http://schemas.microsoft.com/office/powerpoint/2010/main" val="2912861685"/>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0AD-2CD2-4B7D-A901-07BC4C6CFFA7}"/>
              </a:ext>
            </a:extLst>
          </p:cNvPr>
          <p:cNvSpPr>
            <a:spLocks noGrp="1"/>
          </p:cNvSpPr>
          <p:nvPr>
            <p:ph type="title"/>
          </p:nvPr>
        </p:nvSpPr>
        <p:spPr>
          <a:xfrm>
            <a:off x="723900" y="685800"/>
            <a:ext cx="3855720" cy="819615"/>
          </a:xfrm>
        </p:spPr>
        <p:txBody>
          <a:bodyPr/>
          <a:lstStyle/>
          <a:p>
            <a:pPr algn="ctr"/>
            <a:r>
              <a:rPr lang="en-US" sz="2800" dirty="0"/>
              <a:t>America’s Social History Marriage &amp; Family</a:t>
            </a:r>
          </a:p>
        </p:txBody>
      </p:sp>
      <p:pic>
        <p:nvPicPr>
          <p:cNvPr id="6" name="Content Placeholder 5" descr="A group of people in a room&#10;&#10;Description automatically generated">
            <a:extLst>
              <a:ext uri="{FF2B5EF4-FFF2-40B4-BE49-F238E27FC236}">
                <a16:creationId xmlns:a16="http://schemas.microsoft.com/office/drawing/2014/main" id="{975A783D-5183-400F-8557-CA0745A55CC3}"/>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78" y="2440650"/>
            <a:ext cx="5249703" cy="4417350"/>
          </a:xfrm>
        </p:spPr>
      </p:pic>
      <p:sp>
        <p:nvSpPr>
          <p:cNvPr id="4" name="Text Placeholder 3">
            <a:extLst>
              <a:ext uri="{FF2B5EF4-FFF2-40B4-BE49-F238E27FC236}">
                <a16:creationId xmlns:a16="http://schemas.microsoft.com/office/drawing/2014/main" id="{F0E6025E-00B0-4458-A9F9-96EBDAC198C5}"/>
              </a:ext>
            </a:extLst>
          </p:cNvPr>
          <p:cNvSpPr>
            <a:spLocks noGrp="1"/>
          </p:cNvSpPr>
          <p:nvPr>
            <p:ph type="body" sz="half" idx="2"/>
          </p:nvPr>
        </p:nvSpPr>
        <p:spPr>
          <a:xfrm>
            <a:off x="-37942" y="6350000"/>
            <a:ext cx="5249704" cy="508000"/>
          </a:xfrm>
        </p:spPr>
        <p:txBody>
          <a:bodyPr>
            <a:normAutofit fontScale="25000" lnSpcReduction="20000"/>
          </a:bodyPr>
          <a:lstStyle/>
          <a:p>
            <a:r>
              <a:rPr lang="en-US" sz="7400" b="1" dirty="0"/>
              <a:t>American Family in History</a:t>
            </a:r>
          </a:p>
          <a:p>
            <a:endParaRPr lang="en-US" dirty="0"/>
          </a:p>
        </p:txBody>
      </p:sp>
      <p:sp>
        <p:nvSpPr>
          <p:cNvPr id="9" name="TextBox 8">
            <a:extLst>
              <a:ext uri="{FF2B5EF4-FFF2-40B4-BE49-F238E27FC236}">
                <a16:creationId xmlns:a16="http://schemas.microsoft.com/office/drawing/2014/main" id="{11B33766-2472-45FA-9047-0843B4C8A3C4}"/>
              </a:ext>
            </a:extLst>
          </p:cNvPr>
          <p:cNvSpPr txBox="1"/>
          <p:nvPr/>
        </p:nvSpPr>
        <p:spPr>
          <a:xfrm>
            <a:off x="5778500" y="101601"/>
            <a:ext cx="6367622" cy="6709529"/>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Pre-20</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Century in an American Nuclear Family</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Married until death do you part</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Divorce was rare and unheard of</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Men were dominate over their wives</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Wives assisted their husbands taking care of home and children</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Women were not aloud to work</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Was a husband’s duty to provide for his wife and children </a:t>
            </a:r>
          </a:p>
          <a:p>
            <a:endParaRPr lang="en-US" dirty="0"/>
          </a:p>
        </p:txBody>
      </p:sp>
    </p:spTree>
    <p:extLst>
      <p:ext uri="{BB962C8B-B14F-4D97-AF65-F5344CB8AC3E}">
        <p14:creationId xmlns:p14="http://schemas.microsoft.com/office/powerpoint/2010/main" val="2968705616"/>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5" name="click.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9CB3-FB88-40BB-AA93-47344CCF72E6}"/>
              </a:ext>
            </a:extLst>
          </p:cNvPr>
          <p:cNvSpPr>
            <a:spLocks noGrp="1"/>
          </p:cNvSpPr>
          <p:nvPr>
            <p:ph type="title"/>
          </p:nvPr>
        </p:nvSpPr>
        <p:spPr>
          <a:xfrm>
            <a:off x="1371600" y="-4435"/>
            <a:ext cx="9601200" cy="1116544"/>
          </a:xfrm>
        </p:spPr>
        <p:txBody>
          <a:bodyPr>
            <a:noAutofit/>
          </a:bodyPr>
          <a:lstStyle/>
          <a:p>
            <a:pPr algn="ctr"/>
            <a:r>
              <a:rPr lang="en-US" sz="3600" dirty="0">
                <a:latin typeface="Arial" panose="020B0604020202020204" pitchFamily="34" charset="0"/>
                <a:cs typeface="Arial" panose="020B0604020202020204" pitchFamily="34" charset="0"/>
              </a:rPr>
              <a:t>Gender Roles in the Twentieth Century</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2265ED2-96AE-4112-8A30-83A21DDD9882}"/>
              </a:ext>
            </a:extLst>
          </p:cNvPr>
          <p:cNvSpPr>
            <a:spLocks noGrp="1"/>
          </p:cNvSpPr>
          <p:nvPr>
            <p:ph type="body" idx="1"/>
          </p:nvPr>
        </p:nvSpPr>
        <p:spPr>
          <a:xfrm>
            <a:off x="6380535" y="4029173"/>
            <a:ext cx="5445478" cy="2502246"/>
          </a:xfrm>
        </p:spPr>
        <p:txBody>
          <a:bodyPr/>
          <a:lstStyle/>
          <a:p>
            <a:pPr marL="285750" indent="-285750">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In the 1970s married women began entering the work force in great numbers.</a:t>
            </a:r>
          </a:p>
          <a:p>
            <a:pPr marL="285750" indent="-285750">
              <a:buFont typeface="Wingdings" panose="05000000000000000000" pitchFamily="2" charset="2"/>
              <a:buChar char="v"/>
            </a:pPr>
            <a:endParaRPr lang="en-US" sz="18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New technology has meant that many tasks that once required heavy physical exertion, and hence were restricted to men, can now be performed simply by pushing buttons.</a:t>
            </a:r>
          </a:p>
          <a:p>
            <a:pPr marL="285750" indent="-285750">
              <a:buFont typeface="Wingdings" panose="05000000000000000000" pitchFamily="2" charset="2"/>
              <a:buChar char="v"/>
            </a:pPr>
            <a:endParaRPr lang="en-US" sz="18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Today there is 74.6 million women in the civilian labor force. </a:t>
            </a:r>
          </a:p>
        </p:txBody>
      </p:sp>
      <p:sp>
        <p:nvSpPr>
          <p:cNvPr id="4" name="Content Placeholder 3">
            <a:extLst>
              <a:ext uri="{FF2B5EF4-FFF2-40B4-BE49-F238E27FC236}">
                <a16:creationId xmlns:a16="http://schemas.microsoft.com/office/drawing/2014/main" id="{2CB9AFB8-EEE2-44DA-A8A9-E2AF9DAC6788}"/>
              </a:ext>
            </a:extLst>
          </p:cNvPr>
          <p:cNvSpPr>
            <a:spLocks noGrp="1"/>
          </p:cNvSpPr>
          <p:nvPr>
            <p:ph sz="half" idx="2"/>
          </p:nvPr>
        </p:nvSpPr>
        <p:spPr>
          <a:xfrm>
            <a:off x="1116626" y="3733729"/>
            <a:ext cx="5101047" cy="3124271"/>
          </a:xfrm>
        </p:spPr>
        <p:txBody>
          <a:bodyPr>
            <a:noAutofit/>
          </a:bodyPr>
          <a:lstStyle/>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Not until the mid-19th century did the role of the male as the “good provider” emerge.</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American’s lives had such rapid and dramatic change during World War II, as the social and economic roles of women.</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Before Pearl Harbor happened, more than 80 percent of American men and women declared that it was wrong for wives to work outside the home if their husbands were employed.</a:t>
            </a:r>
          </a:p>
        </p:txBody>
      </p:sp>
      <p:sp>
        <p:nvSpPr>
          <p:cNvPr id="5" name="Text Placeholder 4">
            <a:extLst>
              <a:ext uri="{FF2B5EF4-FFF2-40B4-BE49-F238E27FC236}">
                <a16:creationId xmlns:a16="http://schemas.microsoft.com/office/drawing/2014/main" id="{58B30E6E-CD42-46E0-AAAC-A61C0C588A5B}"/>
              </a:ext>
            </a:extLst>
          </p:cNvPr>
          <p:cNvSpPr>
            <a:spLocks noGrp="1"/>
          </p:cNvSpPr>
          <p:nvPr>
            <p:ph type="body" sz="quarter" idx="3"/>
          </p:nvPr>
        </p:nvSpPr>
        <p:spPr>
          <a:xfrm>
            <a:off x="6492343" y="1020781"/>
            <a:ext cx="5333670" cy="2508421"/>
          </a:xfrm>
        </p:spPr>
        <p:txBody>
          <a:bodyPr/>
          <a:lstStyle/>
          <a:p>
            <a:endParaRPr lang="en-US" dirty="0"/>
          </a:p>
        </p:txBody>
      </p:sp>
      <p:pic>
        <p:nvPicPr>
          <p:cNvPr id="8" name="Content Placeholder 7" descr="A person cooking in a kitchen preparing food&#10;&#10;Description automatically generated">
            <a:extLst>
              <a:ext uri="{FF2B5EF4-FFF2-40B4-BE49-F238E27FC236}">
                <a16:creationId xmlns:a16="http://schemas.microsoft.com/office/drawing/2014/main" id="{0EDFE674-9127-4283-B765-A577CA649A31}"/>
              </a:ext>
            </a:extLst>
          </p:cNvPr>
          <p:cNvPicPr>
            <a:picLocks noGrp="1" noChangeAspect="1"/>
          </p:cNvPicPr>
          <p:nvPr>
            <p:ph sz="quarter" idx="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6626" y="735232"/>
            <a:ext cx="5213885" cy="2967360"/>
          </a:xfrm>
        </p:spPr>
      </p:pic>
      <p:pic>
        <p:nvPicPr>
          <p:cNvPr id="11" name="Picture 10" descr="A group of people posing for the camera&#10;&#10;Description automatically generated">
            <a:extLst>
              <a:ext uri="{FF2B5EF4-FFF2-40B4-BE49-F238E27FC236}">
                <a16:creationId xmlns:a16="http://schemas.microsoft.com/office/drawing/2014/main" id="{6D969E7B-4D56-48C6-9CBC-085A7094D4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05847" y="735233"/>
            <a:ext cx="2578710" cy="3265268"/>
          </a:xfrm>
          <a:prstGeom prst="rect">
            <a:avLst/>
          </a:prstGeom>
        </p:spPr>
      </p:pic>
      <p:pic>
        <p:nvPicPr>
          <p:cNvPr id="14" name="Picture 13" descr="A person looking at the camera&#10;&#10;Description automatically generated">
            <a:extLst>
              <a:ext uri="{FF2B5EF4-FFF2-40B4-BE49-F238E27FC236}">
                <a16:creationId xmlns:a16="http://schemas.microsoft.com/office/drawing/2014/main" id="{C04332CA-B1C0-4716-BBCD-BA96D7DC633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984556" y="735233"/>
            <a:ext cx="2927954" cy="3252910"/>
          </a:xfrm>
          <a:prstGeom prst="rect">
            <a:avLst/>
          </a:prstGeom>
        </p:spPr>
      </p:pic>
    </p:spTree>
    <p:extLst>
      <p:ext uri="{BB962C8B-B14F-4D97-AF65-F5344CB8AC3E}">
        <p14:creationId xmlns:p14="http://schemas.microsoft.com/office/powerpoint/2010/main" val="3896570996"/>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9"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9CC7-B071-4A0D-8654-E6CB0CAB6B8B}"/>
              </a:ext>
            </a:extLst>
          </p:cNvPr>
          <p:cNvSpPr>
            <a:spLocks noGrp="1"/>
          </p:cNvSpPr>
          <p:nvPr>
            <p:ph type="title"/>
          </p:nvPr>
        </p:nvSpPr>
        <p:spPr>
          <a:xfrm>
            <a:off x="723900" y="685800"/>
            <a:ext cx="3855720" cy="1533293"/>
          </a:xfrm>
        </p:spPr>
        <p:txBody>
          <a:bodyPr/>
          <a:lstStyle/>
          <a:p>
            <a:pPr algn="ctr"/>
            <a:r>
              <a:rPr lang="en-US" sz="2800" dirty="0">
                <a:latin typeface="Arial" panose="020B0604020202020204" pitchFamily="34" charset="0"/>
                <a:cs typeface="Arial" panose="020B0604020202020204" pitchFamily="34" charset="0"/>
              </a:rPr>
              <a:t> Interracial Families &amp; Marriages</a:t>
            </a:r>
            <a:br>
              <a:rPr lang="en-US" dirty="0"/>
            </a:br>
            <a:endParaRPr lang="en-US" dirty="0"/>
          </a:p>
        </p:txBody>
      </p:sp>
      <p:pic>
        <p:nvPicPr>
          <p:cNvPr id="6" name="Content Placeholder 5" descr="A person holding a plate of food on a table&#10;&#10;Description automatically generated">
            <a:extLst>
              <a:ext uri="{FF2B5EF4-FFF2-40B4-BE49-F238E27FC236}">
                <a16:creationId xmlns:a16="http://schemas.microsoft.com/office/drawing/2014/main" id="{01A528F3-0B7A-4EDD-BFF7-E5B35B9D7E34}"/>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368" y="2219092"/>
            <a:ext cx="5270499" cy="4638908"/>
          </a:xfrm>
        </p:spPr>
      </p:pic>
      <p:sp>
        <p:nvSpPr>
          <p:cNvPr id="4" name="Text Placeholder 3">
            <a:extLst>
              <a:ext uri="{FF2B5EF4-FFF2-40B4-BE49-F238E27FC236}">
                <a16:creationId xmlns:a16="http://schemas.microsoft.com/office/drawing/2014/main" id="{53D24ACE-D198-4D11-B76B-4410B52F4ACD}"/>
              </a:ext>
            </a:extLst>
          </p:cNvPr>
          <p:cNvSpPr>
            <a:spLocks noGrp="1"/>
          </p:cNvSpPr>
          <p:nvPr>
            <p:ph type="body" sz="half" idx="2"/>
          </p:nvPr>
        </p:nvSpPr>
        <p:spPr>
          <a:xfrm>
            <a:off x="0" y="2219092"/>
            <a:ext cx="5270500" cy="4638908"/>
          </a:xfrm>
        </p:spPr>
        <p:txBody>
          <a:bodyPr/>
          <a:lstStyle/>
          <a:p>
            <a:endParaRPr lang="en-US" dirty="0"/>
          </a:p>
        </p:txBody>
      </p:sp>
      <p:sp>
        <p:nvSpPr>
          <p:cNvPr id="10" name="TextBox 9">
            <a:extLst>
              <a:ext uri="{FF2B5EF4-FFF2-40B4-BE49-F238E27FC236}">
                <a16:creationId xmlns:a16="http://schemas.microsoft.com/office/drawing/2014/main" id="{434869AF-D5F1-4C7D-AF90-1AAA0A185337}"/>
              </a:ext>
            </a:extLst>
          </p:cNvPr>
          <p:cNvSpPr txBox="1"/>
          <p:nvPr/>
        </p:nvSpPr>
        <p:spPr>
          <a:xfrm>
            <a:off x="6668430" y="501134"/>
            <a:ext cx="4148254" cy="36933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DCD171C5-9185-4FEC-9565-575250AAA8FC}"/>
              </a:ext>
            </a:extLst>
          </p:cNvPr>
          <p:cNvSpPr txBox="1"/>
          <p:nvPr/>
        </p:nvSpPr>
        <p:spPr>
          <a:xfrm>
            <a:off x="5776332" y="685800"/>
            <a:ext cx="6255834" cy="6217087"/>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The Current Population Survey estimates that there are more than 450,000 black-white marriages today, compared with 51,000 in 1960.</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In 1967, the Supreme Court ruled  that a ban on interracial marriage was unconstitutional. </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The law was overturned in Virginia and 15 other states. Still, a dozen states had the ban on interracial marriages on their books into the 1970s, though the laws were legally unenforceable.</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Tolerance of intermarriage has been gradually increasing in recent years.</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Interracial marriages are increasing because, in an ever more diverse and open society, more and more contact between people of different races is taking place.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10961708"/>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5"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E049-4E16-49DF-9C0E-0D3681516C9A}"/>
              </a:ext>
            </a:extLst>
          </p:cNvPr>
          <p:cNvSpPr>
            <a:spLocks noGrp="1"/>
          </p:cNvSpPr>
          <p:nvPr>
            <p:ph type="title"/>
          </p:nvPr>
        </p:nvSpPr>
        <p:spPr>
          <a:xfrm>
            <a:off x="5551777" y="570924"/>
            <a:ext cx="4506623" cy="1511517"/>
          </a:xfrm>
        </p:spPr>
        <p:txBody>
          <a:bodyPr>
            <a:normAutofit fontScale="90000"/>
          </a:bodyPr>
          <a:lstStyle/>
          <a:p>
            <a:pPr algn="ctr"/>
            <a:r>
              <a:rPr lang="en-US" sz="3600" dirty="0">
                <a:latin typeface="Arial" panose="020B0604020202020204" pitchFamily="34" charset="0"/>
                <a:cs typeface="Arial" panose="020B0604020202020204" pitchFamily="34" charset="0"/>
              </a:rPr>
              <a:t>Global Variations of Families &amp; Different Cultures</a:t>
            </a:r>
            <a:br>
              <a:rPr lang="en-US" sz="4000"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pic>
        <p:nvPicPr>
          <p:cNvPr id="6" name="Content Placeholder 5" descr="A picture containing room&#10;&#10;Description automatically generated">
            <a:extLst>
              <a:ext uri="{FF2B5EF4-FFF2-40B4-BE49-F238E27FC236}">
                <a16:creationId xmlns:a16="http://schemas.microsoft.com/office/drawing/2014/main" id="{E36A76EF-52BD-4FD8-907D-E7A43A82F012}"/>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51107" y="570924"/>
            <a:ext cx="1961898" cy="1511517"/>
          </a:xfrm>
        </p:spPr>
      </p:pic>
      <p:sp>
        <p:nvSpPr>
          <p:cNvPr id="8" name="Text Placeholder 7">
            <a:extLst>
              <a:ext uri="{FF2B5EF4-FFF2-40B4-BE49-F238E27FC236}">
                <a16:creationId xmlns:a16="http://schemas.microsoft.com/office/drawing/2014/main" id="{77225B18-3B26-49FB-8633-2158C702D2EB}"/>
              </a:ext>
            </a:extLst>
          </p:cNvPr>
          <p:cNvSpPr>
            <a:spLocks noGrp="1"/>
          </p:cNvSpPr>
          <p:nvPr>
            <p:ph type="body" sz="half" idx="2"/>
          </p:nvPr>
        </p:nvSpPr>
        <p:spPr>
          <a:xfrm>
            <a:off x="5551777" y="2060570"/>
            <a:ext cx="6640222" cy="4742861"/>
          </a:xfrm>
        </p:spPr>
        <p:txBody>
          <a:bodyPr>
            <a:normAutofit fontScale="25000" lnSpcReduction="20000"/>
          </a:bodyPr>
          <a:lstStyle/>
          <a:p>
            <a:pPr marL="342900" indent="-342900">
              <a:buFont typeface="Wingdings" panose="05000000000000000000" pitchFamily="2" charset="2"/>
              <a:buChar char="§"/>
            </a:pPr>
            <a:endParaRPr lang="en-US" sz="6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6400" dirty="0">
                <a:latin typeface="Arial" panose="020B0604020202020204" pitchFamily="34" charset="0"/>
                <a:cs typeface="Arial" panose="020B0604020202020204" pitchFamily="34" charset="0"/>
              </a:rPr>
              <a:t>In nearly all countries across the world, many children under 18 live with both of their parents. </a:t>
            </a:r>
          </a:p>
          <a:p>
            <a:pPr marL="342900" indent="-342900">
              <a:buFont typeface="Wingdings" panose="05000000000000000000" pitchFamily="2" charset="2"/>
              <a:buChar char="§"/>
            </a:pPr>
            <a:r>
              <a:rPr lang="en-US" sz="6400" dirty="0">
                <a:latin typeface="Arial" panose="020B0604020202020204" pitchFamily="34" charset="0"/>
                <a:cs typeface="Arial" panose="020B0604020202020204" pitchFamily="34" charset="0"/>
              </a:rPr>
              <a:t>In Middle Eastern and Asian countries, an average of 80-90% of children live with both parents, with India and Jordan at the highest with 93% and 94%, respectively. Among Europe and North America, the United Kingdom and the United States are the only countries with fewer than 75% of children living with both parents.</a:t>
            </a:r>
          </a:p>
          <a:p>
            <a:pPr marL="342900" indent="-342900">
              <a:buFont typeface="Wingdings" panose="05000000000000000000" pitchFamily="2" charset="2"/>
              <a:buChar char="§"/>
            </a:pPr>
            <a:r>
              <a:rPr lang="en-US" sz="6400" dirty="0">
                <a:latin typeface="Arial" panose="020B0604020202020204" pitchFamily="34" charset="0"/>
                <a:cs typeface="Arial" panose="020B0604020202020204" pitchFamily="34" charset="0"/>
              </a:rPr>
              <a:t>Overall, living apart from both parents is uncommon for most of the world, except parts of Africa, Central and South America. Children in Africa are least likely to live with both parents, due to high rates of teen marriage, high parental morality, and the common practice of sending children to live with other relatives. </a:t>
            </a:r>
          </a:p>
          <a:p>
            <a:pPr marL="342900" indent="-342900">
              <a:buFont typeface="Wingdings" panose="05000000000000000000" pitchFamily="2" charset="2"/>
              <a:buChar char="§"/>
            </a:pPr>
            <a:r>
              <a:rPr lang="en-US" sz="6400" dirty="0">
                <a:latin typeface="Arial" panose="020B0604020202020204" pitchFamily="34" charset="0"/>
                <a:cs typeface="Arial" panose="020B0604020202020204" pitchFamily="34" charset="0"/>
              </a:rPr>
              <a:t>The lowest rates of children born outside of marriage occur in Asia and the Middle East. Many children are born outside of marriage in Eastern Europe.</a:t>
            </a:r>
          </a:p>
          <a:p>
            <a:endParaRPr lang="en-US" dirty="0"/>
          </a:p>
        </p:txBody>
      </p:sp>
      <p:pic>
        <p:nvPicPr>
          <p:cNvPr id="11" name="Content Placeholder 10" descr="A group of people posing for a photo&#10;&#10;Description automatically generated">
            <a:extLst>
              <a:ext uri="{FF2B5EF4-FFF2-40B4-BE49-F238E27FC236}">
                <a16:creationId xmlns:a16="http://schemas.microsoft.com/office/drawing/2014/main" id="{38CDB413-7696-4F6E-9D17-7FA0D665938B}"/>
              </a:ext>
            </a:extLst>
          </p:cNvPr>
          <p:cNvPicPr>
            <a:picLocks noGrp="1" noChangeAspect="1"/>
          </p:cNvPicPr>
          <p:nvPr>
            <p:ph type="pic" idx="4294967295"/>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3585" r="13585"/>
          <a:stretch>
            <a:fillRect/>
          </a:stretch>
        </p:blipFill>
        <p:spPr>
          <a:xfrm>
            <a:off x="1" y="0"/>
            <a:ext cx="5263548" cy="6851056"/>
          </a:xfrm>
        </p:spPr>
      </p:pic>
      <p:sp>
        <p:nvSpPr>
          <p:cNvPr id="19" name="Rectangle 2">
            <a:extLst>
              <a:ext uri="{FF2B5EF4-FFF2-40B4-BE49-F238E27FC236}">
                <a16:creationId xmlns:a16="http://schemas.microsoft.com/office/drawing/2014/main" id="{0B8F8EA6-3CB0-4FDD-BB48-F80437E7995D}"/>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88274734"/>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7" name="click.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D7D7F0C-622D-4D84-A68D-C1AF54B63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780ECF-B4CF-44D6-812C-B135171A18C3}"/>
              </a:ext>
            </a:extLst>
          </p:cNvPr>
          <p:cNvSpPr>
            <a:spLocks noGrp="1"/>
          </p:cNvSpPr>
          <p:nvPr>
            <p:ph type="title"/>
          </p:nvPr>
        </p:nvSpPr>
        <p:spPr>
          <a:xfrm>
            <a:off x="1" y="1"/>
            <a:ext cx="5303520" cy="2032000"/>
          </a:xfrm>
        </p:spPr>
        <p:txBody>
          <a:bodyPr vert="horz" lIns="91440" tIns="45720" rIns="91440" bIns="45720" rtlCol="0" anchor="t">
            <a:normAutofit/>
          </a:bodyPr>
          <a:lstStyle/>
          <a:p>
            <a:pPr algn="ctr">
              <a:lnSpc>
                <a:spcPct val="89000"/>
              </a:lnSpc>
            </a:pPr>
            <a:br>
              <a:rPr lang="en-US" sz="4400" dirty="0"/>
            </a:br>
            <a:r>
              <a:rPr lang="en-US" sz="4400" dirty="0"/>
              <a:t>Dual-Income Family and Marriage</a:t>
            </a:r>
          </a:p>
        </p:txBody>
      </p:sp>
      <p:sp>
        <p:nvSpPr>
          <p:cNvPr id="3" name="Text Placeholder 2">
            <a:extLst>
              <a:ext uri="{FF2B5EF4-FFF2-40B4-BE49-F238E27FC236}">
                <a16:creationId xmlns:a16="http://schemas.microsoft.com/office/drawing/2014/main" id="{94CD4AA0-7794-4D75-9961-C384B911242F}"/>
              </a:ext>
            </a:extLst>
          </p:cNvPr>
          <p:cNvSpPr>
            <a:spLocks noGrp="1"/>
          </p:cNvSpPr>
          <p:nvPr>
            <p:ph type="body" sz="half" idx="2"/>
          </p:nvPr>
        </p:nvSpPr>
        <p:spPr>
          <a:xfrm>
            <a:off x="0" y="2032001"/>
            <a:ext cx="5303519" cy="4825622"/>
          </a:xfrm>
        </p:spPr>
        <p:txBody>
          <a:bodyPr vert="horz" lIns="91440" tIns="45720" rIns="91440" bIns="45720" rtlCol="0">
            <a:normAutofit/>
          </a:bodyPr>
          <a:lstStyle/>
          <a:p>
            <a:pPr marL="342900" indent="-384048">
              <a:lnSpc>
                <a:spcPct val="94000"/>
              </a:lnSpc>
              <a:spcAft>
                <a:spcPts val="200"/>
              </a:spcAft>
              <a:buFont typeface="Franklin Gothic Book" panose="020B0503020102020204" pitchFamily="34" charset="0"/>
              <a:buChar char="•"/>
            </a:pPr>
            <a:endParaRPr lang="en-US" sz="1100" dirty="0"/>
          </a:p>
          <a:p>
            <a:pPr marL="342900" indent="-384048">
              <a:lnSpc>
                <a:spcPct val="94000"/>
              </a:lnSpc>
              <a:spcAft>
                <a:spcPts val="200"/>
              </a:spcAft>
              <a:buFont typeface="Franklin Gothic Book" panose="020B0503020102020204" pitchFamily="34" charset="0"/>
              <a:buChar char="•"/>
            </a:pPr>
            <a:r>
              <a:rPr lang="en-US" dirty="0">
                <a:latin typeface="Arial" panose="020B0604020202020204" pitchFamily="34" charset="0"/>
                <a:cs typeface="Arial" panose="020B0604020202020204" pitchFamily="34" charset="0"/>
              </a:rPr>
              <a:t>In 2002, only 7 percent of all U.S. households consisted of married couples with children in which only the husband worked.</a:t>
            </a:r>
          </a:p>
          <a:p>
            <a:pPr marL="0" indent="-384048">
              <a:lnSpc>
                <a:spcPct val="94000"/>
              </a:lnSpc>
              <a:spcAft>
                <a:spcPts val="200"/>
              </a:spcAft>
              <a:buFont typeface="Franklin Gothic Book" panose="020B0503020102020204" pitchFamily="34" charset="0"/>
              <a:buNone/>
            </a:pPr>
            <a:r>
              <a:rPr lang="en-US" dirty="0">
                <a:latin typeface="Arial" panose="020B0604020202020204" pitchFamily="34" charset="0"/>
                <a:cs typeface="Arial" panose="020B0604020202020204" pitchFamily="34" charset="0"/>
              </a:rPr>
              <a:t> </a:t>
            </a:r>
          </a:p>
          <a:p>
            <a:pPr marL="342900" indent="-384048">
              <a:lnSpc>
                <a:spcPct val="94000"/>
              </a:lnSpc>
              <a:spcAft>
                <a:spcPts val="200"/>
              </a:spcAft>
              <a:buFont typeface="Franklin Gothic Book" panose="020B0503020102020204" pitchFamily="34" charset="0"/>
              <a:buChar char="•"/>
            </a:pPr>
            <a:r>
              <a:rPr lang="en-US" dirty="0">
                <a:latin typeface="Arial" panose="020B0604020202020204" pitchFamily="34" charset="0"/>
                <a:cs typeface="Arial" panose="020B0604020202020204" pitchFamily="34" charset="0"/>
              </a:rPr>
              <a:t>Dual-income families with children made up more than two times as many households.</a:t>
            </a:r>
          </a:p>
          <a:p>
            <a:pPr indent="-384048">
              <a:lnSpc>
                <a:spcPct val="94000"/>
              </a:lnSpc>
              <a:spcAft>
                <a:spcPts val="200"/>
              </a:spcAft>
            </a:pPr>
            <a:endParaRPr lang="en-US" dirty="0">
              <a:latin typeface="Arial" panose="020B0604020202020204" pitchFamily="34" charset="0"/>
              <a:cs typeface="Arial" panose="020B0604020202020204" pitchFamily="34" charset="0"/>
            </a:endParaRPr>
          </a:p>
          <a:p>
            <a:pPr marL="342900" indent="-384048">
              <a:lnSpc>
                <a:spcPct val="94000"/>
              </a:lnSpc>
              <a:spcAft>
                <a:spcPts val="200"/>
              </a:spcAft>
              <a:buFont typeface="Franklin Gothic Book" panose="020B0503020102020204" pitchFamily="34" charset="0"/>
              <a:buChar char="•"/>
            </a:pPr>
            <a:r>
              <a:rPr lang="en-US" dirty="0">
                <a:latin typeface="Arial" panose="020B0604020202020204" pitchFamily="34" charset="0"/>
                <a:cs typeface="Arial" panose="020B0604020202020204" pitchFamily="34" charset="0"/>
              </a:rPr>
              <a:t>Between 1990 and 2010 married-couple households, consisted at 66% were dual-income families with children</a:t>
            </a:r>
          </a:p>
          <a:p>
            <a:pPr marL="342900" indent="-384048">
              <a:lnSpc>
                <a:spcPct val="94000"/>
              </a:lnSpc>
              <a:spcAft>
                <a:spcPts val="200"/>
              </a:spcAft>
              <a:buFont typeface="Franklin Gothic Book" panose="020B0503020102020204" pitchFamily="34" charset="0"/>
              <a:buChar char="•"/>
            </a:pPr>
            <a:r>
              <a:rPr lang="en-US" dirty="0">
                <a:latin typeface="Arial" panose="020B0604020202020204" pitchFamily="34" charset="0"/>
                <a:cs typeface="Arial" panose="020B0604020202020204" pitchFamily="34" charset="0"/>
              </a:rPr>
              <a:t>In families where parents both work full-time, parenting duties are split more</a:t>
            </a:r>
          </a:p>
          <a:p>
            <a:pPr indent="-384048">
              <a:lnSpc>
                <a:spcPct val="94000"/>
              </a:lnSpc>
              <a:spcAft>
                <a:spcPts val="200"/>
              </a:spcAft>
            </a:pPr>
            <a:endParaRPr lang="en-US" dirty="0">
              <a:latin typeface="Arial" panose="020B0604020202020204" pitchFamily="34" charset="0"/>
              <a:cs typeface="Arial" panose="020B0604020202020204" pitchFamily="34" charset="0"/>
            </a:endParaRPr>
          </a:p>
          <a:p>
            <a:pPr marL="342900" indent="-384048">
              <a:lnSpc>
                <a:spcPct val="94000"/>
              </a:lnSpc>
              <a:spcAft>
                <a:spcPts val="200"/>
              </a:spcAft>
              <a:buFont typeface="Franklin Gothic Book" panose="020B0503020102020204" pitchFamily="34" charset="0"/>
              <a:buChar char="•"/>
            </a:pPr>
            <a:r>
              <a:rPr lang="en-US" dirty="0">
                <a:latin typeface="Arial" panose="020B0604020202020204" pitchFamily="34" charset="0"/>
                <a:cs typeface="Arial" panose="020B0604020202020204" pitchFamily="34" charset="0"/>
              </a:rPr>
              <a:t>It goes without saying that striking the right balance is a challenge. </a:t>
            </a:r>
          </a:p>
          <a:p>
            <a:pPr indent="-384048">
              <a:lnSpc>
                <a:spcPct val="94000"/>
              </a:lnSpc>
              <a:spcAft>
                <a:spcPts val="200"/>
              </a:spcAft>
            </a:pPr>
            <a:endParaRPr lang="en-US" dirty="0">
              <a:latin typeface="Arial" panose="020B0604020202020204" pitchFamily="34" charset="0"/>
              <a:cs typeface="Arial" panose="020B0604020202020204" pitchFamily="34" charset="0"/>
            </a:endParaRPr>
          </a:p>
          <a:p>
            <a:pPr marL="342900" indent="-384048">
              <a:lnSpc>
                <a:spcPct val="94000"/>
              </a:lnSpc>
              <a:spcAft>
                <a:spcPts val="200"/>
              </a:spcAft>
              <a:buFont typeface="Franklin Gothic Book" panose="020B0503020102020204" pitchFamily="34" charset="0"/>
              <a:buChar char="•"/>
            </a:pPr>
            <a:r>
              <a:rPr lang="en-US" dirty="0">
                <a:latin typeface="Arial" panose="020B0604020202020204" pitchFamily="34" charset="0"/>
                <a:cs typeface="Arial" panose="020B0604020202020204" pitchFamily="34" charset="0"/>
              </a:rPr>
              <a:t>It's worth spending some time and energy to figure out strategies that work for you and your partner.</a:t>
            </a:r>
          </a:p>
        </p:txBody>
      </p:sp>
      <p:sp>
        <p:nvSpPr>
          <p:cNvPr id="20" name="Rectangle 19">
            <a:extLst>
              <a:ext uri="{FF2B5EF4-FFF2-40B4-BE49-F238E27FC236}">
                <a16:creationId xmlns:a16="http://schemas.microsoft.com/office/drawing/2014/main" id="{02A2E7B6-CE50-4B96-A981-2A0250732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Content Placeholder 10" descr="A close up of a map&#10;&#10;Description automatically generated">
            <a:extLst>
              <a:ext uri="{FF2B5EF4-FFF2-40B4-BE49-F238E27FC236}">
                <a16:creationId xmlns:a16="http://schemas.microsoft.com/office/drawing/2014/main" id="{232C7A35-5108-4851-80AF-3EC1F6018AB5}"/>
              </a:ext>
            </a:extLst>
          </p:cNvPr>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5532121" y="0"/>
            <a:ext cx="6659878" cy="4290368"/>
          </a:xfrm>
          <a:prstGeom prst="rect">
            <a:avLst/>
          </a:prstGeom>
        </p:spPr>
      </p:pic>
      <p:pic>
        <p:nvPicPr>
          <p:cNvPr id="8" name="Content Placeholder 7" descr="A picture containing person, woman, baseball, ball&#10;&#10;Description automatically generated">
            <a:extLst>
              <a:ext uri="{FF2B5EF4-FFF2-40B4-BE49-F238E27FC236}">
                <a16:creationId xmlns:a16="http://schemas.microsoft.com/office/drawing/2014/main" id="{13E1467E-C2D2-4A91-BEF1-3B77AE9BFD94}"/>
              </a:ext>
            </a:extLst>
          </p:cNvPr>
          <p:cNvPicPr>
            <a:picLocks noGrp="1" noChangeAspect="1"/>
          </p:cNvPicPr>
          <p:nvPr>
            <p:ph type="pic"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09" r="1609"/>
          <a:stretch>
            <a:fillRect/>
          </a:stretch>
        </p:blipFill>
        <p:spPr>
          <a:xfrm>
            <a:off x="5549066" y="4290369"/>
            <a:ext cx="3372195" cy="2567254"/>
          </a:xfrm>
          <a:prstGeom prst="rect">
            <a:avLst/>
          </a:prstGeom>
        </p:spPr>
      </p:pic>
      <p:pic>
        <p:nvPicPr>
          <p:cNvPr id="17" name="Picture 16" descr="A picture containing game, baseball&#10;&#10;Description automatically generated">
            <a:extLst>
              <a:ext uri="{FF2B5EF4-FFF2-40B4-BE49-F238E27FC236}">
                <a16:creationId xmlns:a16="http://schemas.microsoft.com/office/drawing/2014/main" id="{78FFDA94-51AC-473C-A18C-EF789FC7298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21262" y="4290368"/>
            <a:ext cx="3270736" cy="2567254"/>
          </a:xfrm>
          <a:prstGeom prst="rect">
            <a:avLst/>
          </a:prstGeom>
        </p:spPr>
      </p:pic>
    </p:spTree>
    <p:extLst>
      <p:ext uri="{BB962C8B-B14F-4D97-AF65-F5344CB8AC3E}">
        <p14:creationId xmlns:p14="http://schemas.microsoft.com/office/powerpoint/2010/main" val="2117369994"/>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8" name="click.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C47D4F4-0CFE-4B87-8C7E-3681081D3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B98CA5AE-F2E4-4A6F-B986-89804B1EC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E96E3-AC89-4BDD-B43E-F58CD4CC3BA5}"/>
              </a:ext>
            </a:extLst>
          </p:cNvPr>
          <p:cNvSpPr>
            <a:spLocks noGrp="1"/>
          </p:cNvSpPr>
          <p:nvPr>
            <p:ph type="title"/>
          </p:nvPr>
        </p:nvSpPr>
        <p:spPr>
          <a:xfrm>
            <a:off x="0" y="0"/>
            <a:ext cx="7534423" cy="2171700"/>
          </a:xfrm>
        </p:spPr>
        <p:txBody>
          <a:bodyPr vert="horz" lIns="91440" tIns="45720" rIns="91440" bIns="45720" rtlCol="0" anchor="t">
            <a:normAutofit/>
          </a:bodyPr>
          <a:lstStyle/>
          <a:p>
            <a:pPr algn="ctr">
              <a:lnSpc>
                <a:spcPct val="89000"/>
              </a:lnSpc>
            </a:pPr>
            <a:br>
              <a:rPr lang="en-US" sz="4400" dirty="0"/>
            </a:br>
            <a:r>
              <a:rPr lang="en-US" sz="4400" dirty="0"/>
              <a:t>Structural Changes of Same-Sex Marriages </a:t>
            </a:r>
          </a:p>
        </p:txBody>
      </p:sp>
      <p:sp>
        <p:nvSpPr>
          <p:cNvPr id="5" name="Text Placeholder 4">
            <a:extLst>
              <a:ext uri="{FF2B5EF4-FFF2-40B4-BE49-F238E27FC236}">
                <a16:creationId xmlns:a16="http://schemas.microsoft.com/office/drawing/2014/main" id="{3D751CF5-0C0B-4294-BB97-5D87E5046868}"/>
              </a:ext>
            </a:extLst>
          </p:cNvPr>
          <p:cNvSpPr>
            <a:spLocks noGrp="1"/>
          </p:cNvSpPr>
          <p:nvPr>
            <p:ph type="body" sz="half" idx="2"/>
          </p:nvPr>
        </p:nvSpPr>
        <p:spPr>
          <a:xfrm>
            <a:off x="0" y="2281428"/>
            <a:ext cx="7378701" cy="4576196"/>
          </a:xfrm>
        </p:spPr>
        <p:txBody>
          <a:bodyPr vert="horz" lIns="91440" tIns="45720" rIns="91440" bIns="45720" rtlCol="0">
            <a:normAutofit/>
          </a:bodyPr>
          <a:lstStyle/>
          <a:p>
            <a:pPr marL="384048" indent="-384048">
              <a:lnSpc>
                <a:spcPct val="94000"/>
              </a:lnSpc>
              <a:spcAft>
                <a:spcPts val="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On June 26, 2015, President Obama and his administration have made historic strides to expand opportunities and advance equality.</a:t>
            </a:r>
          </a:p>
          <a:p>
            <a:pPr marL="384048" indent="-384048">
              <a:lnSpc>
                <a:spcPct val="94000"/>
              </a:lnSpc>
              <a:spcAft>
                <a:spcPts val="200"/>
              </a:spcAf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Justice rights for all Americans, including Lesbian, Gay, Bisexual, and Transsexual Americans.</a:t>
            </a:r>
          </a:p>
          <a:p>
            <a:pPr marL="384048" indent="-384048">
              <a:lnSpc>
                <a:spcPct val="94000"/>
              </a:lnSpc>
              <a:spcAft>
                <a:spcPts val="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 </a:t>
            </a:r>
          </a:p>
          <a:p>
            <a:pPr marL="384048" indent="-384048">
              <a:lnSpc>
                <a:spcPct val="94000"/>
              </a:lnSpc>
              <a:spcAft>
                <a:spcPts val="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Ellen DeGeneres helped support gay rights and marriages movement.</a:t>
            </a:r>
          </a:p>
          <a:p>
            <a:pPr marL="384048" indent="-384048">
              <a:lnSpc>
                <a:spcPct val="94000"/>
              </a:lnSpc>
              <a:spcAft>
                <a:spcPts val="200"/>
              </a:spcAf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President Obama awarded Ellen DeGeneres for The Presidential Medal of Freedom.</a:t>
            </a:r>
          </a:p>
          <a:p>
            <a:pPr marL="384048" indent="-384048">
              <a:lnSpc>
                <a:spcPct val="94000"/>
              </a:lnSpc>
              <a:spcAft>
                <a:spcPts val="200"/>
              </a:spcAft>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It is the Nation’s highest civilian honor, presented to individuals who have made especially meritorious contributions to the security or national interests of the United States, and to world peace.</a:t>
            </a:r>
          </a:p>
          <a:p>
            <a:pPr marL="384048" indent="-384048">
              <a:lnSpc>
                <a:spcPct val="94000"/>
              </a:lnSpc>
              <a:spcAft>
                <a:spcPts val="200"/>
              </a:spcAft>
              <a:buFont typeface="Franklin Gothic Book" panose="020B0503020102020204" pitchFamily="34" charset="0"/>
              <a:buChar char="•"/>
            </a:pPr>
            <a:endParaRPr lang="en-US" sz="1400" dirty="0"/>
          </a:p>
        </p:txBody>
      </p:sp>
      <p:pic>
        <p:nvPicPr>
          <p:cNvPr id="16" name="Picture 15" descr="A person wearing a suit and tie&#10;&#10;Description automatically generated">
            <a:extLst>
              <a:ext uri="{FF2B5EF4-FFF2-40B4-BE49-F238E27FC236}">
                <a16:creationId xmlns:a16="http://schemas.microsoft.com/office/drawing/2014/main" id="{64EB04EB-E77F-4E75-84AA-004059A0FC03}"/>
              </a:ext>
            </a:extLst>
          </p:cNvPr>
          <p:cNvPicPr>
            <a:picLocks noChangeAspect="1"/>
          </p:cNvPicPr>
          <p:nvPr/>
        </p:nvPicPr>
        <p:blipFill rotWithShape="1">
          <a:blip r:embed="rId3">
            <a:extLst>
              <a:ext uri="{28A0092B-C50C-407E-A947-70E740481C1C}">
                <a14:useLocalDpi xmlns:a14="http://schemas.microsoft.com/office/drawing/2010/main" val="0"/>
              </a:ext>
            </a:extLst>
          </a:blip>
          <a:srcRect r="-1" b="22774"/>
          <a:stretch/>
        </p:blipFill>
        <p:spPr>
          <a:xfrm>
            <a:off x="7766304" y="2281428"/>
            <a:ext cx="4425696" cy="2295144"/>
          </a:xfrm>
          <a:prstGeom prst="rect">
            <a:avLst/>
          </a:prstGeom>
        </p:spPr>
      </p:pic>
      <p:pic>
        <p:nvPicPr>
          <p:cNvPr id="14" name="Content Placeholder 13" descr="A person standing in front of a building&#10;&#10;Description automatically generated">
            <a:extLst>
              <a:ext uri="{FF2B5EF4-FFF2-40B4-BE49-F238E27FC236}">
                <a16:creationId xmlns:a16="http://schemas.microsoft.com/office/drawing/2014/main" id="{C21185F9-360F-44DE-A379-5705EFEE5B7B}"/>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r="-3" b="7837"/>
          <a:stretch/>
        </p:blipFill>
        <p:spPr>
          <a:xfrm>
            <a:off x="7764664" y="4563054"/>
            <a:ext cx="4427336" cy="2295134"/>
          </a:xfrm>
          <a:prstGeom prst="rect">
            <a:avLst/>
          </a:prstGeom>
        </p:spPr>
      </p:pic>
      <p:sp>
        <p:nvSpPr>
          <p:cNvPr id="75" name="Rectangle 74">
            <a:extLst>
              <a:ext uri="{FF2B5EF4-FFF2-40B4-BE49-F238E27FC236}">
                <a16:creationId xmlns:a16="http://schemas.microsoft.com/office/drawing/2014/main" id="{E67E3959-D0D8-49DB-A48B-CE4FC368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6064"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Ellen DeGeneres lauded for gay rights influence - BBC News">
            <a:extLst>
              <a:ext uri="{FF2B5EF4-FFF2-40B4-BE49-F238E27FC236}">
                <a16:creationId xmlns:a16="http://schemas.microsoft.com/office/drawing/2014/main" id="{74353A2B-A2D5-4AA4-9E77-120144DC9BAB}"/>
              </a:ext>
            </a:extLst>
          </p:cNvPr>
          <p:cNvPicPr>
            <a:picLocks noGrp="1" noChangeAspect="1" noChangeArrowheads="1"/>
          </p:cNvPicPr>
          <p:nvPr>
            <p:ph sz="quarter" idx="4294967295"/>
          </p:nvPr>
        </p:nvPicPr>
        <p:blipFill rotWithShape="1">
          <a:blip r:embed="rId5">
            <a:extLst>
              <a:ext uri="{28A0092B-C50C-407E-A947-70E740481C1C}">
                <a14:useLocalDpi xmlns:a14="http://schemas.microsoft.com/office/drawing/2010/main" val="0"/>
              </a:ext>
            </a:extLst>
          </a:blip>
          <a:srcRect r="1" b="7397"/>
          <a:stretch/>
        </p:blipFill>
        <p:spPr bwMode="auto">
          <a:xfrm>
            <a:off x="7765484" y="0"/>
            <a:ext cx="4427336" cy="229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531066"/>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2" name="click.wav"/>
          </p:stSnd>
        </p:sndAc>
      </p:transition>
    </mc:Choice>
    <mc:Fallback xmlns="">
      <p:transition advClick="0" advTm="20000">
        <p:fade/>
        <p:sndAc>
          <p:stSnd>
            <p:snd r:embed="rId6" name="click.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0E880B70-9045-4B1E-A61A-E849BE8C8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3" name="Rectangle 142">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26F56-45BB-468E-9089-0B80E6F14929}"/>
              </a:ext>
            </a:extLst>
          </p:cNvPr>
          <p:cNvSpPr>
            <a:spLocks noGrp="1"/>
          </p:cNvSpPr>
          <p:nvPr>
            <p:ph type="title"/>
          </p:nvPr>
        </p:nvSpPr>
        <p:spPr>
          <a:xfrm>
            <a:off x="155007" y="3589228"/>
            <a:ext cx="5014870" cy="744775"/>
          </a:xfrm>
        </p:spPr>
        <p:txBody>
          <a:bodyPr vert="horz" lIns="91440" tIns="45720" rIns="91440" bIns="45720" rtlCol="0" anchor="ctr">
            <a:normAutofit/>
          </a:bodyPr>
          <a:lstStyle/>
          <a:p>
            <a:pPr>
              <a:lnSpc>
                <a:spcPct val="89000"/>
              </a:lnSpc>
            </a:pPr>
            <a:r>
              <a:rPr lang="en-US" sz="3600" dirty="0"/>
              <a:t>Divorce &amp; Single Parents</a:t>
            </a:r>
          </a:p>
        </p:txBody>
      </p:sp>
      <p:pic>
        <p:nvPicPr>
          <p:cNvPr id="13" name="Picture 12" descr="A close up of a map&#10;&#10;Description automatically generated">
            <a:extLst>
              <a:ext uri="{FF2B5EF4-FFF2-40B4-BE49-F238E27FC236}">
                <a16:creationId xmlns:a16="http://schemas.microsoft.com/office/drawing/2014/main" id="{D5700B9A-1B82-4D80-9237-85E7F2C04F5E}"/>
              </a:ext>
            </a:extLst>
          </p:cNvPr>
          <p:cNvPicPr>
            <a:picLocks noChangeAspect="1"/>
          </p:cNvPicPr>
          <p:nvPr/>
        </p:nvPicPr>
        <p:blipFill rotWithShape="1">
          <a:blip r:embed="rId4">
            <a:extLst>
              <a:ext uri="{28A0092B-C50C-407E-A947-70E740481C1C}">
                <a14:useLocalDpi xmlns:a14="http://schemas.microsoft.com/office/drawing/2010/main" val="0"/>
              </a:ext>
            </a:extLst>
          </a:blip>
          <a:srcRect l="2759" r="26" b="3"/>
          <a:stretch/>
        </p:blipFill>
        <p:spPr>
          <a:xfrm>
            <a:off x="462566" y="1241222"/>
            <a:ext cx="3020596" cy="2089481"/>
          </a:xfrm>
          <a:prstGeom prst="rect">
            <a:avLst/>
          </a:prstGeom>
        </p:spPr>
      </p:pic>
      <p:sp>
        <p:nvSpPr>
          <p:cNvPr id="145" name="Freeform: Shape 144">
            <a:extLst>
              <a:ext uri="{FF2B5EF4-FFF2-40B4-BE49-F238E27FC236}">
                <a16:creationId xmlns:a16="http://schemas.microsoft.com/office/drawing/2014/main" id="{00106F80-B138-4C27-AEAE-350D5506E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611062" y="710273"/>
            <a:ext cx="2308583" cy="2084882"/>
          </a:xfrm>
          <a:custGeom>
            <a:avLst/>
            <a:gdLst>
              <a:gd name="connsiteX0" fmla="*/ 462 w 2308583"/>
              <a:gd name="connsiteY0" fmla="*/ 2084882 h 2084882"/>
              <a:gd name="connsiteX1" fmla="*/ 2308583 w 2308583"/>
              <a:gd name="connsiteY1" fmla="*/ 2084882 h 2084882"/>
              <a:gd name="connsiteX2" fmla="*/ 2308583 w 2308583"/>
              <a:gd name="connsiteY2" fmla="*/ 0 h 2084882"/>
              <a:gd name="connsiteX3" fmla="*/ 2022607 w 2308583"/>
              <a:gd name="connsiteY3" fmla="*/ 0 h 2084882"/>
              <a:gd name="connsiteX4" fmla="*/ 2022607 w 2308583"/>
              <a:gd name="connsiteY4" fmla="*/ 1813955 h 2084882"/>
              <a:gd name="connsiteX5" fmla="*/ 0 w 2308583"/>
              <a:gd name="connsiteY5" fmla="*/ 1813023 h 2084882"/>
              <a:gd name="connsiteX6" fmla="*/ 462 w 2308583"/>
              <a:gd name="connsiteY6" fmla="*/ 2084882 h 208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2084882">
                <a:moveTo>
                  <a:pt x="462" y="2084882"/>
                </a:moveTo>
                <a:lnTo>
                  <a:pt x="2308583" y="2084882"/>
                </a:lnTo>
                <a:lnTo>
                  <a:pt x="2308583" y="0"/>
                </a:lnTo>
                <a:lnTo>
                  <a:pt x="2022607" y="0"/>
                </a:lnTo>
                <a:lnTo>
                  <a:pt x="2022607" y="1813955"/>
                </a:lnTo>
                <a:lnTo>
                  <a:pt x="0" y="1813023"/>
                </a:lnTo>
                <a:cubicBezTo>
                  <a:pt x="923" y="1906853"/>
                  <a:pt x="-462" y="1991052"/>
                  <a:pt x="462" y="2084882"/>
                </a:cubicBezTo>
                <a:close/>
              </a:path>
            </a:pathLst>
          </a:custGeom>
          <a:solidFill>
            <a:schemeClr val="tx1">
              <a:lumMod val="75000"/>
              <a:lumOff val="25000"/>
            </a:schemeClr>
          </a:solidFill>
          <a:ln w="0">
            <a:noFill/>
            <a:prstDash val="solid"/>
            <a:round/>
            <a:headEnd/>
            <a:tailEnd/>
          </a:ln>
        </p:spPr>
      </p:sp>
      <p:pic>
        <p:nvPicPr>
          <p:cNvPr id="2056" name="Picture 8" descr="Tommy's Team">
            <a:extLst>
              <a:ext uri="{FF2B5EF4-FFF2-40B4-BE49-F238E27FC236}">
                <a16:creationId xmlns:a16="http://schemas.microsoft.com/office/drawing/2014/main" id="{C51A65C3-AA90-4ADF-8DD6-C3334FE5C6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578" r="12729" b="3"/>
          <a:stretch/>
        </p:blipFill>
        <p:spPr bwMode="auto">
          <a:xfrm>
            <a:off x="4537982" y="701818"/>
            <a:ext cx="3139260" cy="27271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orce Courts Cartoons and Comics - funny pictures from CartoonStock">
            <a:extLst>
              <a:ext uri="{FF2B5EF4-FFF2-40B4-BE49-F238E27FC236}">
                <a16:creationId xmlns:a16="http://schemas.microsoft.com/office/drawing/2014/main" id="{8FAC0877-85C5-4BCD-AD92-B11ED899752E}"/>
              </a:ext>
            </a:extLst>
          </p:cNvPr>
          <p:cNvPicPr>
            <a:picLocks noGrp="1" noChangeAspect="1" noChangeArrowheads="1"/>
          </p:cNvPicPr>
          <p:nvPr>
            <p:ph type="pic" idx="1"/>
          </p:nvPr>
        </p:nvPicPr>
        <p:blipFill rotWithShape="1">
          <a:blip r:embed="rId6">
            <a:extLst>
              <a:ext uri="{28A0092B-C50C-407E-A947-70E740481C1C}">
                <a14:useLocalDpi xmlns:a14="http://schemas.microsoft.com/office/drawing/2010/main" val="0"/>
              </a:ext>
            </a:extLst>
          </a:blip>
          <a:srcRect t="5646" r="-2" b="26047"/>
          <a:stretch/>
        </p:blipFill>
        <p:spPr bwMode="auto">
          <a:xfrm>
            <a:off x="8861374" y="710273"/>
            <a:ext cx="2715523" cy="2367505"/>
          </a:xfrm>
          <a:prstGeom prst="rect">
            <a:avLst/>
          </a:prstGeom>
          <a:noFill/>
          <a:extLst>
            <a:ext uri="{909E8E84-426E-40DD-AFC4-6F175D3DCCD1}">
              <a14:hiddenFill xmlns:a14="http://schemas.microsoft.com/office/drawing/2010/main">
                <a:solidFill>
                  <a:srgbClr val="FFFFFF"/>
                </a:solidFill>
              </a14:hiddenFill>
            </a:ext>
          </a:extLst>
        </p:spPr>
      </p:pic>
      <p:sp>
        <p:nvSpPr>
          <p:cNvPr id="147" name="Freeform: Shape 146">
            <a:extLst>
              <a:ext uri="{FF2B5EF4-FFF2-40B4-BE49-F238E27FC236}">
                <a16:creationId xmlns:a16="http://schemas.microsoft.com/office/drawing/2014/main" id="{DABC7F38-C8B8-4C20-82BE-82A52FF9C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292517" y="1071683"/>
            <a:ext cx="2308583" cy="2379788"/>
          </a:xfrm>
          <a:custGeom>
            <a:avLst/>
            <a:gdLst>
              <a:gd name="connsiteX0" fmla="*/ 2308583 w 2308583"/>
              <a:gd name="connsiteY0" fmla="*/ 0 h 2379788"/>
              <a:gd name="connsiteX1" fmla="*/ 2022607 w 2308583"/>
              <a:gd name="connsiteY1" fmla="*/ 0 h 2379788"/>
              <a:gd name="connsiteX2" fmla="*/ 2022607 w 2308583"/>
              <a:gd name="connsiteY2" fmla="*/ 2108861 h 2379788"/>
              <a:gd name="connsiteX3" fmla="*/ 0 w 2308583"/>
              <a:gd name="connsiteY3" fmla="*/ 2107929 h 2379788"/>
              <a:gd name="connsiteX4" fmla="*/ 462 w 2308583"/>
              <a:gd name="connsiteY4" fmla="*/ 2379788 h 2379788"/>
              <a:gd name="connsiteX5" fmla="*/ 2308583 w 2308583"/>
              <a:gd name="connsiteY5" fmla="*/ 2379788 h 2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379788">
                <a:moveTo>
                  <a:pt x="2308583" y="0"/>
                </a:moveTo>
                <a:lnTo>
                  <a:pt x="2022607" y="0"/>
                </a:lnTo>
                <a:lnTo>
                  <a:pt x="2022607" y="2108861"/>
                </a:lnTo>
                <a:lnTo>
                  <a:pt x="0" y="2107929"/>
                </a:lnTo>
                <a:cubicBezTo>
                  <a:pt x="923" y="2201759"/>
                  <a:pt x="-462" y="2285958"/>
                  <a:pt x="462" y="2379788"/>
                </a:cubicBezTo>
                <a:lnTo>
                  <a:pt x="2308583" y="2379788"/>
                </a:lnTo>
                <a:close/>
              </a:path>
            </a:pathLst>
          </a:custGeom>
          <a:solidFill>
            <a:schemeClr val="tx1">
              <a:lumMod val="65000"/>
              <a:lumOff val="35000"/>
            </a:schemeClr>
          </a:solidFill>
          <a:ln w="0">
            <a:noFill/>
            <a:prstDash val="solid"/>
            <a:round/>
            <a:headEnd/>
            <a:tailEnd/>
          </a:ln>
        </p:spPr>
      </p:sp>
      <p:sp>
        <p:nvSpPr>
          <p:cNvPr id="5" name="Text Placeholder 4">
            <a:extLst>
              <a:ext uri="{FF2B5EF4-FFF2-40B4-BE49-F238E27FC236}">
                <a16:creationId xmlns:a16="http://schemas.microsoft.com/office/drawing/2014/main" id="{67ABF78B-DF58-46CD-BBDE-4B0A1E043962}"/>
              </a:ext>
            </a:extLst>
          </p:cNvPr>
          <p:cNvSpPr>
            <a:spLocks noGrp="1"/>
          </p:cNvSpPr>
          <p:nvPr>
            <p:ph type="body" sz="half" idx="2"/>
          </p:nvPr>
        </p:nvSpPr>
        <p:spPr>
          <a:xfrm>
            <a:off x="0" y="4318623"/>
            <a:ext cx="12039600" cy="2367505"/>
          </a:xfrm>
        </p:spPr>
        <p:txBody>
          <a:bodyPr vert="horz" lIns="91440" tIns="45720" rIns="91440" bIns="45720" rtlCol="0">
            <a:normAutofit fontScale="85000" lnSpcReduction="20000"/>
          </a:bodyPr>
          <a:lstStyle/>
          <a:p>
            <a:pPr marL="384048" indent="-384048">
              <a:lnSpc>
                <a:spcPct val="94000"/>
              </a:lnSpc>
              <a:spcAft>
                <a:spcPts val="2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In 1960, divorce was generally uncommon, affecting only 9.1 out of every 1,000 married people.</a:t>
            </a:r>
          </a:p>
          <a:p>
            <a:pPr marL="384048" indent="-384048">
              <a:lnSpc>
                <a:spcPct val="94000"/>
              </a:lnSpc>
              <a:spcAft>
                <a:spcPts val="200"/>
              </a:spcAft>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After the 1960s has been associated with the liberalization of divorce laws. </a:t>
            </a:r>
          </a:p>
          <a:p>
            <a:pPr marL="384048" indent="-384048">
              <a:lnSpc>
                <a:spcPct val="94000"/>
              </a:lnSpc>
              <a:spcAft>
                <a:spcPts val="200"/>
              </a:spcAft>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The majority of Americans stayed married, and most children lived in stable, two-parent families</a:t>
            </a:r>
          </a:p>
          <a:p>
            <a:pPr marL="384048" indent="-384048">
              <a:lnSpc>
                <a:spcPct val="94000"/>
              </a:lnSpc>
              <a:spcAft>
                <a:spcPts val="200"/>
              </a:spcAft>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The shift in societal makes up due to women increasingly entering the workforce.</a:t>
            </a:r>
          </a:p>
          <a:p>
            <a:pPr marL="384048" indent="-384048">
              <a:lnSpc>
                <a:spcPct val="94000"/>
              </a:lnSpc>
              <a:spcAft>
                <a:spcPts val="200"/>
              </a:spcAft>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24 million U.S. children younger than 18 are living with an unmarried parent</a:t>
            </a:r>
          </a:p>
          <a:p>
            <a:pPr>
              <a:lnSpc>
                <a:spcPct val="94000"/>
              </a:lnSpc>
              <a:spcAft>
                <a:spcPts val="200"/>
              </a:spcAft>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r>
              <a:rPr lang="en-US" sz="1800" dirty="0">
                <a:latin typeface="Arial" panose="020B0604020202020204" pitchFamily="34" charset="0"/>
                <a:cs typeface="Arial" panose="020B0604020202020204" pitchFamily="34" charset="0"/>
              </a:rPr>
              <a:t>Divorce rates have skyrocketed in the 20th century, women are now more equal to men.</a:t>
            </a:r>
          </a:p>
          <a:p>
            <a:pPr marL="384048" indent="-384048">
              <a:lnSpc>
                <a:spcPct val="94000"/>
              </a:lnSpc>
              <a:spcAft>
                <a:spcPts val="200"/>
              </a:spcAft>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384048" indent="-384048">
              <a:lnSpc>
                <a:spcPct val="94000"/>
              </a:lnSpc>
              <a:spcAft>
                <a:spcPts val="200"/>
              </a:spcAft>
              <a:buFont typeface="Franklin Gothic Book" panose="020B0503020102020204" pitchFamily="34" charset="0"/>
              <a:buChar char="•"/>
            </a:pPr>
            <a:endParaRPr lang="en-US" sz="1200" dirty="0"/>
          </a:p>
          <a:p>
            <a:pPr marL="384048" indent="-384048">
              <a:lnSpc>
                <a:spcPct val="94000"/>
              </a:lnSpc>
              <a:spcAft>
                <a:spcPts val="200"/>
              </a:spcAft>
              <a:buFont typeface="Wingdings" panose="05000000000000000000" pitchFamily="2" charset="2"/>
              <a:buChar char="v"/>
            </a:pPr>
            <a:endParaRPr lang="en-US" sz="1800" dirty="0">
              <a:latin typeface="Arial" panose="020B0604020202020204" pitchFamily="34" charset="0"/>
              <a:cs typeface="Arial" panose="020B0604020202020204" pitchFamily="34" charset="0"/>
            </a:endParaRPr>
          </a:p>
          <a:p>
            <a:pPr marL="384048" indent="-384048">
              <a:lnSpc>
                <a:spcPct val="94000"/>
              </a:lnSpc>
              <a:spcAft>
                <a:spcPts val="200"/>
              </a:spcAft>
            </a:pPr>
            <a:endParaRPr lang="en-US" sz="1200" dirty="0"/>
          </a:p>
          <a:p>
            <a:pPr marL="384048" indent="-384048">
              <a:lnSpc>
                <a:spcPct val="94000"/>
              </a:lnSpc>
              <a:spcAft>
                <a:spcPts val="200"/>
              </a:spcAft>
            </a:pPr>
            <a:endParaRPr lang="en-US" sz="1200" dirty="0"/>
          </a:p>
          <a:p>
            <a:pPr marL="384048" indent="-384048">
              <a:lnSpc>
                <a:spcPct val="94000"/>
              </a:lnSpc>
              <a:spcAft>
                <a:spcPts val="200"/>
              </a:spcAft>
            </a:pPr>
            <a:endParaRPr lang="en-US" sz="1200" dirty="0"/>
          </a:p>
        </p:txBody>
      </p:sp>
      <p:sp useBgFill="1">
        <p:nvSpPr>
          <p:cNvPr id="149" name="Rectangle 148">
            <a:extLst>
              <a:ext uri="{FF2B5EF4-FFF2-40B4-BE49-F238E27FC236}">
                <a16:creationId xmlns:a16="http://schemas.microsoft.com/office/drawing/2014/main" id="{D8968742-1D40-4F6B-9272-064FD163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0486" y="6453386"/>
            <a:ext cx="573314" cy="404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7011908"/>
      </p:ext>
    </p:extLst>
  </p:cSld>
  <p:clrMapOvr>
    <a:masterClrMapping/>
  </p:clrMapOvr>
  <mc:AlternateContent xmlns:mc="http://schemas.openxmlformats.org/markup-compatibility/2006" xmlns:p14="http://schemas.microsoft.com/office/powerpoint/2010/main">
    <mc:Choice Requires="p14">
      <p:transition p14:dur="10" advClick="0" advTm="20000">
        <p14:reveal/>
        <p:sndAc>
          <p:stSnd>
            <p:snd r:embed="rId3" name="click.wav"/>
          </p:stSnd>
        </p:sndAc>
      </p:transition>
    </mc:Choice>
    <mc:Fallback xmlns="">
      <p:transition advClick="0" advTm="20000">
        <p:fade/>
        <p:sndAc>
          <p:stSnd>
            <p:snd r:embed="rId7" name="click.wav"/>
          </p:stSnd>
        </p:sndAc>
      </p:transition>
    </mc:Fallback>
  </mc:AlternateContent>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1343</Words>
  <Application>Microsoft Office PowerPoint</Application>
  <PresentationFormat>Widescreen</PresentationFormat>
  <Paragraphs>128</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Algerian</vt:lpstr>
      <vt:lpstr>Angsana New</vt:lpstr>
      <vt:lpstr>Arial</vt:lpstr>
      <vt:lpstr>Book Antiqua</vt:lpstr>
      <vt:lpstr>Calibri</vt:lpstr>
      <vt:lpstr>Franklin Gothic Book</vt:lpstr>
      <vt:lpstr>Wingdings</vt:lpstr>
      <vt:lpstr>Crop</vt:lpstr>
      <vt:lpstr>Family &amp; Marriage Sociology</vt:lpstr>
      <vt:lpstr> America’s History of Family &amp; Marriage  Sociology </vt:lpstr>
      <vt:lpstr>America’s Social History Marriage &amp; Family</vt:lpstr>
      <vt:lpstr>Gender Roles in the Twentieth Century </vt:lpstr>
      <vt:lpstr> Interracial Families &amp; Marriages </vt:lpstr>
      <vt:lpstr>Global Variations of Families &amp; Different Cultures </vt:lpstr>
      <vt:lpstr> Dual-Income Family and Marriage</vt:lpstr>
      <vt:lpstr> Structural Changes of Same-Sex Marriages </vt:lpstr>
      <vt:lpstr>Divorce &amp; Single Parents</vt:lpstr>
      <vt:lpstr>Society &amp; Economics in the U.S. </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&amp; Marriage Sociology</dc:title>
  <dc:creator>Cheryl Perry</dc:creator>
  <cp:lastModifiedBy>Cheryl Perry</cp:lastModifiedBy>
  <cp:revision>1</cp:revision>
  <dcterms:created xsi:type="dcterms:W3CDTF">2020-06-13T18:08:06Z</dcterms:created>
  <dcterms:modified xsi:type="dcterms:W3CDTF">2020-06-13T18:10:16Z</dcterms:modified>
</cp:coreProperties>
</file>