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298" r:id="rId5"/>
    <p:sldId id="283" r:id="rId6"/>
    <p:sldId id="297" r:id="rId7"/>
    <p:sldId id="292" r:id="rId8"/>
    <p:sldId id="284" r:id="rId9"/>
    <p:sldId id="28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2" autoAdjust="0"/>
    <p:restoredTop sz="94712" autoAdjust="0"/>
  </p:normalViewPr>
  <p:slideViewPr>
    <p:cSldViewPr snapToGrid="0">
      <p:cViewPr>
        <p:scale>
          <a:sx n="72" d="100"/>
          <a:sy n="72" d="100"/>
        </p:scale>
        <p:origin x="936" y="1252"/>
      </p:cViewPr>
      <p:guideLst/>
    </p:cSldViewPr>
  </p:slideViewPr>
  <p:outlineViewPr>
    <p:cViewPr>
      <p:scale>
        <a:sx n="33" d="100"/>
        <a:sy n="33" d="100"/>
      </p:scale>
      <p:origin x="0" y="-942"/>
    </p:cViewPr>
  </p:outlineViewPr>
  <p:notesTextViewPr>
    <p:cViewPr>
      <p:scale>
        <a:sx n="3" d="2"/>
        <a:sy n="3" d="2"/>
      </p:scale>
      <p:origin x="0" y="0"/>
    </p:cViewPr>
  </p:notesTextViewPr>
  <p:sorterViewPr>
    <p:cViewPr>
      <p:scale>
        <a:sx n="75" d="100"/>
        <a:sy n="75"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10/11/2022</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10/11/2022</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 y="2"/>
            <a:ext cx="9780588" cy="6804025"/>
          </a:xfrm>
          <a:solidFill>
            <a:schemeClr val="bg1">
              <a:lumMod val="85000"/>
            </a:schemeClr>
          </a:solidFill>
        </p:spPr>
        <p:txBody>
          <a:bodyPr tIns="1728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5"/>
            <a:ext cx="89916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1" y="4061041"/>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9"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 y="2"/>
            <a:ext cx="9780588"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1" y="2204792"/>
            <a:ext cx="5956300" cy="1944000"/>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1" y="4148862"/>
            <a:ext cx="5956300" cy="1100565"/>
          </a:xfrm>
          <a:solidFill>
            <a:schemeClr val="tx1">
              <a:alpha val="80000"/>
            </a:schemeClr>
          </a:solidFill>
        </p:spPr>
        <p:txBody>
          <a:bodyPr lIns="180000" tIns="180000" rIns="252000" bIns="18000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9"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er Slide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3" y="2"/>
            <a:ext cx="9780588"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1" y="4110762"/>
            <a:ext cx="5956300" cy="1100565"/>
          </a:xfrm>
          <a:solidFill>
            <a:schemeClr val="tx1">
              <a:alpha val="80000"/>
            </a:schemeClr>
          </a:solidFill>
        </p:spPr>
        <p:txBody>
          <a:bodyPr lIns="252000" tIns="180000" rIns="180000" bIns="180000"/>
          <a:lstStyle>
            <a:lvl1pPr marL="0" indent="0" algn="l">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1"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a:lstStyle>
            <a:lvl1pPr algn="r">
              <a:defRPr sz="4500" b="1" spc="-225">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9348589"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1" y="1869797"/>
            <a:ext cx="6641900" cy="1124345"/>
          </a:xfrm>
          <a:solidFill>
            <a:schemeClr val="bg1">
              <a:lumMod val="95000"/>
            </a:schemeClr>
          </a:solidFill>
        </p:spPr>
        <p:txBody>
          <a:bodyPr lIns="180000" tIns="180000" rIns="180000" bIns="180000"/>
          <a:lstStyle>
            <a:lvl1pPr algn="l">
              <a:defRPr sz="4500" b="1" spc="-225">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3" y="2994143"/>
            <a:ext cx="6641627" cy="590155"/>
          </a:xfrm>
          <a:solidFill>
            <a:schemeClr val="tx1">
              <a:alpha val="80000"/>
            </a:schemeClr>
          </a:solidFill>
        </p:spPr>
        <p:txBody>
          <a:bodyPr lIns="180000" tIns="180000" rIns="180000" bIns="180000"/>
          <a:lstStyle>
            <a:lvl1pPr marL="0" indent="0" algn="l">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6288000" y="3763650"/>
            <a:ext cx="5472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9775826"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2307689"/>
            <a:ext cx="5472000" cy="360000"/>
          </a:xfrm>
        </p:spPr>
        <p:txBody>
          <a:bodyPr anchor="t"/>
          <a:lstStyle>
            <a:lvl1pPr marL="0" indent="0">
              <a:buNone/>
              <a:defRPr sz="1800" b="1">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815039"/>
            <a:ext cx="5472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2308216"/>
            <a:ext cx="5472000" cy="358775"/>
          </a:xfrm>
        </p:spPr>
        <p:txBody>
          <a:bodyPr/>
          <a:lstStyle>
            <a:lvl1pPr marL="0" indent="0">
              <a:buNone/>
              <a:defRPr sz="18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9" y="2812214"/>
            <a:ext cx="5472113" cy="337903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431802"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val="1"/>
              </a:ext>
            </a:extLst>
          </p:cNvPr>
          <p:cNvSpPr/>
          <p:nvPr userDrawn="1"/>
        </p:nvSpPr>
        <p:spPr>
          <a:xfrm>
            <a:off x="6299889"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2"/>
            <a:ext cx="5664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 y="2"/>
            <a:ext cx="9780103" cy="6804025"/>
          </a:xfrm>
          <a:solidFill>
            <a:schemeClr val="bg1">
              <a:lumMod val="85000"/>
            </a:schemeClr>
          </a:solidFill>
        </p:spPr>
        <p:txBody>
          <a:bodyPr tIns="0"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1" y="3957705"/>
            <a:ext cx="2910343"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1" y="4306722"/>
            <a:ext cx="2910343"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1" y="4655739"/>
            <a:ext cx="2910343"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1" y="5004756"/>
            <a:ext cx="2910343"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9" y="1511250"/>
            <a:ext cx="5472113" cy="468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49" y="1511478"/>
            <a:ext cx="3600451" cy="4679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49" y="1511475"/>
            <a:ext cx="3600451"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3"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3"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3"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3"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5"/>
            <a:ext cx="89916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1" y="4061041"/>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9"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Tree>
    <p:extLst>
      <p:ext uri="{BB962C8B-B14F-4D97-AF65-F5344CB8AC3E}">
        <p14:creationId xmlns:p14="http://schemas.microsoft.com/office/powerpoint/2010/main" val="857760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1"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1" y="4114627"/>
            <a:ext cx="5956300"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00025" lvl="0" indent="-200025"/>
            <a:r>
              <a:rPr lang="en-US" noProof="0"/>
              <a:t>Click to edit Master text styles</a:t>
            </a:r>
          </a:p>
        </p:txBody>
      </p:sp>
    </p:spTree>
    <p:extLst>
      <p:ext uri="{BB962C8B-B14F-4D97-AF65-F5344CB8AC3E}">
        <p14:creationId xmlns:p14="http://schemas.microsoft.com/office/powerpoint/2010/main" val="3982563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008000"/>
            <a:ext cx="11328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6207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6311885" y="1007252"/>
            <a:ext cx="5460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432000" y="1007252"/>
            <a:ext cx="5448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5553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2"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val="1"/>
              </a:ext>
            </a:extLst>
          </p:cNvPr>
          <p:cNvSpPr/>
          <p:nvPr userDrawn="1"/>
        </p:nvSpPr>
        <p:spPr>
          <a:xfrm>
            <a:off x="6299889"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431801" y="1224130"/>
            <a:ext cx="5448115"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6312085" y="1224130"/>
            <a:ext cx="5447915"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6299885" y="1955731"/>
            <a:ext cx="5447915" cy="42339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431800" y="1943031"/>
            <a:ext cx="5447915" cy="42466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5315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2"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4788816" y="432001"/>
            <a:ext cx="6971184" cy="5429050"/>
          </a:xfrm>
        </p:spPr>
        <p:txBody>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432000"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Tree>
    <p:extLst>
      <p:ext uri="{BB962C8B-B14F-4D97-AF65-F5344CB8AC3E}">
        <p14:creationId xmlns:p14="http://schemas.microsoft.com/office/powerpoint/2010/main" val="801432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2"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432000"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4788816" y="432001"/>
            <a:ext cx="6971184" cy="54290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endParaRPr lang="en-US" noProof="0" dirty="0"/>
          </a:p>
        </p:txBody>
      </p:sp>
    </p:spTree>
    <p:extLst>
      <p:ext uri="{BB962C8B-B14F-4D97-AF65-F5344CB8AC3E}">
        <p14:creationId xmlns:p14="http://schemas.microsoft.com/office/powerpoint/2010/main" val="2040633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11339513"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39767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id="{0DB3A426-6D4A-4D91-ACD6-A2C25BAE44E3}"/>
              </a:ext>
            </a:extLst>
          </p:cNvPr>
          <p:cNvSpPr>
            <a:spLocks noGrp="1"/>
          </p:cNvSpPr>
          <p:nvPr>
            <p:ph type="body" sz="quarter" idx="14"/>
          </p:nvPr>
        </p:nvSpPr>
        <p:spPr>
          <a:xfrm>
            <a:off x="1664370" y="2033590"/>
            <a:ext cx="8863263" cy="2790825"/>
          </a:xfrm>
        </p:spPr>
        <p:txBody>
          <a:bodyPr anchor="ctr"/>
          <a:lstStyle>
            <a:lvl1pPr marL="0" indent="0" algn="ctr">
              <a:buNone/>
              <a:defRPr sz="4500"/>
            </a:lvl1pPr>
            <a:lvl2pPr marL="200025" indent="0">
              <a:buNone/>
              <a:defRPr/>
            </a:lvl2pPr>
          </a:lstStyle>
          <a:p>
            <a:pPr lvl="0"/>
            <a:r>
              <a:rPr lang="en-US" noProof="0"/>
              <a:t>Click to edit Master text styles</a:t>
            </a:r>
          </a:p>
        </p:txBody>
      </p:sp>
    </p:spTree>
    <p:extLst>
      <p:ext uri="{BB962C8B-B14F-4D97-AF65-F5344CB8AC3E}">
        <p14:creationId xmlns:p14="http://schemas.microsoft.com/office/powerpoint/2010/main" val="2877243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9780102"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8" name="Rectangle 27">
            <a:extLst>
              <a:ext uri="{FF2B5EF4-FFF2-40B4-BE49-F238E27FC236}">
                <a16:creationId xmlns:a16="http://schemas.microsoft.com/office/drawing/2014/main" id="{C825DB53-D610-4A40-AFDC-EBC47DB613CE}"/>
              </a:ext>
            </a:extLst>
          </p:cNvPr>
          <p:cNvSpPr/>
          <p:nvPr userDrawn="1"/>
        </p:nvSpPr>
        <p:spPr>
          <a:xfrm>
            <a:off x="9780105"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31" name="Freeform: Shape 30">
            <a:extLst>
              <a:ext uri="{FF2B5EF4-FFF2-40B4-BE49-F238E27FC236}">
                <a16:creationId xmlns:a16="http://schemas.microsoft.com/office/drawing/2014/main" id="{C2B9A6A4-83D0-40B1-8B15-964C84BF0705}"/>
              </a:ext>
            </a:extLst>
          </p:cNvPr>
          <p:cNvSpPr/>
          <p:nvPr userDrawn="1"/>
        </p:nvSpPr>
        <p:spPr>
          <a:xfrm>
            <a:off x="1" y="6371351"/>
            <a:ext cx="9780103"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900">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900">
                <a:solidFill>
                  <a:schemeClr val="bg1"/>
                </a:solidFill>
                <a:latin typeface="+mj-lt"/>
              </a:defRPr>
            </a:lvl1pPr>
          </a:lstStyle>
          <a:p>
            <a:fld id="{19B51A1E-902D-48AF-9020-955120F399B6}" type="slidenum">
              <a:rPr lang="en-US" noProof="0" smtClean="0"/>
              <a:pPr/>
              <a:t>‹#›</a:t>
            </a:fld>
            <a:endParaRPr lang="en-US" noProof="0" dirty="0"/>
          </a:p>
        </p:txBody>
      </p:sp>
      <p:sp>
        <p:nvSpPr>
          <p:cNvPr id="4" name="TextBox 3">
            <a:extLst>
              <a:ext uri="{FF2B5EF4-FFF2-40B4-BE49-F238E27FC236}">
                <a16:creationId xmlns:a16="http://schemas.microsoft.com/office/drawing/2014/main" id="{34FDC6F9-37F9-4E25-AECA-D307B8421C73}"/>
              </a:ext>
            </a:extLst>
          </p:cNvPr>
          <p:cNvSpPr txBox="1"/>
          <p:nvPr userDrawn="1"/>
        </p:nvSpPr>
        <p:spPr>
          <a:xfrm>
            <a:off x="10243101" y="6467030"/>
            <a:ext cx="1053900" cy="291785"/>
          </a:xfrm>
          <a:prstGeom prst="rect">
            <a:avLst/>
          </a:prstGeom>
          <a:noFill/>
        </p:spPr>
        <p:txBody>
          <a:bodyPr wrap="square" tIns="81000" bIns="0" rtlCol="0" anchor="ctr">
            <a:spAutoFit/>
          </a:bodyPr>
          <a:lstStyle/>
          <a:p>
            <a:pPr algn="r">
              <a:lnSpc>
                <a:spcPts val="750"/>
              </a:lnSpc>
            </a:pPr>
            <a:r>
              <a:rPr lang="en-US" sz="1875" b="1" i="0" spc="-75" baseline="0" noProof="0" dirty="0">
                <a:solidFill>
                  <a:schemeClr val="accent1"/>
                </a:solidFill>
                <a:latin typeface="+mj-lt"/>
              </a:rPr>
              <a:t>TREY</a:t>
            </a:r>
            <a:r>
              <a:rPr lang="en-US" sz="1200" b="1" i="0" spc="-75" baseline="0" noProof="0" dirty="0">
                <a:solidFill>
                  <a:schemeClr val="accent1"/>
                </a:solidFill>
                <a:latin typeface="+mj-lt"/>
              </a:rPr>
              <a:t> </a:t>
            </a:r>
            <a:br>
              <a:rPr lang="en-US" sz="1200" b="1" i="0" spc="-75" baseline="0" noProof="0" dirty="0">
                <a:solidFill>
                  <a:schemeClr val="accent1"/>
                </a:solidFill>
                <a:latin typeface="+mj-lt"/>
              </a:rPr>
            </a:br>
            <a:r>
              <a:rPr lang="en-US" sz="900" b="0" i="0" spc="105" baseline="0" noProof="0" dirty="0">
                <a:solidFill>
                  <a:schemeClr val="tx1">
                    <a:lumMod val="75000"/>
                    <a:lumOff val="25000"/>
                  </a:schemeClr>
                </a:solidFill>
                <a:latin typeface="+mj-lt"/>
              </a:rPr>
              <a:t>research</a:t>
            </a:r>
          </a:p>
        </p:txBody>
      </p:sp>
      <p:sp>
        <p:nvSpPr>
          <p:cNvPr id="9" name="Rectangle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cxnSp>
        <p:nvCxnSpPr>
          <p:cNvPr id="18" name="Straight Connector 17">
            <a:extLst>
              <a:ext uri="{FF2B5EF4-FFF2-40B4-BE49-F238E27FC236}">
                <a16:creationId xmlns:a16="http://schemas.microsoft.com/office/drawing/2014/main" id="{030FA059-EC32-4FFF-9673-48849B2FA43A}"/>
              </a:ext>
            </a:extLst>
          </p:cNvPr>
          <p:cNvCxnSpPr>
            <a:cxnSpLocks/>
          </p:cNvCxnSpPr>
          <p:nvPr userDrawn="1"/>
        </p:nvCxnSpPr>
        <p:spPr>
          <a:xfrm flipH="1">
            <a:off x="2"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67" r:id="rId13"/>
    <p:sldLayoutId id="2147483668" r:id="rId14"/>
    <p:sldLayoutId id="2147483669" r:id="rId15"/>
    <p:sldLayoutId id="2147483670" r:id="rId16"/>
    <p:sldLayoutId id="2147483671" r:id="rId17"/>
    <p:sldLayoutId id="2147483673" r:id="rId18"/>
    <p:sldLayoutId id="2147483674" r:id="rId19"/>
    <p:sldLayoutId id="2147483654" r:id="rId20"/>
    <p:sldLayoutId id="2147483655" r:id="rId21"/>
    <p:sldLayoutId id="2147483675" r:id="rId22"/>
    <p:sldLayoutId id="2147483672" r:id="rId23"/>
  </p:sldLayoutIdLst>
  <p:hf hdr="0" dt="0"/>
  <p:txStyles>
    <p:title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p:titleStyle>
    <p:bodyStyle>
      <a:lvl1pPr marL="200025" indent="-200025" algn="l" defTabSz="685800" rtl="0" eaLnBrk="1" latinLnBrk="0" hangingPunct="1">
        <a:lnSpc>
          <a:spcPct val="90000"/>
        </a:lnSpc>
        <a:spcBef>
          <a:spcPts val="750"/>
        </a:spcBef>
        <a:buFont typeface="Arial" panose="020B0604020202020204" pitchFamily="34" charset="0"/>
        <a:buChar char="•"/>
        <a:defRPr sz="1350" kern="1200">
          <a:solidFill>
            <a:schemeClr val="tx1">
              <a:lumMod val="75000"/>
              <a:lumOff val="25000"/>
            </a:schemeClr>
          </a:solidFill>
          <a:latin typeface="+mn-lt"/>
          <a:ea typeface="+mn-ea"/>
          <a:cs typeface="+mn-cs"/>
        </a:defRPr>
      </a:lvl1pPr>
      <a:lvl2pPr marL="407194" indent="-207169" algn="l" defTabSz="685800" rtl="0" eaLnBrk="1" latinLnBrk="0" hangingPunct="1">
        <a:lnSpc>
          <a:spcPct val="90000"/>
        </a:lnSpc>
        <a:spcBef>
          <a:spcPts val="375"/>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60721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3pPr>
      <a:lvl4pPr marL="807244"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4pPr>
      <a:lvl5pPr marL="100726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Hands coming together in circle">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3924300" y="2965541"/>
            <a:ext cx="6743700" cy="945971"/>
          </a:xfrm>
        </p:spPr>
        <p:txBody>
          <a:bodyPr/>
          <a:lstStyle/>
          <a:p>
            <a:r>
              <a:rPr lang="en-US" sz="2400" dirty="0">
                <a:latin typeface="Engravers MT" panose="02090707080505020304" pitchFamily="18" charset="0"/>
              </a:rPr>
              <a:t>the communication styles and cultures around  In the world </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3924301" y="3903031"/>
            <a:ext cx="4935141" cy="435691"/>
          </a:xfrm>
        </p:spPr>
        <p:txBody>
          <a:bodyPr/>
          <a:lstStyle/>
          <a:p>
            <a:r>
              <a:rPr lang="en-US" dirty="0"/>
              <a:t>By: Ubah Ismael </a:t>
            </a:r>
          </a:p>
        </p:txBody>
      </p:sp>
      <p:sp>
        <p:nvSpPr>
          <p:cNvPr id="51" name="TextBox 50">
            <a:extLst>
              <a:ext uri="{FF2B5EF4-FFF2-40B4-BE49-F238E27FC236}">
                <a16:creationId xmlns:a16="http://schemas.microsoft.com/office/drawing/2014/main" id="{66C1DE0A-7865-466B-B5D7-781C92357026}"/>
              </a:ext>
            </a:extLst>
          </p:cNvPr>
          <p:cNvSpPr txBox="1"/>
          <p:nvPr/>
        </p:nvSpPr>
        <p:spPr>
          <a:xfrm>
            <a:off x="9237693" y="4032975"/>
            <a:ext cx="1052056" cy="307045"/>
          </a:xfrm>
          <a:prstGeom prst="rect">
            <a:avLst/>
          </a:prstGeom>
          <a:noFill/>
        </p:spPr>
        <p:txBody>
          <a:bodyPr wrap="square" tIns="81000" bIns="0" rtlCol="0" anchor="ctr">
            <a:spAutoFit/>
          </a:bodyPr>
          <a:lstStyle/>
          <a:p>
            <a:pPr algn="ctr">
              <a:lnSpc>
                <a:spcPts val="750"/>
              </a:lnSpc>
            </a:pPr>
            <a:r>
              <a:rPr lang="en-US" sz="2700" b="1" spc="-75" dirty="0">
                <a:solidFill>
                  <a:schemeClr val="tx1">
                    <a:lumMod val="75000"/>
                    <a:lumOff val="25000"/>
                  </a:schemeClr>
                </a:solidFill>
                <a:latin typeface="+mj-lt"/>
              </a:rPr>
              <a:t>TREY</a:t>
            </a:r>
            <a:r>
              <a:rPr lang="en-US" b="1" spc="-75" dirty="0">
                <a:solidFill>
                  <a:schemeClr val="tx1">
                    <a:lumMod val="75000"/>
                    <a:lumOff val="25000"/>
                  </a:schemeClr>
                </a:solidFill>
                <a:latin typeface="+mj-lt"/>
              </a:rPr>
              <a:t> </a:t>
            </a:r>
            <a:br>
              <a:rPr lang="en-US" b="1" spc="-75" dirty="0">
                <a:solidFill>
                  <a:schemeClr val="tx1">
                    <a:lumMod val="75000"/>
                    <a:lumOff val="25000"/>
                  </a:schemeClr>
                </a:solidFill>
                <a:latin typeface="+mj-lt"/>
              </a:rPr>
            </a:br>
            <a:r>
              <a:rPr lang="en-US" sz="1350" spc="105" dirty="0">
                <a:solidFill>
                  <a:schemeClr val="tx1">
                    <a:lumMod val="75000"/>
                    <a:lumOff val="25000"/>
                  </a:schemeClr>
                </a:solidFill>
                <a:latin typeface="+mj-lt"/>
              </a:rPr>
              <a:t>research</a:t>
            </a:r>
          </a:p>
        </p:txBody>
      </p:sp>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1559560" y="2884165"/>
            <a:ext cx="4276690" cy="2249570"/>
          </a:xfrm>
        </p:spPr>
        <p:txBody>
          <a:bodyPr/>
          <a:lstStyle/>
          <a:p>
            <a:r>
              <a:rPr lang="en-US" sz="1800" dirty="0"/>
              <a:t>Understanding the similarities and differences of people from various cultural backgrounds and groups will help you engage them and communicate with them more effectively.</a:t>
            </a:r>
          </a:p>
          <a:p>
            <a:r>
              <a:rPr lang="en-US" sz="1800" dirty="0"/>
              <a:t>Since organizations want to increase productivity, this kind of verbal and nonverbal communication is important.</a:t>
            </a:r>
          </a:p>
        </p:txBody>
      </p:sp>
      <p:pic>
        <p:nvPicPr>
          <p:cNvPr id="9" name="Picture Placeholder 8" descr="Handing touching mobile phone">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6096000" y="806450"/>
            <a:ext cx="4572000" cy="4778513"/>
          </a:xfrm>
        </p:spPr>
      </p:pic>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8514640" y="2951477"/>
            <a:ext cx="1808559"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dirty="0"/>
          </a:p>
        </p:txBody>
      </p:sp>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6685280" y="2279650"/>
            <a:ext cx="3658720" cy="1343656"/>
          </a:xfrm>
        </p:spPr>
        <p:txBody>
          <a:bodyPr/>
          <a:lstStyle/>
          <a:p>
            <a:r>
              <a:rPr lang="en-US" sz="2100" dirty="0">
                <a:latin typeface="Georgia Pro Black" panose="020B0604020202020204" pitchFamily="18" charset="0"/>
              </a:rPr>
              <a:t>Communication</a:t>
            </a:r>
            <a:br>
              <a:rPr lang="en-US" sz="2100" dirty="0">
                <a:latin typeface="Georgia Pro Black" panose="020B0604020202020204" pitchFamily="18" charset="0"/>
              </a:rPr>
            </a:br>
            <a:r>
              <a:rPr lang="en-US" sz="2100" dirty="0">
                <a:latin typeface="Georgia Pro Black" panose="020B0604020202020204" pitchFamily="18" charset="0"/>
              </a:rPr>
              <a:t>A different culture develops at work</a:t>
            </a:r>
            <a:r>
              <a:rPr lang="en-US" sz="2400" dirty="0"/>
              <a:t>. </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6436360" y="3623307"/>
            <a:ext cx="3907640" cy="1747769"/>
          </a:xfrm>
        </p:spPr>
        <p:txBody>
          <a:bodyPr/>
          <a:lstStyle/>
          <a:p>
            <a:r>
              <a:rPr lang="en-US" dirty="0"/>
              <a:t>Communication cultural differences refer to the variances between communicators who are exchanging information with one another and are brought about by variations in their various cultures.</a:t>
            </a:r>
          </a:p>
          <a:p>
            <a:r>
              <a:rPr lang="en-US" dirty="0"/>
              <a:t>These disparities show up in how each communicator thinks and acts, which alters the communication and its results. </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2</a:t>
            </a:fld>
            <a:endParaRPr lang="en-US" dirty="0"/>
          </a:p>
        </p:txBody>
      </p:sp>
    </p:spTree>
    <p:extLst>
      <p:ext uri="{BB962C8B-B14F-4D97-AF65-F5344CB8AC3E}">
        <p14:creationId xmlns:p14="http://schemas.microsoft.com/office/powerpoint/2010/main" val="132974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8855870" y="2178802"/>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dirty="0"/>
          </a:p>
        </p:txBody>
      </p:sp>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5362575" y="2264921"/>
            <a:ext cx="4981425" cy="843259"/>
          </a:xfrm>
        </p:spPr>
        <p:txBody>
          <a:bodyPr/>
          <a:lstStyle/>
          <a:p>
            <a:r>
              <a:rPr lang="en-US" sz="2400" dirty="0"/>
              <a:t>Success in my life and/or career in regard to communication and cultural diversity. </a:t>
            </a: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p:txBody>
          <a:bodyPr/>
          <a:lstStyle/>
          <a:p>
            <a:r>
              <a:rPr lang="en-US" dirty="0"/>
              <a:t>Success in my job is heavily influenced by communication and cultural diversity.</a:t>
            </a:r>
          </a:p>
          <a:p>
            <a:r>
              <a:rPr lang="en-US" dirty="0"/>
              <a:t>I've encountered new individuals and other cultures on the path to my work.</a:t>
            </a:r>
          </a:p>
          <a:p>
            <a:r>
              <a:rPr lang="en-US" dirty="0"/>
              <a:t>I'm from Somalia, and I've been studying English and assimilating American culture since moving here.</a:t>
            </a:r>
          </a:p>
          <a:p>
            <a:r>
              <a:rPr lang="en-US" dirty="0"/>
              <a:t>It has been difficult in various ways to communicate with diverse people. </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3</a:t>
            </a:fld>
            <a:endParaRPr lang="en-US" dirty="0"/>
          </a:p>
        </p:txBody>
      </p:sp>
      <p:pic>
        <p:nvPicPr>
          <p:cNvPr id="11" name="Picture Placeholder 10" descr="A picture containing calendar&#10;&#10;Description automatically generated">
            <a:extLst>
              <a:ext uri="{FF2B5EF4-FFF2-40B4-BE49-F238E27FC236}">
                <a16:creationId xmlns:a16="http://schemas.microsoft.com/office/drawing/2014/main" id="{B1158EE2-BC30-5998-BC60-CCA8D7D0F79F}"/>
              </a:ext>
            </a:extLst>
          </p:cNvPr>
          <p:cNvPicPr>
            <a:picLocks noGrp="1" noChangeAspect="1"/>
          </p:cNvPicPr>
          <p:nvPr>
            <p:ph type="pic" sz="quarter" idx="14"/>
          </p:nvPr>
        </p:nvPicPr>
        <p:blipFill>
          <a:blip r:embed="rId2"/>
          <a:srcRect l="20003" r="20003"/>
          <a:stretch>
            <a:fillRect/>
          </a:stretch>
        </p:blipFill>
        <p:spPr>
          <a:xfrm>
            <a:off x="1576279" y="1339851"/>
            <a:ext cx="3786296" cy="3957320"/>
          </a:xfrm>
        </p:spPr>
      </p:pic>
    </p:spTree>
    <p:extLst>
      <p:ext uri="{BB962C8B-B14F-4D97-AF65-F5344CB8AC3E}">
        <p14:creationId xmlns:p14="http://schemas.microsoft.com/office/powerpoint/2010/main" val="722098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sitting on the floor&#10;&#10;Description automatically generated with medium confidence">
            <a:extLst>
              <a:ext uri="{FF2B5EF4-FFF2-40B4-BE49-F238E27FC236}">
                <a16:creationId xmlns:a16="http://schemas.microsoft.com/office/drawing/2014/main" id="{D0AAB3F9-4BE6-FC1B-7A41-FDE0587859BB}"/>
              </a:ext>
            </a:extLst>
          </p:cNvPr>
          <p:cNvPicPr>
            <a:picLocks noGrp="1" noChangeAspect="1"/>
          </p:cNvPicPr>
          <p:nvPr>
            <p:ph type="pic" sz="quarter" idx="14"/>
          </p:nvPr>
        </p:nvPicPr>
        <p:blipFill rotWithShape="1">
          <a:blip r:embed="rId2"/>
          <a:srcRect l="13339" r="23275" b="1"/>
          <a:stretch/>
        </p:blipFill>
        <p:spPr>
          <a:xfrm>
            <a:off x="1524016" y="857251"/>
            <a:ext cx="4571985" cy="4778513"/>
          </a:xfrm>
          <a:noFill/>
        </p:spPr>
      </p:pic>
      <p:sp>
        <p:nvSpPr>
          <p:cNvPr id="3" name="Title 2">
            <a:extLst>
              <a:ext uri="{FF2B5EF4-FFF2-40B4-BE49-F238E27FC236}">
                <a16:creationId xmlns:a16="http://schemas.microsoft.com/office/drawing/2014/main" id="{200B3D2B-613A-41BE-987D-E6A1324B456D}"/>
              </a:ext>
            </a:extLst>
          </p:cNvPr>
          <p:cNvSpPr>
            <a:spLocks noGrp="1"/>
          </p:cNvSpPr>
          <p:nvPr>
            <p:ph type="title"/>
          </p:nvPr>
        </p:nvSpPr>
        <p:spPr>
          <a:xfrm>
            <a:off x="5362576" y="2259598"/>
            <a:ext cx="4981425" cy="843259"/>
          </a:xfrm>
        </p:spPr>
        <p:txBody>
          <a:bodyPr anchor="ctr">
            <a:normAutofit fontScale="90000"/>
          </a:bodyPr>
          <a:lstStyle/>
          <a:p>
            <a:r>
              <a:rPr lang="en-US" sz="1800"/>
              <a:t>The sensitivities and awareness needed for collaborating with the group you selected in the workplace?</a:t>
            </a:r>
          </a:p>
        </p:txBody>
      </p:sp>
      <p:sp>
        <p:nvSpPr>
          <p:cNvPr id="14" name="Text Placeholder 13">
            <a:extLst>
              <a:ext uri="{FF2B5EF4-FFF2-40B4-BE49-F238E27FC236}">
                <a16:creationId xmlns:a16="http://schemas.microsoft.com/office/drawing/2014/main" id="{F278402B-CA7D-4F5B-B3FA-ED74AB3CFB6C}"/>
              </a:ext>
            </a:extLst>
          </p:cNvPr>
          <p:cNvSpPr>
            <a:spLocks noGrp="1"/>
          </p:cNvSpPr>
          <p:nvPr>
            <p:ph sz="half" idx="1"/>
          </p:nvPr>
        </p:nvSpPr>
        <p:spPr>
          <a:xfrm>
            <a:off x="6240000" y="3679988"/>
            <a:ext cx="4104000" cy="1821263"/>
          </a:xfrm>
        </p:spPr>
        <p:txBody>
          <a:bodyPr>
            <a:normAutofit/>
          </a:bodyPr>
          <a:lstStyle/>
          <a:p>
            <a:r>
              <a:rPr lang="en-US" b="1"/>
              <a:t>Since workplace collaboration made up a significant portion of company culture and effective communication played an essential role in the workplace where people from various backgrounds come together, it was important to have strong communication skills on hand when dealing with these various people in my research on communication and cultural differences in the workplace</a:t>
            </a:r>
            <a:r>
              <a:rPr lang="en-US" dirty="0"/>
              <a:t>. </a:t>
            </a:r>
            <a:endParaRPr lang="en-US"/>
          </a:p>
        </p:txBody>
      </p:sp>
      <p:sp>
        <p:nvSpPr>
          <p:cNvPr id="21" name="Footer Placeholder 5">
            <a:extLst>
              <a:ext uri="{FF2B5EF4-FFF2-40B4-BE49-F238E27FC236}">
                <a16:creationId xmlns:a16="http://schemas.microsoft.com/office/drawing/2014/main" id="{9A8DA7E9-4F6A-F17B-FDC7-F25148003010}"/>
              </a:ext>
            </a:extLst>
          </p:cNvPr>
          <p:cNvSpPr>
            <a:spLocks noGrp="1"/>
          </p:cNvSpPr>
          <p:nvPr>
            <p:ph type="ftr" sz="quarter" idx="13"/>
          </p:nvPr>
        </p:nvSpPr>
        <p:spPr>
          <a:xfrm>
            <a:off x="1848000" y="5687116"/>
            <a:ext cx="4248000" cy="221297"/>
          </a:xfrm>
        </p:spPr>
        <p:txBody>
          <a:bodyPr/>
          <a:lstStyle/>
          <a:p>
            <a:pPr>
              <a:spcAft>
                <a:spcPts val="450"/>
              </a:spcAft>
            </a:pPr>
            <a:r>
              <a:rPr lang="en-US" noProof="0"/>
              <a:t>Add a footer</a:t>
            </a:r>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33"/>
          </p:nvPr>
        </p:nvSpPr>
        <p:spPr>
          <a:xfrm>
            <a:off x="10344000" y="5635763"/>
            <a:ext cx="324000" cy="324000"/>
          </a:xfrm>
        </p:spPr>
        <p:txBody>
          <a:bodyPr anchor="ctr">
            <a:normAutofit/>
          </a:bodyPr>
          <a:lstStyle/>
          <a:p>
            <a:pPr>
              <a:spcAft>
                <a:spcPts val="450"/>
              </a:spcAft>
            </a:pPr>
            <a:fld id="{19B51A1E-902D-48AF-9020-955120F399B6}" type="slidenum">
              <a:rPr lang="en-US" smtClean="0"/>
              <a:pPr>
                <a:spcAft>
                  <a:spcPts val="450"/>
                </a:spcAft>
              </a:pPr>
              <a:t>4</a:t>
            </a:fld>
            <a:endParaRPr lang="en-US"/>
          </a:p>
        </p:txBody>
      </p:sp>
    </p:spTree>
    <p:extLst>
      <p:ext uri="{BB962C8B-B14F-4D97-AF65-F5344CB8AC3E}">
        <p14:creationId xmlns:p14="http://schemas.microsoft.com/office/powerpoint/2010/main" val="4091674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4E83-A4F0-49C5-BB01-F5773509A2B3}"/>
              </a:ext>
            </a:extLst>
          </p:cNvPr>
          <p:cNvSpPr>
            <a:spLocks noGrp="1"/>
          </p:cNvSpPr>
          <p:nvPr>
            <p:ph type="title"/>
          </p:nvPr>
        </p:nvSpPr>
        <p:spPr>
          <a:xfrm>
            <a:off x="1666240" y="958851"/>
            <a:ext cx="8686610" cy="546400"/>
          </a:xfrm>
        </p:spPr>
        <p:txBody>
          <a:bodyPr/>
          <a:lstStyle/>
          <a:p>
            <a:pPr marL="219075" fontAlgn="base">
              <a:spcBef>
                <a:spcPts val="900"/>
              </a:spcBef>
              <a:spcAft>
                <a:spcPts val="900"/>
              </a:spcAft>
            </a:pPr>
            <a:r>
              <a:rPr lang="en-US" sz="2100" dirty="0">
                <a:solidFill>
                  <a:srgbClr val="000000"/>
                </a:solidFill>
                <a:latin typeface="Times New Roman" panose="02020603050405020304" pitchFamily="18" charset="0"/>
              </a:rPr>
              <a:t>How will your research influence your choices and impact your life decisions with respect to your life and your own professional growth.</a:t>
            </a:r>
          </a:p>
        </p:txBody>
      </p:sp>
      <p:sp>
        <p:nvSpPr>
          <p:cNvPr id="3" name="Text Placehold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a:lstStyle/>
          <a:p>
            <a:endParaRPr lang="en-US" dirty="0"/>
          </a:p>
        </p:txBody>
      </p:sp>
      <p:sp>
        <p:nvSpPr>
          <p:cNvPr id="12" name="Rectangle 11">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1847852" y="2432488"/>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dirty="0"/>
          </a:p>
        </p:txBody>
      </p:sp>
      <p:sp>
        <p:nvSpPr>
          <p:cNvPr id="4" name="Text Placeholder 3">
            <a:extLst>
              <a:ext uri="{FF2B5EF4-FFF2-40B4-BE49-F238E27FC236}">
                <a16:creationId xmlns:a16="http://schemas.microsoft.com/office/drawing/2014/main" id="{6AB259A0-0017-492F-A0DC-4B70C7052AE0}"/>
              </a:ext>
            </a:extLst>
          </p:cNvPr>
          <p:cNvSpPr>
            <a:spLocks noGrp="1"/>
          </p:cNvSpPr>
          <p:nvPr>
            <p:ph type="body" idx="1"/>
          </p:nvPr>
        </p:nvSpPr>
        <p:spPr>
          <a:xfrm>
            <a:off x="1848000" y="2689451"/>
            <a:ext cx="4104000" cy="270000"/>
          </a:xfrm>
        </p:spPr>
        <p:txBody>
          <a:bodyPr/>
          <a:lstStyle/>
          <a:p>
            <a:endParaRPr lang="en-US" dirty="0"/>
          </a:p>
        </p:txBody>
      </p:sp>
      <p:sp>
        <p:nvSpPr>
          <p:cNvPr id="5" name="Content Placeholder 4">
            <a:extLst>
              <a:ext uri="{FF2B5EF4-FFF2-40B4-BE49-F238E27FC236}">
                <a16:creationId xmlns:a16="http://schemas.microsoft.com/office/drawing/2014/main" id="{CEEB3BAE-C0B2-447C-B8BE-96C6BD84D658}"/>
              </a:ext>
            </a:extLst>
          </p:cNvPr>
          <p:cNvSpPr>
            <a:spLocks noGrp="1"/>
          </p:cNvSpPr>
          <p:nvPr>
            <p:ph sz="half" idx="2"/>
          </p:nvPr>
        </p:nvSpPr>
        <p:spPr>
          <a:xfrm>
            <a:off x="1848000" y="3070326"/>
            <a:ext cx="4104000" cy="2130324"/>
          </a:xfrm>
        </p:spPr>
        <p:txBody>
          <a:bodyPr/>
          <a:lstStyle/>
          <a:p>
            <a:pPr algn="just">
              <a:spcBef>
                <a:spcPts val="900"/>
              </a:spcBef>
              <a:spcAft>
                <a:spcPts val="900"/>
              </a:spcAft>
            </a:pPr>
            <a:r>
              <a:rPr lang="en-US" dirty="0">
                <a:solidFill>
                  <a:srgbClr val="000000"/>
                </a:solidFill>
                <a:latin typeface="Times New Roman" panose="02020603050405020304" pitchFamily="18" charset="0"/>
              </a:rPr>
              <a:t>In this research will I have learned a lot about </a:t>
            </a:r>
            <a:r>
              <a:rPr lang="en-US" dirty="0" err="1">
                <a:solidFill>
                  <a:srgbClr val="000000"/>
                </a:solidFill>
                <a:latin typeface="Times New Roman" panose="02020603050405020304" pitchFamily="18" charset="0"/>
              </a:rPr>
              <a:t>about</a:t>
            </a:r>
            <a:r>
              <a:rPr lang="en-US" dirty="0">
                <a:solidFill>
                  <a:srgbClr val="000000"/>
                </a:solidFill>
                <a:latin typeface="Times New Roman" panose="02020603050405020304" pitchFamily="18" charset="0"/>
              </a:rPr>
              <a:t> the different communication Since I am majoring in business. Communicating and understanding the different culture is very important. People experience differences in recognition in the workplace. Also, in my own  professional growth I The workplace and communication are connected. A more productive and enjoyable workplace results from effective communication methods. Not to add, how well your teams communicate with one another reflects on the culture of your organization.</a:t>
            </a:r>
            <a:endParaRPr lang="en-US" dirty="0">
              <a:effectLst/>
            </a:endParaRPr>
          </a:p>
        </p:txBody>
      </p:sp>
      <p:cxnSp>
        <p:nvCxnSpPr>
          <p:cNvPr id="11" name="Straight Connector 10">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6096000" y="2629526"/>
            <a:ext cx="0" cy="180849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B237D1CA-B91A-410E-A968-D017BBE99F99}"/>
              </a:ext>
            </a:extLst>
          </p:cNvPr>
          <p:cNvSpPr>
            <a:spLocks noGrp="1"/>
          </p:cNvSpPr>
          <p:nvPr>
            <p:ph type="body" sz="quarter" idx="13"/>
          </p:nvPr>
        </p:nvSpPr>
        <p:spPr>
          <a:xfrm>
            <a:off x="6249000" y="2689846"/>
            <a:ext cx="4104000" cy="269081"/>
          </a:xfrm>
        </p:spPr>
        <p:txBody>
          <a:bodyPr/>
          <a:lstStyle/>
          <a:p>
            <a:endParaRPr lang="en-US" dirty="0"/>
          </a:p>
        </p:txBody>
      </p:sp>
      <p:sp>
        <p:nvSpPr>
          <p:cNvPr id="7" name="Text Placeholder 6">
            <a:extLst>
              <a:ext uri="{FF2B5EF4-FFF2-40B4-BE49-F238E27FC236}">
                <a16:creationId xmlns:a16="http://schemas.microsoft.com/office/drawing/2014/main" id="{26A87885-D672-4CF9-A78D-CFE98385B03A}"/>
              </a:ext>
            </a:extLst>
          </p:cNvPr>
          <p:cNvSpPr>
            <a:spLocks noGrp="1"/>
          </p:cNvSpPr>
          <p:nvPr>
            <p:ph type="body" sz="quarter" idx="12"/>
          </p:nvPr>
        </p:nvSpPr>
        <p:spPr>
          <a:xfrm>
            <a:off x="6248917" y="3067846"/>
            <a:ext cx="4104085" cy="1647031"/>
          </a:xfrm>
        </p:spPr>
        <p:txBody>
          <a:bodyPr/>
          <a:lstStyle/>
          <a:p>
            <a:endParaRPr lang="en-US" dirty="0"/>
          </a:p>
        </p:txBody>
      </p:sp>
      <p:sp>
        <p:nvSpPr>
          <p:cNvPr id="8" name="Slide Number Placehold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0344000" y="5635763"/>
            <a:ext cx="324000" cy="324000"/>
          </a:xfrm>
          <a:solidFill>
            <a:schemeClr val="tx1">
              <a:lumMod val="95000"/>
              <a:lumOff val="5000"/>
            </a:schemeClr>
          </a:solidFill>
        </p:spPr>
        <p:txBody>
          <a:bodyPr/>
          <a:lstStyle/>
          <a:p>
            <a:fld id="{19B51A1E-902D-48AF-9020-955120F399B6}" type="slidenum">
              <a:rPr lang="en-US" smtClean="0"/>
              <a:pPr/>
              <a:t>5</a:t>
            </a:fld>
            <a:endParaRPr lang="en-US" dirty="0"/>
          </a:p>
        </p:txBody>
      </p:sp>
      <p:pic>
        <p:nvPicPr>
          <p:cNvPr id="10" name="Picture 9" descr="A picture containing text, compact disk">
            <a:extLst>
              <a:ext uri="{FF2B5EF4-FFF2-40B4-BE49-F238E27FC236}">
                <a16:creationId xmlns:a16="http://schemas.microsoft.com/office/drawing/2014/main" id="{8E119BF5-0E42-E0F8-16A7-E8658DDDA6A3}"/>
              </a:ext>
            </a:extLst>
          </p:cNvPr>
          <p:cNvPicPr>
            <a:picLocks noChangeAspect="1"/>
          </p:cNvPicPr>
          <p:nvPr/>
        </p:nvPicPr>
        <p:blipFill>
          <a:blip r:embed="rId2"/>
          <a:stretch>
            <a:fillRect/>
          </a:stretch>
        </p:blipFill>
        <p:spPr>
          <a:xfrm>
            <a:off x="5884772" y="2046857"/>
            <a:ext cx="4981386" cy="4509473"/>
          </a:xfrm>
          <a:prstGeom prst="rect">
            <a:avLst/>
          </a:prstGeom>
        </p:spPr>
      </p:pic>
    </p:spTree>
    <p:extLst>
      <p:ext uri="{BB962C8B-B14F-4D97-AF65-F5344CB8AC3E}">
        <p14:creationId xmlns:p14="http://schemas.microsoft.com/office/powerpoint/2010/main" val="318883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conference room">
            <a:extLst>
              <a:ext uri="{FF2B5EF4-FFF2-40B4-BE49-F238E27FC236}">
                <a16:creationId xmlns:a16="http://schemas.microsoft.com/office/drawing/2014/main" id="{8F5AE0D5-C196-A947-8AFE-449A48B2615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t="45" b="45"/>
          <a:stretch>
            <a:fillRect/>
          </a:stretch>
        </p:blipFill>
        <p:spPr/>
      </p:pic>
      <p:sp>
        <p:nvSpPr>
          <p:cNvPr id="4" name="Content Placeholder 3">
            <a:extLst>
              <a:ext uri="{FF2B5EF4-FFF2-40B4-BE49-F238E27FC236}">
                <a16:creationId xmlns:a16="http://schemas.microsoft.com/office/drawing/2014/main" id="{3B86E961-B76E-423F-995E-11B31E921437}"/>
              </a:ext>
            </a:extLst>
          </p:cNvPr>
          <p:cNvSpPr>
            <a:spLocks noGrp="1"/>
          </p:cNvSpPr>
          <p:nvPr>
            <p:ph sz="half" idx="1"/>
          </p:nvPr>
        </p:nvSpPr>
        <p:spPr>
          <a:xfrm>
            <a:off x="7577328" y="4876801"/>
            <a:ext cx="2766672" cy="424424"/>
          </a:xfrm>
          <a:solidFill>
            <a:schemeClr val="tx1">
              <a:lumMod val="95000"/>
              <a:lumOff val="5000"/>
            </a:schemeClr>
          </a:solidFill>
        </p:spPr>
        <p:txBody>
          <a:bodyPr/>
          <a:lstStyle/>
          <a:p>
            <a:r>
              <a:rPr lang="en-US" dirty="0"/>
              <a:t>Ubah Ismael</a:t>
            </a:r>
          </a:p>
          <a:p>
            <a:r>
              <a:rPr lang="en-US" dirty="0"/>
              <a:t>10/03/2022</a:t>
            </a:r>
          </a:p>
        </p:txBody>
      </p:sp>
      <p:sp>
        <p:nvSpPr>
          <p:cNvPr id="6" name="Slide Number Placeholder 5">
            <a:extLst>
              <a:ext uri="{FF2B5EF4-FFF2-40B4-BE49-F238E27FC236}">
                <a16:creationId xmlns:a16="http://schemas.microsoft.com/office/drawing/2014/main" id="{70202D98-AA1E-41BB-B94E-180311759C13}"/>
              </a:ext>
            </a:extLst>
          </p:cNvPr>
          <p:cNvSpPr>
            <a:spLocks noGrp="1"/>
          </p:cNvSpPr>
          <p:nvPr>
            <p:ph type="sldNum" sz="quarter" idx="15"/>
          </p:nvPr>
        </p:nvSpPr>
        <p:spPr/>
        <p:txBody>
          <a:bodyPr/>
          <a:lstStyle/>
          <a:p>
            <a:fld id="{19B51A1E-902D-48AF-9020-955120F399B6}" type="slidenum">
              <a:rPr lang="en-US" smtClean="0"/>
              <a:pPr/>
              <a:t>6</a:t>
            </a:fld>
            <a:endParaRPr lang="en-US" dirty="0"/>
          </a:p>
        </p:txBody>
      </p:sp>
      <p:sp>
        <p:nvSpPr>
          <p:cNvPr id="11" name="Title 10" hidden="1">
            <a:extLst>
              <a:ext uri="{FF2B5EF4-FFF2-40B4-BE49-F238E27FC236}">
                <a16:creationId xmlns:a16="http://schemas.microsoft.com/office/drawing/2014/main" id="{C5462610-1D7E-437B-B516-F30D9A789B9B}"/>
              </a:ext>
            </a:extLst>
          </p:cNvPr>
          <p:cNvSpPr>
            <a:spLocks noGrp="1"/>
          </p:cNvSpPr>
          <p:nvPr>
            <p:ph type="title"/>
          </p:nvPr>
        </p:nvSpPr>
        <p:spPr/>
        <p:txBody>
          <a:bodyPr/>
          <a:lstStyle/>
          <a:p>
            <a:r>
              <a:rPr lang="en-US" dirty="0"/>
              <a:t>Large image</a:t>
            </a:r>
          </a:p>
        </p:txBody>
      </p:sp>
    </p:spTree>
    <p:extLst>
      <p:ext uri="{BB962C8B-B14F-4D97-AF65-F5344CB8AC3E}">
        <p14:creationId xmlns:p14="http://schemas.microsoft.com/office/powerpoint/2010/main" val="665219316"/>
      </p:ext>
    </p:extLst>
  </p:cSld>
  <p:clrMapOvr>
    <a:masterClrMapping/>
  </p:clrMapOvr>
</p:sld>
</file>

<file path=ppt/theme/theme1.xml><?xml version="1.0" encoding="utf-8"?>
<a:theme xmlns:a="http://schemas.openxmlformats.org/drawingml/2006/main" name="Office Them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8E15EA0-2F38-456B-B156-038699A5D17F}">
  <ds:schemaRefs>
    <ds:schemaRef ds:uri="http://schemas.microsoft.com/sharepoint/v3/contenttype/forms"/>
  </ds:schemaRefs>
</ds:datastoreItem>
</file>

<file path=customXml/itemProps2.xml><?xml version="1.0" encoding="utf-8"?>
<ds:datastoreItem xmlns:ds="http://schemas.openxmlformats.org/officeDocument/2006/customXml" ds:itemID="{2EDB5DD7-8DCC-4069-9EB3-5D09818665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90D0D0-7C1D-47FF-A2F0-9937AA567A3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Bright business presentation</Template>
  <TotalTime>115</TotalTime>
  <Words>383</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Candara</vt:lpstr>
      <vt:lpstr>Corbel</vt:lpstr>
      <vt:lpstr>Engravers MT</vt:lpstr>
      <vt:lpstr>Georgia Pro Black</vt:lpstr>
      <vt:lpstr>Times New Roman</vt:lpstr>
      <vt:lpstr>Office Theme</vt:lpstr>
      <vt:lpstr>the communication styles and cultures around  In the world </vt:lpstr>
      <vt:lpstr>Communication A different culture develops at work. </vt:lpstr>
      <vt:lpstr>Success in my life and/or career in regard to communication and cultural diversity. </vt:lpstr>
      <vt:lpstr>The sensitivities and awareness needed for collaborating with the group you selected in the workplace?</vt:lpstr>
      <vt:lpstr>How will your research influence your choices and impact your life decisions with respect to your life and your own professional growth.</vt:lpstr>
      <vt:lpstr>Large image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communication styles and cultures around  In the world </dc:title>
  <dc:creator>ro.ismael.ubah.i</dc:creator>
  <cp:lastModifiedBy>ro.ismael.ubah.i</cp:lastModifiedBy>
  <cp:revision>1</cp:revision>
  <dcterms:created xsi:type="dcterms:W3CDTF">2022-10-11T23:37:36Z</dcterms:created>
  <dcterms:modified xsi:type="dcterms:W3CDTF">2022-10-12T01:32:49Z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