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6"/>
  </p:notesMasterIdLst>
  <p:sldIdLst>
    <p:sldId id="278" r:id="rId5"/>
    <p:sldId id="279" r:id="rId6"/>
    <p:sldId id="280" r:id="rId7"/>
    <p:sldId id="281" r:id="rId8"/>
    <p:sldId id="282" r:id="rId9"/>
    <p:sldId id="283" r:id="rId10"/>
    <p:sldId id="284" r:id="rId11"/>
    <p:sldId id="285" r:id="rId12"/>
    <p:sldId id="286" r:id="rId13"/>
    <p:sldId id="287" r:id="rId14"/>
    <p:sldId id="28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19" autoAdjust="0"/>
  </p:normalViewPr>
  <p:slideViewPr>
    <p:cSldViewPr snapToGrid="0">
      <p:cViewPr varScale="1">
        <p:scale>
          <a:sx n="96" d="100"/>
          <a:sy n="96" d="100"/>
        </p:scale>
        <p:origin x="13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C77104-A46C-4B52-92B8-2D9539E3C88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5CFD4BE0-BACB-440D-A602-F1268F092C58}">
      <dgm:prSet/>
      <dgm:spPr/>
      <dgm:t>
        <a:bodyPr/>
        <a:lstStyle/>
        <a:p>
          <a:r>
            <a:rPr lang="en-US"/>
            <a:t>Religion is where we seek faith and belief to help us understand a higher purpose of our behaviors and acceptance.</a:t>
          </a:r>
        </a:p>
      </dgm:t>
    </dgm:pt>
    <dgm:pt modelId="{33D57381-F3DF-4A65-AC40-5AF2277C87E5}" type="parTrans" cxnId="{78CD2512-39DF-46FF-B5DF-AD0D592812AD}">
      <dgm:prSet/>
      <dgm:spPr/>
      <dgm:t>
        <a:bodyPr/>
        <a:lstStyle/>
        <a:p>
          <a:endParaRPr lang="en-US"/>
        </a:p>
      </dgm:t>
    </dgm:pt>
    <dgm:pt modelId="{D79E9160-90F9-4C1E-8E5F-B3DFBB66FD19}" type="sibTrans" cxnId="{78CD2512-39DF-46FF-B5DF-AD0D592812AD}">
      <dgm:prSet/>
      <dgm:spPr/>
      <dgm:t>
        <a:bodyPr/>
        <a:lstStyle/>
        <a:p>
          <a:endParaRPr lang="en-US"/>
        </a:p>
      </dgm:t>
    </dgm:pt>
    <dgm:pt modelId="{C5A3D19E-F824-423C-BBB4-FD2086BDBCF6}">
      <dgm:prSet/>
      <dgm:spPr/>
      <dgm:t>
        <a:bodyPr/>
        <a:lstStyle/>
        <a:p>
          <a:r>
            <a:rPr lang="en-US"/>
            <a:t>We seek guidance from a leader within an organization of our desired religion to help us understand our path and journey.</a:t>
          </a:r>
        </a:p>
      </dgm:t>
    </dgm:pt>
    <dgm:pt modelId="{2EE979EA-705F-48D8-9E02-CC7B42990C74}" type="parTrans" cxnId="{DCFDDCE5-ADFA-4C63-92CA-DB0C126E80AC}">
      <dgm:prSet/>
      <dgm:spPr/>
      <dgm:t>
        <a:bodyPr/>
        <a:lstStyle/>
        <a:p>
          <a:endParaRPr lang="en-US"/>
        </a:p>
      </dgm:t>
    </dgm:pt>
    <dgm:pt modelId="{C52B360E-212A-4CA8-8B92-F3B6D5F40DDD}" type="sibTrans" cxnId="{DCFDDCE5-ADFA-4C63-92CA-DB0C126E80AC}">
      <dgm:prSet/>
      <dgm:spPr/>
      <dgm:t>
        <a:bodyPr/>
        <a:lstStyle/>
        <a:p>
          <a:endParaRPr lang="en-US"/>
        </a:p>
      </dgm:t>
    </dgm:pt>
    <dgm:pt modelId="{66ACFB90-3472-4AEA-8CCB-9CDF8B8B5BD6}">
      <dgm:prSet/>
      <dgm:spPr/>
      <dgm:t>
        <a:bodyPr/>
        <a:lstStyle/>
        <a:p>
          <a:r>
            <a:rPr lang="en-US"/>
            <a:t>Religion impacts our workplace by allowing us to seek meditation when something is not going right and may need a moment to reset.</a:t>
          </a:r>
        </a:p>
      </dgm:t>
    </dgm:pt>
    <dgm:pt modelId="{D1E21FD3-EC67-40FE-B231-67F44D16D9CD}" type="parTrans" cxnId="{386CF69F-08C5-40B1-90FC-62BF37F36548}">
      <dgm:prSet/>
      <dgm:spPr/>
      <dgm:t>
        <a:bodyPr/>
        <a:lstStyle/>
        <a:p>
          <a:endParaRPr lang="en-US"/>
        </a:p>
      </dgm:t>
    </dgm:pt>
    <dgm:pt modelId="{688C3ADA-9962-45D0-B6E1-F1910A11F04D}" type="sibTrans" cxnId="{386CF69F-08C5-40B1-90FC-62BF37F36548}">
      <dgm:prSet/>
      <dgm:spPr/>
      <dgm:t>
        <a:bodyPr/>
        <a:lstStyle/>
        <a:p>
          <a:endParaRPr lang="en-US"/>
        </a:p>
      </dgm:t>
    </dgm:pt>
    <dgm:pt modelId="{7F4D001B-3F29-4F2A-A4C2-55E7307555E4}" type="pres">
      <dgm:prSet presAssocID="{55C77104-A46C-4B52-92B8-2D9539E3C884}" presName="linear" presStyleCnt="0">
        <dgm:presLayoutVars>
          <dgm:animLvl val="lvl"/>
          <dgm:resizeHandles val="exact"/>
        </dgm:presLayoutVars>
      </dgm:prSet>
      <dgm:spPr/>
    </dgm:pt>
    <dgm:pt modelId="{AB928F1A-45B1-4AD0-8CD9-E7085AE39EAF}" type="pres">
      <dgm:prSet presAssocID="{5CFD4BE0-BACB-440D-A602-F1268F092C58}" presName="parentText" presStyleLbl="node1" presStyleIdx="0" presStyleCnt="3">
        <dgm:presLayoutVars>
          <dgm:chMax val="0"/>
          <dgm:bulletEnabled val="1"/>
        </dgm:presLayoutVars>
      </dgm:prSet>
      <dgm:spPr/>
    </dgm:pt>
    <dgm:pt modelId="{0AA11573-C182-4F6E-BB40-6AACD62F7C00}" type="pres">
      <dgm:prSet presAssocID="{D79E9160-90F9-4C1E-8E5F-B3DFBB66FD19}" presName="spacer" presStyleCnt="0"/>
      <dgm:spPr/>
    </dgm:pt>
    <dgm:pt modelId="{22DE417C-31E0-4509-BCE5-A6A83620E53B}" type="pres">
      <dgm:prSet presAssocID="{C5A3D19E-F824-423C-BBB4-FD2086BDBCF6}" presName="parentText" presStyleLbl="node1" presStyleIdx="1" presStyleCnt="3">
        <dgm:presLayoutVars>
          <dgm:chMax val="0"/>
          <dgm:bulletEnabled val="1"/>
        </dgm:presLayoutVars>
      </dgm:prSet>
      <dgm:spPr/>
    </dgm:pt>
    <dgm:pt modelId="{04A555C1-C7FD-4249-BB96-EBB6B79FEDFF}" type="pres">
      <dgm:prSet presAssocID="{C52B360E-212A-4CA8-8B92-F3B6D5F40DDD}" presName="spacer" presStyleCnt="0"/>
      <dgm:spPr/>
    </dgm:pt>
    <dgm:pt modelId="{0F6D7ED1-EA43-4DA1-800B-778E91E7E8F2}" type="pres">
      <dgm:prSet presAssocID="{66ACFB90-3472-4AEA-8CCB-9CDF8B8B5BD6}" presName="parentText" presStyleLbl="node1" presStyleIdx="2" presStyleCnt="3">
        <dgm:presLayoutVars>
          <dgm:chMax val="0"/>
          <dgm:bulletEnabled val="1"/>
        </dgm:presLayoutVars>
      </dgm:prSet>
      <dgm:spPr/>
    </dgm:pt>
  </dgm:ptLst>
  <dgm:cxnLst>
    <dgm:cxn modelId="{78CD2512-39DF-46FF-B5DF-AD0D592812AD}" srcId="{55C77104-A46C-4B52-92B8-2D9539E3C884}" destId="{5CFD4BE0-BACB-440D-A602-F1268F092C58}" srcOrd="0" destOrd="0" parTransId="{33D57381-F3DF-4A65-AC40-5AF2277C87E5}" sibTransId="{D79E9160-90F9-4C1E-8E5F-B3DFBB66FD19}"/>
    <dgm:cxn modelId="{D5638E1B-1948-4233-BD57-74E8747C5671}" type="presOf" srcId="{C5A3D19E-F824-423C-BBB4-FD2086BDBCF6}" destId="{22DE417C-31E0-4509-BCE5-A6A83620E53B}" srcOrd="0" destOrd="0" presId="urn:microsoft.com/office/officeart/2005/8/layout/vList2"/>
    <dgm:cxn modelId="{F5D1B050-E59C-4518-AB29-2677B18439B7}" type="presOf" srcId="{55C77104-A46C-4B52-92B8-2D9539E3C884}" destId="{7F4D001B-3F29-4F2A-A4C2-55E7307555E4}" srcOrd="0" destOrd="0" presId="urn:microsoft.com/office/officeart/2005/8/layout/vList2"/>
    <dgm:cxn modelId="{386CF69F-08C5-40B1-90FC-62BF37F36548}" srcId="{55C77104-A46C-4B52-92B8-2D9539E3C884}" destId="{66ACFB90-3472-4AEA-8CCB-9CDF8B8B5BD6}" srcOrd="2" destOrd="0" parTransId="{D1E21FD3-EC67-40FE-B231-67F44D16D9CD}" sibTransId="{688C3ADA-9962-45D0-B6E1-F1910A11F04D}"/>
    <dgm:cxn modelId="{6441F4CB-68E6-4CC3-9B1B-4891489FA029}" type="presOf" srcId="{66ACFB90-3472-4AEA-8CCB-9CDF8B8B5BD6}" destId="{0F6D7ED1-EA43-4DA1-800B-778E91E7E8F2}" srcOrd="0" destOrd="0" presId="urn:microsoft.com/office/officeart/2005/8/layout/vList2"/>
    <dgm:cxn modelId="{D72E6CDA-BA93-467D-A786-EC8935E276DF}" type="presOf" srcId="{5CFD4BE0-BACB-440D-A602-F1268F092C58}" destId="{AB928F1A-45B1-4AD0-8CD9-E7085AE39EAF}" srcOrd="0" destOrd="0" presId="urn:microsoft.com/office/officeart/2005/8/layout/vList2"/>
    <dgm:cxn modelId="{DCFDDCE5-ADFA-4C63-92CA-DB0C126E80AC}" srcId="{55C77104-A46C-4B52-92B8-2D9539E3C884}" destId="{C5A3D19E-F824-423C-BBB4-FD2086BDBCF6}" srcOrd="1" destOrd="0" parTransId="{2EE979EA-705F-48D8-9E02-CC7B42990C74}" sibTransId="{C52B360E-212A-4CA8-8B92-F3B6D5F40DDD}"/>
    <dgm:cxn modelId="{764C59F6-126F-4C3F-A735-C019ECC1919B}" type="presParOf" srcId="{7F4D001B-3F29-4F2A-A4C2-55E7307555E4}" destId="{AB928F1A-45B1-4AD0-8CD9-E7085AE39EAF}" srcOrd="0" destOrd="0" presId="urn:microsoft.com/office/officeart/2005/8/layout/vList2"/>
    <dgm:cxn modelId="{A778B450-7CC0-463E-9747-C2C0BDF86C76}" type="presParOf" srcId="{7F4D001B-3F29-4F2A-A4C2-55E7307555E4}" destId="{0AA11573-C182-4F6E-BB40-6AACD62F7C00}" srcOrd="1" destOrd="0" presId="urn:microsoft.com/office/officeart/2005/8/layout/vList2"/>
    <dgm:cxn modelId="{56D059FA-B988-4149-91D0-6D4DF8947C1E}" type="presParOf" srcId="{7F4D001B-3F29-4F2A-A4C2-55E7307555E4}" destId="{22DE417C-31E0-4509-BCE5-A6A83620E53B}" srcOrd="2" destOrd="0" presId="urn:microsoft.com/office/officeart/2005/8/layout/vList2"/>
    <dgm:cxn modelId="{2DEEEC45-EA0E-474D-B30F-64CB7277C316}" type="presParOf" srcId="{7F4D001B-3F29-4F2A-A4C2-55E7307555E4}" destId="{04A555C1-C7FD-4249-BB96-EBB6B79FEDFF}" srcOrd="3" destOrd="0" presId="urn:microsoft.com/office/officeart/2005/8/layout/vList2"/>
    <dgm:cxn modelId="{E236A641-A1B3-4DCF-8066-4768CE9E06B1}" type="presParOf" srcId="{7F4D001B-3F29-4F2A-A4C2-55E7307555E4}" destId="{0F6D7ED1-EA43-4DA1-800B-778E91E7E8F2}"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52B134-4C6D-4C35-9498-80FEE03CC61E}" type="doc">
      <dgm:prSet loTypeId="urn:microsoft.com/office/officeart/2005/8/layout/process1" loCatId="process" qsTypeId="urn:microsoft.com/office/officeart/2005/8/quickstyle/simple4" qsCatId="simple" csTypeId="urn:microsoft.com/office/officeart/2005/8/colors/colorful5" csCatId="colorful"/>
      <dgm:spPr/>
      <dgm:t>
        <a:bodyPr/>
        <a:lstStyle/>
        <a:p>
          <a:endParaRPr lang="en-US"/>
        </a:p>
      </dgm:t>
    </dgm:pt>
    <dgm:pt modelId="{510C7CFD-4A2A-477A-9D5B-198D7BD17D16}">
      <dgm:prSet/>
      <dgm:spPr/>
      <dgm:t>
        <a:bodyPr/>
        <a:lstStyle/>
        <a:p>
          <a:r>
            <a:rPr lang="en-US"/>
            <a:t>Social factors that contribute to Social inequalities, would be Financial status, education, and social class to name a few.</a:t>
          </a:r>
        </a:p>
      </dgm:t>
    </dgm:pt>
    <dgm:pt modelId="{DB3DBA83-1D96-4DE1-B365-946424FB151E}" type="parTrans" cxnId="{F3CE4AD7-A4BA-47E0-9D97-6EEABDEF8218}">
      <dgm:prSet/>
      <dgm:spPr/>
      <dgm:t>
        <a:bodyPr/>
        <a:lstStyle/>
        <a:p>
          <a:endParaRPr lang="en-US"/>
        </a:p>
      </dgm:t>
    </dgm:pt>
    <dgm:pt modelId="{5216C6C2-E2A5-428C-A798-563BCC2D6085}" type="sibTrans" cxnId="{F3CE4AD7-A4BA-47E0-9D97-6EEABDEF8218}">
      <dgm:prSet/>
      <dgm:spPr/>
      <dgm:t>
        <a:bodyPr/>
        <a:lstStyle/>
        <a:p>
          <a:endParaRPr lang="en-US"/>
        </a:p>
      </dgm:t>
    </dgm:pt>
    <dgm:pt modelId="{3785C496-7C8A-4A09-A6EA-8596BE1719D2}">
      <dgm:prSet/>
      <dgm:spPr/>
      <dgm:t>
        <a:bodyPr/>
        <a:lstStyle/>
        <a:p>
          <a:r>
            <a:rPr lang="en-US"/>
            <a:t>These are the biggest factors that contribute to ones lifestyle and career choice .</a:t>
          </a:r>
        </a:p>
      </dgm:t>
    </dgm:pt>
    <dgm:pt modelId="{EF8DE151-715E-485D-A79A-2A2212C31729}" type="parTrans" cxnId="{F850CBC9-8F63-4D50-83B2-407D15234E87}">
      <dgm:prSet/>
      <dgm:spPr/>
      <dgm:t>
        <a:bodyPr/>
        <a:lstStyle/>
        <a:p>
          <a:endParaRPr lang="en-US"/>
        </a:p>
      </dgm:t>
    </dgm:pt>
    <dgm:pt modelId="{7483B874-AC8F-4B95-B04F-AF19443AA7BD}" type="sibTrans" cxnId="{F850CBC9-8F63-4D50-83B2-407D15234E87}">
      <dgm:prSet/>
      <dgm:spPr/>
      <dgm:t>
        <a:bodyPr/>
        <a:lstStyle/>
        <a:p>
          <a:endParaRPr lang="en-US"/>
        </a:p>
      </dgm:t>
    </dgm:pt>
    <dgm:pt modelId="{BCC02D90-8CED-47AA-BB93-4EB99EF2118D}">
      <dgm:prSet/>
      <dgm:spPr/>
      <dgm:t>
        <a:bodyPr/>
        <a:lstStyle/>
        <a:p>
          <a:r>
            <a:rPr lang="en-US"/>
            <a:t>We can start creating change by looking past the bias that might set people apart from what we think or have been taught to classify for a specific type of social class. Giving everyone an  equal opportunity to attain money, education and status.</a:t>
          </a:r>
        </a:p>
      </dgm:t>
    </dgm:pt>
    <dgm:pt modelId="{0618CA14-02D5-403B-B0C2-3CD43F2BCBA6}" type="parTrans" cxnId="{786E5EBB-58F3-4F54-8D61-5CBECE876C6B}">
      <dgm:prSet/>
      <dgm:spPr/>
      <dgm:t>
        <a:bodyPr/>
        <a:lstStyle/>
        <a:p>
          <a:endParaRPr lang="en-US"/>
        </a:p>
      </dgm:t>
    </dgm:pt>
    <dgm:pt modelId="{0143F834-D2A9-48E8-BBDA-E983BBAC3E80}" type="sibTrans" cxnId="{786E5EBB-58F3-4F54-8D61-5CBECE876C6B}">
      <dgm:prSet/>
      <dgm:spPr/>
      <dgm:t>
        <a:bodyPr/>
        <a:lstStyle/>
        <a:p>
          <a:endParaRPr lang="en-US"/>
        </a:p>
      </dgm:t>
    </dgm:pt>
    <dgm:pt modelId="{38780DF5-9C97-433E-93D7-A6E1CAEB95F0}" type="pres">
      <dgm:prSet presAssocID="{EA52B134-4C6D-4C35-9498-80FEE03CC61E}" presName="Name0" presStyleCnt="0">
        <dgm:presLayoutVars>
          <dgm:dir/>
          <dgm:resizeHandles val="exact"/>
        </dgm:presLayoutVars>
      </dgm:prSet>
      <dgm:spPr/>
    </dgm:pt>
    <dgm:pt modelId="{CAF100F4-69F6-4AD7-9C67-5995A6CD95FB}" type="pres">
      <dgm:prSet presAssocID="{510C7CFD-4A2A-477A-9D5B-198D7BD17D16}" presName="node" presStyleLbl="node1" presStyleIdx="0" presStyleCnt="3">
        <dgm:presLayoutVars>
          <dgm:bulletEnabled val="1"/>
        </dgm:presLayoutVars>
      </dgm:prSet>
      <dgm:spPr/>
    </dgm:pt>
    <dgm:pt modelId="{F6B1EA13-AA32-4CFA-A81E-F567D36918CD}" type="pres">
      <dgm:prSet presAssocID="{5216C6C2-E2A5-428C-A798-563BCC2D6085}" presName="sibTrans" presStyleLbl="sibTrans2D1" presStyleIdx="0" presStyleCnt="2"/>
      <dgm:spPr/>
    </dgm:pt>
    <dgm:pt modelId="{6F339CFF-1B32-43D0-AD08-61704823BBDA}" type="pres">
      <dgm:prSet presAssocID="{5216C6C2-E2A5-428C-A798-563BCC2D6085}" presName="connectorText" presStyleLbl="sibTrans2D1" presStyleIdx="0" presStyleCnt="2"/>
      <dgm:spPr/>
    </dgm:pt>
    <dgm:pt modelId="{731565AA-60B8-4A6F-BDBD-F9D5889C92D8}" type="pres">
      <dgm:prSet presAssocID="{3785C496-7C8A-4A09-A6EA-8596BE1719D2}" presName="node" presStyleLbl="node1" presStyleIdx="1" presStyleCnt="3">
        <dgm:presLayoutVars>
          <dgm:bulletEnabled val="1"/>
        </dgm:presLayoutVars>
      </dgm:prSet>
      <dgm:spPr/>
    </dgm:pt>
    <dgm:pt modelId="{4EE35CCE-6510-4542-A354-ABDFDCCD03D5}" type="pres">
      <dgm:prSet presAssocID="{7483B874-AC8F-4B95-B04F-AF19443AA7BD}" presName="sibTrans" presStyleLbl="sibTrans2D1" presStyleIdx="1" presStyleCnt="2"/>
      <dgm:spPr/>
    </dgm:pt>
    <dgm:pt modelId="{45A7EB3C-C08C-4023-B638-2D8063E47A50}" type="pres">
      <dgm:prSet presAssocID="{7483B874-AC8F-4B95-B04F-AF19443AA7BD}" presName="connectorText" presStyleLbl="sibTrans2D1" presStyleIdx="1" presStyleCnt="2"/>
      <dgm:spPr/>
    </dgm:pt>
    <dgm:pt modelId="{3E9EE013-F2F8-4FCE-B604-DF16C558C81A}" type="pres">
      <dgm:prSet presAssocID="{BCC02D90-8CED-47AA-BB93-4EB99EF2118D}" presName="node" presStyleLbl="node1" presStyleIdx="2" presStyleCnt="3">
        <dgm:presLayoutVars>
          <dgm:bulletEnabled val="1"/>
        </dgm:presLayoutVars>
      </dgm:prSet>
      <dgm:spPr/>
    </dgm:pt>
  </dgm:ptLst>
  <dgm:cxnLst>
    <dgm:cxn modelId="{9AA2305E-8CEA-4DCC-B45E-A298F77D0DDC}" type="presOf" srcId="{BCC02D90-8CED-47AA-BB93-4EB99EF2118D}" destId="{3E9EE013-F2F8-4FCE-B604-DF16C558C81A}" srcOrd="0" destOrd="0" presId="urn:microsoft.com/office/officeart/2005/8/layout/process1"/>
    <dgm:cxn modelId="{27275584-37C9-4047-9096-E31B89575665}" type="presOf" srcId="{5216C6C2-E2A5-428C-A798-563BCC2D6085}" destId="{F6B1EA13-AA32-4CFA-A81E-F567D36918CD}" srcOrd="0" destOrd="0" presId="urn:microsoft.com/office/officeart/2005/8/layout/process1"/>
    <dgm:cxn modelId="{D524BF85-00E2-4A2C-8A68-81687427988A}" type="presOf" srcId="{7483B874-AC8F-4B95-B04F-AF19443AA7BD}" destId="{45A7EB3C-C08C-4023-B638-2D8063E47A50}" srcOrd="1" destOrd="0" presId="urn:microsoft.com/office/officeart/2005/8/layout/process1"/>
    <dgm:cxn modelId="{0AB9DEB2-C70D-43BF-8280-D3BE57BFA50B}" type="presOf" srcId="{7483B874-AC8F-4B95-B04F-AF19443AA7BD}" destId="{4EE35CCE-6510-4542-A354-ABDFDCCD03D5}" srcOrd="0" destOrd="0" presId="urn:microsoft.com/office/officeart/2005/8/layout/process1"/>
    <dgm:cxn modelId="{4C9268BA-B7F9-4584-AF42-B5A24EE3615C}" type="presOf" srcId="{510C7CFD-4A2A-477A-9D5B-198D7BD17D16}" destId="{CAF100F4-69F6-4AD7-9C67-5995A6CD95FB}" srcOrd="0" destOrd="0" presId="urn:microsoft.com/office/officeart/2005/8/layout/process1"/>
    <dgm:cxn modelId="{786E5EBB-58F3-4F54-8D61-5CBECE876C6B}" srcId="{EA52B134-4C6D-4C35-9498-80FEE03CC61E}" destId="{BCC02D90-8CED-47AA-BB93-4EB99EF2118D}" srcOrd="2" destOrd="0" parTransId="{0618CA14-02D5-403B-B0C2-3CD43F2BCBA6}" sibTransId="{0143F834-D2A9-48E8-BBDA-E983BBAC3E80}"/>
    <dgm:cxn modelId="{F850CBC9-8F63-4D50-83B2-407D15234E87}" srcId="{EA52B134-4C6D-4C35-9498-80FEE03CC61E}" destId="{3785C496-7C8A-4A09-A6EA-8596BE1719D2}" srcOrd="1" destOrd="0" parTransId="{EF8DE151-715E-485D-A79A-2A2212C31729}" sibTransId="{7483B874-AC8F-4B95-B04F-AF19443AA7BD}"/>
    <dgm:cxn modelId="{CEFEC6D3-EB86-41A6-9B00-FE45D62A9F73}" type="presOf" srcId="{5216C6C2-E2A5-428C-A798-563BCC2D6085}" destId="{6F339CFF-1B32-43D0-AD08-61704823BBDA}" srcOrd="1" destOrd="0" presId="urn:microsoft.com/office/officeart/2005/8/layout/process1"/>
    <dgm:cxn modelId="{F3CE4AD7-A4BA-47E0-9D97-6EEABDEF8218}" srcId="{EA52B134-4C6D-4C35-9498-80FEE03CC61E}" destId="{510C7CFD-4A2A-477A-9D5B-198D7BD17D16}" srcOrd="0" destOrd="0" parTransId="{DB3DBA83-1D96-4DE1-B365-946424FB151E}" sibTransId="{5216C6C2-E2A5-428C-A798-563BCC2D6085}"/>
    <dgm:cxn modelId="{325CD3DD-167F-4B73-ABD4-F22DB8E0784E}" type="presOf" srcId="{3785C496-7C8A-4A09-A6EA-8596BE1719D2}" destId="{731565AA-60B8-4A6F-BDBD-F9D5889C92D8}" srcOrd="0" destOrd="0" presId="urn:microsoft.com/office/officeart/2005/8/layout/process1"/>
    <dgm:cxn modelId="{11E1C0FB-6CFB-4D20-BC27-734488C31133}" type="presOf" srcId="{EA52B134-4C6D-4C35-9498-80FEE03CC61E}" destId="{38780DF5-9C97-433E-93D7-A6E1CAEB95F0}" srcOrd="0" destOrd="0" presId="urn:microsoft.com/office/officeart/2005/8/layout/process1"/>
    <dgm:cxn modelId="{3282F4A9-9520-4F05-BA56-016C769FBCC2}" type="presParOf" srcId="{38780DF5-9C97-433E-93D7-A6E1CAEB95F0}" destId="{CAF100F4-69F6-4AD7-9C67-5995A6CD95FB}" srcOrd="0" destOrd="0" presId="urn:microsoft.com/office/officeart/2005/8/layout/process1"/>
    <dgm:cxn modelId="{5FDF0AFA-09E4-4CB9-B62F-3C1C8AE8C02C}" type="presParOf" srcId="{38780DF5-9C97-433E-93D7-A6E1CAEB95F0}" destId="{F6B1EA13-AA32-4CFA-A81E-F567D36918CD}" srcOrd="1" destOrd="0" presId="urn:microsoft.com/office/officeart/2005/8/layout/process1"/>
    <dgm:cxn modelId="{D6873695-46EE-4238-A7B8-98ED8FFD9C93}" type="presParOf" srcId="{F6B1EA13-AA32-4CFA-A81E-F567D36918CD}" destId="{6F339CFF-1B32-43D0-AD08-61704823BBDA}" srcOrd="0" destOrd="0" presId="urn:microsoft.com/office/officeart/2005/8/layout/process1"/>
    <dgm:cxn modelId="{2CED4FC2-FE20-4CCB-A415-7BB876F0098E}" type="presParOf" srcId="{38780DF5-9C97-433E-93D7-A6E1CAEB95F0}" destId="{731565AA-60B8-4A6F-BDBD-F9D5889C92D8}" srcOrd="2" destOrd="0" presId="urn:microsoft.com/office/officeart/2005/8/layout/process1"/>
    <dgm:cxn modelId="{9ED822B9-E1E9-47FE-BFD3-40234554DB4F}" type="presParOf" srcId="{38780DF5-9C97-433E-93D7-A6E1CAEB95F0}" destId="{4EE35CCE-6510-4542-A354-ABDFDCCD03D5}" srcOrd="3" destOrd="0" presId="urn:microsoft.com/office/officeart/2005/8/layout/process1"/>
    <dgm:cxn modelId="{2BF8C088-9793-44D3-B83D-E1DED3AEF23E}" type="presParOf" srcId="{4EE35CCE-6510-4542-A354-ABDFDCCD03D5}" destId="{45A7EB3C-C08C-4023-B638-2D8063E47A50}" srcOrd="0" destOrd="0" presId="urn:microsoft.com/office/officeart/2005/8/layout/process1"/>
    <dgm:cxn modelId="{0C930449-5475-436A-AD32-8DBBEF32EFD0}" type="presParOf" srcId="{38780DF5-9C97-433E-93D7-A6E1CAEB95F0}" destId="{3E9EE013-F2F8-4FCE-B604-DF16C558C81A}"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928F1A-45B1-4AD0-8CD9-E7085AE39EAF}">
      <dsp:nvSpPr>
        <dsp:cNvPr id="0" name=""/>
        <dsp:cNvSpPr/>
      </dsp:nvSpPr>
      <dsp:spPr>
        <a:xfrm>
          <a:off x="0" y="230283"/>
          <a:ext cx="6266011" cy="1429740"/>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Religion is where we seek faith and belief to help us understand a higher purpose of our behaviors and acceptance.</a:t>
          </a:r>
        </a:p>
      </dsp:txBody>
      <dsp:txXfrm>
        <a:off x="69794" y="300077"/>
        <a:ext cx="6126423" cy="1290152"/>
      </dsp:txXfrm>
    </dsp:sp>
    <dsp:sp modelId="{22DE417C-31E0-4509-BCE5-A6A83620E53B}">
      <dsp:nvSpPr>
        <dsp:cNvPr id="0" name=""/>
        <dsp:cNvSpPr/>
      </dsp:nvSpPr>
      <dsp:spPr>
        <a:xfrm>
          <a:off x="0" y="1734903"/>
          <a:ext cx="6266011" cy="1429740"/>
        </a:xfrm>
        <a:prstGeom prst="roundRect">
          <a:avLst/>
        </a:prstGeom>
        <a:gradFill rotWithShape="0">
          <a:gsLst>
            <a:gs pos="0">
              <a:schemeClr val="accent2">
                <a:hueOff val="-81595"/>
                <a:satOff val="-4716"/>
                <a:lumOff val="6471"/>
                <a:alphaOff val="0"/>
                <a:tint val="96000"/>
                <a:lumMod val="104000"/>
              </a:schemeClr>
            </a:gs>
            <a:gs pos="100000">
              <a:schemeClr val="accent2">
                <a:hueOff val="-81595"/>
                <a:satOff val="-4716"/>
                <a:lumOff val="6471"/>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We seek guidance from a leader within an organization of our desired religion to help us understand our path and journey.</a:t>
          </a:r>
        </a:p>
      </dsp:txBody>
      <dsp:txXfrm>
        <a:off x="69794" y="1804697"/>
        <a:ext cx="6126423" cy="1290152"/>
      </dsp:txXfrm>
    </dsp:sp>
    <dsp:sp modelId="{0F6D7ED1-EA43-4DA1-800B-778E91E7E8F2}">
      <dsp:nvSpPr>
        <dsp:cNvPr id="0" name=""/>
        <dsp:cNvSpPr/>
      </dsp:nvSpPr>
      <dsp:spPr>
        <a:xfrm>
          <a:off x="0" y="3239523"/>
          <a:ext cx="6266011" cy="1429740"/>
        </a:xfrm>
        <a:prstGeom prst="roundRect">
          <a:avLst/>
        </a:prstGeom>
        <a:gradFill rotWithShape="0">
          <a:gsLst>
            <a:gs pos="0">
              <a:schemeClr val="accent2">
                <a:hueOff val="-163190"/>
                <a:satOff val="-9432"/>
                <a:lumOff val="12941"/>
                <a:alphaOff val="0"/>
                <a:tint val="96000"/>
                <a:lumMod val="104000"/>
              </a:schemeClr>
            </a:gs>
            <a:gs pos="100000">
              <a:schemeClr val="accent2">
                <a:hueOff val="-163190"/>
                <a:satOff val="-9432"/>
                <a:lumOff val="12941"/>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Religion impacts our workplace by allowing us to seek meditation when something is not going right and may need a moment to reset.</a:t>
          </a:r>
        </a:p>
      </dsp:txBody>
      <dsp:txXfrm>
        <a:off x="69794" y="3309317"/>
        <a:ext cx="6126423" cy="1290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F100F4-69F6-4AD7-9C67-5995A6CD95FB}">
      <dsp:nvSpPr>
        <dsp:cNvPr id="0" name=""/>
        <dsp:cNvSpPr/>
      </dsp:nvSpPr>
      <dsp:spPr>
        <a:xfrm>
          <a:off x="9099" y="33817"/>
          <a:ext cx="2719861" cy="3075781"/>
        </a:xfrm>
        <a:prstGeom prst="roundRect">
          <a:avLst>
            <a:gd name="adj" fmla="val 10000"/>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Social factors that contribute to Social inequalities, would be Financial status, education, and social class to name a few.</a:t>
          </a:r>
        </a:p>
      </dsp:txBody>
      <dsp:txXfrm>
        <a:off x="88761" y="113479"/>
        <a:ext cx="2560537" cy="2916457"/>
      </dsp:txXfrm>
    </dsp:sp>
    <dsp:sp modelId="{F6B1EA13-AA32-4CFA-A81E-F567D36918CD}">
      <dsp:nvSpPr>
        <dsp:cNvPr id="0" name=""/>
        <dsp:cNvSpPr/>
      </dsp:nvSpPr>
      <dsp:spPr>
        <a:xfrm>
          <a:off x="3000947" y="1234445"/>
          <a:ext cx="576610" cy="674525"/>
        </a:xfrm>
        <a:prstGeom prst="rightArrow">
          <a:avLst>
            <a:gd name="adj1" fmla="val 60000"/>
            <a:gd name="adj2" fmla="val 50000"/>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000947" y="1369350"/>
        <a:ext cx="403627" cy="404715"/>
      </dsp:txXfrm>
    </dsp:sp>
    <dsp:sp modelId="{731565AA-60B8-4A6F-BDBD-F9D5889C92D8}">
      <dsp:nvSpPr>
        <dsp:cNvPr id="0" name=""/>
        <dsp:cNvSpPr/>
      </dsp:nvSpPr>
      <dsp:spPr>
        <a:xfrm>
          <a:off x="3816906" y="33817"/>
          <a:ext cx="2719861" cy="3075781"/>
        </a:xfrm>
        <a:prstGeom prst="roundRect">
          <a:avLst>
            <a:gd name="adj" fmla="val 10000"/>
          </a:avLst>
        </a:prstGeom>
        <a:gradFill rotWithShape="0">
          <a:gsLst>
            <a:gs pos="0">
              <a:schemeClr val="accent5">
                <a:hueOff val="-419932"/>
                <a:satOff val="22824"/>
                <a:lumOff val="-4216"/>
                <a:alphaOff val="0"/>
                <a:tint val="96000"/>
                <a:lumMod val="104000"/>
              </a:schemeClr>
            </a:gs>
            <a:gs pos="100000">
              <a:schemeClr val="accent5">
                <a:hueOff val="-419932"/>
                <a:satOff val="22824"/>
                <a:lumOff val="-4216"/>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These are the biggest factors that contribute to ones lifestyle and career choice .</a:t>
          </a:r>
        </a:p>
      </dsp:txBody>
      <dsp:txXfrm>
        <a:off x="3896568" y="113479"/>
        <a:ext cx="2560537" cy="2916457"/>
      </dsp:txXfrm>
    </dsp:sp>
    <dsp:sp modelId="{4EE35CCE-6510-4542-A354-ABDFDCCD03D5}">
      <dsp:nvSpPr>
        <dsp:cNvPr id="0" name=""/>
        <dsp:cNvSpPr/>
      </dsp:nvSpPr>
      <dsp:spPr>
        <a:xfrm>
          <a:off x="6808754" y="1234445"/>
          <a:ext cx="576610" cy="674525"/>
        </a:xfrm>
        <a:prstGeom prst="rightArrow">
          <a:avLst>
            <a:gd name="adj1" fmla="val 60000"/>
            <a:gd name="adj2" fmla="val 50000"/>
          </a:avLst>
        </a:prstGeom>
        <a:gradFill rotWithShape="0">
          <a:gsLst>
            <a:gs pos="0">
              <a:schemeClr val="accent5">
                <a:hueOff val="-839865"/>
                <a:satOff val="45647"/>
                <a:lumOff val="-8432"/>
                <a:alphaOff val="0"/>
                <a:tint val="96000"/>
                <a:lumMod val="104000"/>
              </a:schemeClr>
            </a:gs>
            <a:gs pos="100000">
              <a:schemeClr val="accent5">
                <a:hueOff val="-839865"/>
                <a:satOff val="45647"/>
                <a:lumOff val="-8432"/>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808754" y="1369350"/>
        <a:ext cx="403627" cy="404715"/>
      </dsp:txXfrm>
    </dsp:sp>
    <dsp:sp modelId="{3E9EE013-F2F8-4FCE-B604-DF16C558C81A}">
      <dsp:nvSpPr>
        <dsp:cNvPr id="0" name=""/>
        <dsp:cNvSpPr/>
      </dsp:nvSpPr>
      <dsp:spPr>
        <a:xfrm>
          <a:off x="7624713" y="33817"/>
          <a:ext cx="2719861" cy="3075781"/>
        </a:xfrm>
        <a:prstGeom prst="roundRect">
          <a:avLst>
            <a:gd name="adj" fmla="val 10000"/>
          </a:avLst>
        </a:prstGeom>
        <a:gradFill rotWithShape="0">
          <a:gsLst>
            <a:gs pos="0">
              <a:schemeClr val="accent5">
                <a:hueOff val="-839865"/>
                <a:satOff val="45647"/>
                <a:lumOff val="-8432"/>
                <a:alphaOff val="0"/>
                <a:tint val="96000"/>
                <a:lumMod val="104000"/>
              </a:schemeClr>
            </a:gs>
            <a:gs pos="100000">
              <a:schemeClr val="accent5">
                <a:hueOff val="-839865"/>
                <a:satOff val="45647"/>
                <a:lumOff val="-8432"/>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We can start creating change by looking past the bias that might set people apart from what we think or have been taught to classify for a specific type of social class. Giving everyone an  equal opportunity to attain money, education and status.</a:t>
          </a:r>
        </a:p>
      </dsp:txBody>
      <dsp:txXfrm>
        <a:off x="7704375" y="113479"/>
        <a:ext cx="2560537" cy="291645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2/5/2023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47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2/5/2023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2/5/2023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2/5/2023</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2/5/2023</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7.png"/><Relationship Id="rId2" Type="http://schemas.microsoft.com/office/2007/relationships/media" Target="../media/media1.m4a"/><Relationship Id="rId1" Type="http://schemas.openxmlformats.org/officeDocument/2006/relationships/themeOverride" Target="../theme/themeOverride1.xml"/><Relationship Id="rId6" Type="http://schemas.openxmlformats.org/officeDocument/2006/relationships/image" Target="../media/image6.jpeg"/><Relationship Id="rId5" Type="http://schemas.openxmlformats.org/officeDocument/2006/relationships/image" Target="../media/image1.jpe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audio" Target="../media/media2.m4a"/><Relationship Id="rId7" Type="http://schemas.openxmlformats.org/officeDocument/2006/relationships/image" Target="../media/image8.jpeg"/><Relationship Id="rId2" Type="http://schemas.microsoft.com/office/2007/relationships/media" Target="../media/media2.m4a"/><Relationship Id="rId1" Type="http://schemas.openxmlformats.org/officeDocument/2006/relationships/themeOverride" Target="../theme/themeOverride2.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2.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hyperlink" Target="https://creativecommons.org/licenses/by-nc-sa/3.0/"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askatechteacher.com/5-ways-to-involve-parents-in-your-class/" TargetMode="External"/><Relationship Id="rId5" Type="http://schemas.openxmlformats.org/officeDocument/2006/relationships/image" Target="../media/image10.jp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png"/><Relationship Id="rId4" Type="http://schemas.openxmlformats.org/officeDocument/2006/relationships/image" Target="../media/image1.jpe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7.pn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7.png"/><Relationship Id="rId4" Type="http://schemas.openxmlformats.org/officeDocument/2006/relationships/image" Target="../media/image4.png"/><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673524"/>
            <a:ext cx="3485073" cy="2420504"/>
          </a:xfrm>
        </p:spPr>
        <p:txBody>
          <a:bodyPr>
            <a:normAutofit/>
          </a:bodyPr>
          <a:lstStyle/>
          <a:p>
            <a:pPr algn="l"/>
            <a:r>
              <a:rPr lang="en-US" sz="2400" dirty="0">
                <a:latin typeface="Arial" panose="020B0604020202020204" pitchFamily="34" charset="0"/>
                <a:cs typeface="Arial" panose="020B0604020202020204" pitchFamily="34" charset="0"/>
              </a:rPr>
              <a:t>Principles of Sociology</a:t>
            </a:r>
            <a:br>
              <a:rPr lang="en-US" sz="1600"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fontScale="25000" lnSpcReduction="20000"/>
          </a:bodyPr>
          <a:lstStyle/>
          <a:p>
            <a:pPr algn="l"/>
            <a:r>
              <a:rPr lang="en-US" sz="4300" dirty="0">
                <a:latin typeface="Arial" panose="020B0604020202020204" pitchFamily="34" charset="0"/>
                <a:cs typeface="Arial" panose="020B0604020202020204" pitchFamily="34" charset="0"/>
              </a:rPr>
              <a:t>By: Leticia Cruz</a:t>
            </a:r>
            <a:endParaRPr lang="en-US" sz="4800" dirty="0">
              <a:latin typeface="Arial" panose="020B0604020202020204" pitchFamily="34" charset="0"/>
              <a:cs typeface="Arial" panose="020B0604020202020204" pitchFamily="34" charset="0"/>
            </a:endParaRPr>
          </a:p>
          <a:p>
            <a:pPr algn="l"/>
            <a:r>
              <a:rPr lang="en-US" sz="4800" dirty="0">
                <a:latin typeface="Arial" panose="020B0604020202020204" pitchFamily="34" charset="0"/>
                <a:cs typeface="Arial" panose="020B0604020202020204" pitchFamily="34" charset="0"/>
              </a:rPr>
              <a:t>Bryant</a:t>
            </a:r>
            <a:r>
              <a:rPr lang="en-US" sz="1600" dirty="0">
                <a:latin typeface="Arial" panose="020B0604020202020204" pitchFamily="34" charset="0"/>
                <a:cs typeface="Arial" panose="020B0604020202020204" pitchFamily="34" charset="0"/>
              </a:rPr>
              <a:t> </a:t>
            </a:r>
            <a:r>
              <a:rPr lang="en-US" sz="4800" dirty="0">
                <a:latin typeface="Arial" panose="020B0604020202020204" pitchFamily="34" charset="0"/>
                <a:cs typeface="Arial" panose="020B0604020202020204" pitchFamily="34" charset="0"/>
              </a:rPr>
              <a:t>and</a:t>
            </a:r>
            <a:r>
              <a:rPr lang="en-US" sz="1600" dirty="0">
                <a:latin typeface="Arial" panose="020B0604020202020204" pitchFamily="34" charset="0"/>
                <a:cs typeface="Arial" panose="020B0604020202020204" pitchFamily="34" charset="0"/>
              </a:rPr>
              <a:t> </a:t>
            </a:r>
            <a:r>
              <a:rPr lang="en-US" sz="4800" dirty="0">
                <a:latin typeface="Arial" panose="020B0604020202020204" pitchFamily="34" charset="0"/>
                <a:cs typeface="Arial" panose="020B0604020202020204" pitchFamily="34" charset="0"/>
              </a:rPr>
              <a:t>Stratton</a:t>
            </a:r>
            <a:r>
              <a:rPr lang="en-US" sz="1600" dirty="0">
                <a:latin typeface="Arial" panose="020B0604020202020204" pitchFamily="34" charset="0"/>
                <a:cs typeface="Arial" panose="020B0604020202020204" pitchFamily="34" charset="0"/>
              </a:rPr>
              <a:t> </a:t>
            </a:r>
            <a:r>
              <a:rPr lang="en-US" sz="4800" dirty="0">
                <a:latin typeface="Arial" panose="020B0604020202020204" pitchFamily="34" charset="0"/>
                <a:cs typeface="Arial" panose="020B0604020202020204" pitchFamily="34" charset="0"/>
              </a:rPr>
              <a:t>College</a:t>
            </a:r>
          </a:p>
          <a:p>
            <a:pPr algn="l"/>
            <a:r>
              <a:rPr lang="en-US" sz="4000" dirty="0">
                <a:latin typeface="Arial" panose="020B0604020202020204" pitchFamily="34" charset="0"/>
                <a:cs typeface="Arial" panose="020B0604020202020204" pitchFamily="34" charset="0"/>
              </a:rPr>
              <a:t>SOSC102JO1</a:t>
            </a:r>
          </a:p>
          <a:p>
            <a:pPr algn="l"/>
            <a:r>
              <a:rPr lang="en-US" sz="4800" dirty="0">
                <a:latin typeface="Arial" panose="020B0604020202020204" pitchFamily="34" charset="0"/>
                <a:cs typeface="Arial" panose="020B0604020202020204" pitchFamily="34" charset="0"/>
              </a:rPr>
              <a:t>Jennifer Stevens</a:t>
            </a:r>
          </a:p>
          <a:p>
            <a:pPr algn="l"/>
            <a:r>
              <a:rPr lang="en-US" sz="1600" dirty="0">
                <a:latin typeface="Arial" panose="020B0604020202020204" pitchFamily="34" charset="0"/>
                <a:cs typeface="Arial" panose="020B0604020202020204" pitchFamily="34" charset="0"/>
              </a:rPr>
              <a:t>s</a:t>
            </a:r>
            <a:r>
              <a:rPr lang="en-US" sz="4800" dirty="0">
                <a:latin typeface="Arial" panose="020B0604020202020204" pitchFamily="34" charset="0"/>
                <a:cs typeface="Arial" panose="020B0604020202020204" pitchFamily="34" charset="0"/>
              </a:rPr>
              <a:t>02/03/2023</a:t>
            </a:r>
          </a:p>
          <a:p>
            <a:pPr algn="l"/>
            <a:endParaRPr lang="en-US" sz="1600" dirty="0">
              <a:latin typeface="Arial" panose="020B0604020202020204" pitchFamily="34" charset="0"/>
              <a:cs typeface="Arial" panose="020B0604020202020204" pitchFamily="34" charset="0"/>
            </a:endParaRPr>
          </a:p>
        </p:txBody>
      </p:sp>
      <p:pic>
        <p:nvPicPr>
          <p:cNvPr id="8" name="Audio 7">
            <a:hlinkClick r:id="" action="ppaction://media"/>
            <a:extLst>
              <a:ext uri="{FF2B5EF4-FFF2-40B4-BE49-F238E27FC236}">
                <a16:creationId xmlns:a16="http://schemas.microsoft.com/office/drawing/2014/main" id="{22196EB9-7E57-7E8D-9B4A-68F07142B27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167884232"/>
      </p:ext>
    </p:extLst>
  </p:cSld>
  <p:clrMapOvr>
    <a:masterClrMapping/>
  </p:clrMapOvr>
  <mc:AlternateContent xmlns:mc="http://schemas.openxmlformats.org/markup-compatibility/2006">
    <mc:Choice xmlns:p14="http://schemas.microsoft.com/office/powerpoint/2010/main" Requires="p14">
      <p:transition spd="slow" p14:dur="2000" advTm="18737"/>
    </mc:Choice>
    <mc:Fallback>
      <p:transition spd="slow" advTm="187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6">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7">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6900493" y="609600"/>
            <a:ext cx="4538124" cy="970450"/>
          </a:xfrm>
        </p:spPr>
        <p:txBody>
          <a:bodyPr anchor="b">
            <a:normAutofit/>
          </a:bodyPr>
          <a:lstStyle/>
          <a:p>
            <a:pPr algn="l"/>
            <a:r>
              <a:rPr lang="en-US" sz="4000" dirty="0"/>
              <a:t>Introduction:	</a:t>
            </a:r>
          </a:p>
        </p:txBody>
      </p:sp>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900493" y="1732449"/>
            <a:ext cx="4403596" cy="4058751"/>
          </a:xfrm>
        </p:spPr>
        <p:txBody>
          <a:bodyPr anchor="t">
            <a:normAutofit lnSpcReduction="10000"/>
          </a:bodyPr>
          <a:lstStyle/>
          <a:p>
            <a:pPr marL="36900" lvl="0" indent="0">
              <a:buNone/>
            </a:pPr>
            <a:r>
              <a:rPr lang="en-US" sz="2800" dirty="0">
                <a:latin typeface="Times New Roman" panose="02020603050405020304" pitchFamily="18" charset="0"/>
                <a:cs typeface="Times New Roman" panose="02020603050405020304" pitchFamily="18" charset="0"/>
              </a:rPr>
              <a:t>This presentation will cover all the areas of Socialization that we encounter in our daily lives.</a:t>
            </a:r>
          </a:p>
          <a:p>
            <a:pPr marL="36900" lvl="0" indent="0">
              <a:buNone/>
            </a:pPr>
            <a:r>
              <a:rPr lang="en-US" sz="2800" dirty="0">
                <a:latin typeface="Times New Roman" panose="02020603050405020304" pitchFamily="18" charset="0"/>
                <a:cs typeface="Times New Roman" panose="02020603050405020304" pitchFamily="18" charset="0"/>
              </a:rPr>
              <a:t>Furthermore , it will cover the influences that each one has added into the make-up of who we are. </a:t>
            </a:r>
          </a:p>
          <a:p>
            <a:pPr marL="36900" lvl="0" indent="0">
              <a:buNone/>
            </a:pPr>
            <a:endParaRPr lang="en-US" sz="2400" dirty="0"/>
          </a:p>
          <a:p>
            <a:endParaRPr lang="en-US" sz="2400" dirty="0"/>
          </a:p>
        </p:txBody>
      </p:sp>
      <p:pic>
        <p:nvPicPr>
          <p:cNvPr id="6" name="Audio 5">
            <a:hlinkClick r:id="" action="ppaction://media"/>
            <a:extLst>
              <a:ext uri="{FF2B5EF4-FFF2-40B4-BE49-F238E27FC236}">
                <a16:creationId xmlns:a16="http://schemas.microsoft.com/office/drawing/2014/main" id="{3A1AF97F-6686-5381-3E83-3BEEA419DBC3}"/>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220235682"/>
      </p:ext>
    </p:extLst>
  </p:cSld>
  <p:clrMapOvr>
    <a:masterClrMapping/>
  </p:clrMapOvr>
  <mc:AlternateContent xmlns:mc="http://schemas.openxmlformats.org/markup-compatibility/2006">
    <mc:Choice xmlns:p14="http://schemas.microsoft.com/office/powerpoint/2010/main" Requires="p14">
      <p:transition spd="slow" p14:dur="2000" advTm="17262"/>
    </mc:Choice>
    <mc:Fallback>
      <p:transition spd="slow" advTm="17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5CB840F-8E41-4CA5-B79B-25CC80AD2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9D0CA9-DD1F-D189-4146-143AE6038AF3}"/>
              </a:ext>
            </a:extLst>
          </p:cNvPr>
          <p:cNvSpPr>
            <a:spLocks noGrp="1"/>
          </p:cNvSpPr>
          <p:nvPr>
            <p:ph type="title"/>
          </p:nvPr>
        </p:nvSpPr>
        <p:spPr>
          <a:xfrm>
            <a:off x="913796" y="643465"/>
            <a:ext cx="3382638" cy="1370605"/>
          </a:xfrm>
        </p:spPr>
        <p:txBody>
          <a:bodyPr>
            <a:normAutofit/>
          </a:bodyPr>
          <a:lstStyle/>
          <a:p>
            <a:pPr algn="l"/>
            <a:r>
              <a:rPr lang="en-US" sz="3000"/>
              <a:t>Family</a:t>
            </a:r>
          </a:p>
        </p:txBody>
      </p:sp>
      <p:sp>
        <p:nvSpPr>
          <p:cNvPr id="3" name="Content Placeholder 2">
            <a:extLst>
              <a:ext uri="{FF2B5EF4-FFF2-40B4-BE49-F238E27FC236}">
                <a16:creationId xmlns:a16="http://schemas.microsoft.com/office/drawing/2014/main" id="{80A4C1BE-6D4A-7D46-A418-86EE2835B90A}"/>
              </a:ext>
            </a:extLst>
          </p:cNvPr>
          <p:cNvSpPr>
            <a:spLocks noGrp="1"/>
          </p:cNvSpPr>
          <p:nvPr>
            <p:ph idx="1"/>
          </p:nvPr>
        </p:nvSpPr>
        <p:spPr>
          <a:xfrm>
            <a:off x="913796" y="2247153"/>
            <a:ext cx="3358084" cy="3544046"/>
          </a:xfrm>
        </p:spPr>
        <p:txBody>
          <a:bodyPr>
            <a:normAutofit/>
          </a:bodyPr>
          <a:lstStyle/>
          <a:p>
            <a:pPr>
              <a:lnSpc>
                <a:spcPct val="100000"/>
              </a:lnSpc>
            </a:pPr>
            <a:r>
              <a:rPr lang="en-US" sz="1800"/>
              <a:t>The main foundation for every individual in the development of socialization begins with family.</a:t>
            </a:r>
          </a:p>
          <a:p>
            <a:pPr>
              <a:lnSpc>
                <a:spcPct val="100000"/>
              </a:lnSpc>
            </a:pPr>
            <a:r>
              <a:rPr lang="en-US" sz="1800"/>
              <a:t>We learn to speak, act, and learn in the home from day one.</a:t>
            </a:r>
          </a:p>
          <a:p>
            <a:pPr>
              <a:lnSpc>
                <a:spcPct val="100000"/>
              </a:lnSpc>
            </a:pPr>
            <a:r>
              <a:rPr lang="en-US" sz="1800"/>
              <a:t>A lot of what we learn we carry on as our own individual beliefs and continue on with those beliefs in the workplace.</a:t>
            </a:r>
          </a:p>
        </p:txBody>
      </p:sp>
      <p:pic>
        <p:nvPicPr>
          <p:cNvPr id="5" name="Picture 4" descr="A group of people standing in front of a sunset&#10;&#10;Description automatically generated with medium confidence">
            <a:extLst>
              <a:ext uri="{FF2B5EF4-FFF2-40B4-BE49-F238E27FC236}">
                <a16:creationId xmlns:a16="http://schemas.microsoft.com/office/drawing/2014/main" id="{6C16D3AC-8C0D-8F64-3E9C-26AA6E66AF7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915348" y="912301"/>
            <a:ext cx="6633184" cy="4610062"/>
          </a:xfrm>
          <a:prstGeom prst="rect">
            <a:avLst/>
          </a:prstGeom>
        </p:spPr>
      </p:pic>
      <p:sp>
        <p:nvSpPr>
          <p:cNvPr id="6" name="TextBox 5">
            <a:extLst>
              <a:ext uri="{FF2B5EF4-FFF2-40B4-BE49-F238E27FC236}">
                <a16:creationId xmlns:a16="http://schemas.microsoft.com/office/drawing/2014/main" id="{88034DD5-99F5-F45D-3C2E-3FACDDC94125}"/>
              </a:ext>
            </a:extLst>
          </p:cNvPr>
          <p:cNvSpPr txBox="1"/>
          <p:nvPr/>
        </p:nvSpPr>
        <p:spPr>
          <a:xfrm>
            <a:off x="9041114" y="5322308"/>
            <a:ext cx="250741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askatechteacher.com/5-ways-to-involve-parents-in-your-clas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pic>
        <p:nvPicPr>
          <p:cNvPr id="8" name="Audio 7">
            <a:hlinkClick r:id="" action="ppaction://media"/>
            <a:extLst>
              <a:ext uri="{FF2B5EF4-FFF2-40B4-BE49-F238E27FC236}">
                <a16:creationId xmlns:a16="http://schemas.microsoft.com/office/drawing/2014/main" id="{D5D90A0E-01D5-4AF7-D0C6-C3DD95A07C0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15181594"/>
      </p:ext>
    </p:extLst>
  </p:cSld>
  <p:clrMapOvr>
    <a:masterClrMapping/>
  </p:clrMapOvr>
  <mc:AlternateContent xmlns:mc="http://schemas.openxmlformats.org/markup-compatibility/2006">
    <mc:Choice xmlns:p14="http://schemas.microsoft.com/office/powerpoint/2010/main" Requires="p14">
      <p:transition spd="slow" p14:dur="2000" advTm="31543"/>
    </mc:Choice>
    <mc:Fallback>
      <p:transition spd="slow" advTm="31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CB840F-8E41-4CA5-B79B-25CC80AD2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21AD9A-2766-BC58-CC60-2EDFFE9BBB0B}"/>
              </a:ext>
            </a:extLst>
          </p:cNvPr>
          <p:cNvSpPr>
            <a:spLocks noGrp="1"/>
          </p:cNvSpPr>
          <p:nvPr>
            <p:ph type="title"/>
          </p:nvPr>
        </p:nvSpPr>
        <p:spPr>
          <a:xfrm>
            <a:off x="913796" y="643465"/>
            <a:ext cx="3382638" cy="1370605"/>
          </a:xfrm>
        </p:spPr>
        <p:txBody>
          <a:bodyPr>
            <a:normAutofit/>
          </a:bodyPr>
          <a:lstStyle/>
          <a:p>
            <a:pPr algn="l"/>
            <a:r>
              <a:rPr lang="en-US" sz="3000"/>
              <a:t>School</a:t>
            </a:r>
          </a:p>
        </p:txBody>
      </p:sp>
      <p:sp>
        <p:nvSpPr>
          <p:cNvPr id="3" name="Content Placeholder 2">
            <a:extLst>
              <a:ext uri="{FF2B5EF4-FFF2-40B4-BE49-F238E27FC236}">
                <a16:creationId xmlns:a16="http://schemas.microsoft.com/office/drawing/2014/main" id="{374762B8-EB73-39DA-9696-D427BAB1D255}"/>
              </a:ext>
            </a:extLst>
          </p:cNvPr>
          <p:cNvSpPr>
            <a:spLocks noGrp="1"/>
          </p:cNvSpPr>
          <p:nvPr>
            <p:ph idx="1"/>
          </p:nvPr>
        </p:nvSpPr>
        <p:spPr>
          <a:xfrm>
            <a:off x="913796" y="2247153"/>
            <a:ext cx="3358084" cy="3544046"/>
          </a:xfrm>
        </p:spPr>
        <p:txBody>
          <a:bodyPr>
            <a:normAutofit/>
          </a:bodyPr>
          <a:lstStyle/>
          <a:p>
            <a:pPr>
              <a:lnSpc>
                <a:spcPct val="100000"/>
              </a:lnSpc>
            </a:pPr>
            <a:r>
              <a:rPr lang="en-US" sz="1400">
                <a:latin typeface="Times New Roman" panose="02020603050405020304" pitchFamily="18" charset="0"/>
                <a:cs typeface="Times New Roman" panose="02020603050405020304" pitchFamily="18" charset="0"/>
              </a:rPr>
              <a:t>School is the vehicle that teaches us what we need to learn to survive in society.</a:t>
            </a:r>
          </a:p>
          <a:p>
            <a:pPr>
              <a:lnSpc>
                <a:spcPct val="100000"/>
              </a:lnSpc>
            </a:pPr>
            <a:r>
              <a:rPr lang="en-US" sz="1400">
                <a:latin typeface="Times New Roman" panose="02020603050405020304" pitchFamily="18" charset="0"/>
                <a:cs typeface="Times New Roman" panose="02020603050405020304" pitchFamily="18" charset="0"/>
              </a:rPr>
              <a:t>We learn the alphabet and numbers, and what they mean as well as how to use them. School educates us on reading and writing and understanding the way the world works.</a:t>
            </a:r>
          </a:p>
          <a:p>
            <a:pPr>
              <a:lnSpc>
                <a:spcPct val="100000"/>
              </a:lnSpc>
            </a:pPr>
            <a:r>
              <a:rPr lang="en-US" sz="1400">
                <a:latin typeface="Times New Roman" panose="02020603050405020304" pitchFamily="18" charset="0"/>
                <a:cs typeface="Times New Roman" panose="02020603050405020304" pitchFamily="18" charset="0"/>
              </a:rPr>
              <a:t>Further education teaches us skills for the workplace and how to excel in a career.</a:t>
            </a:r>
          </a:p>
          <a:p>
            <a:pPr>
              <a:lnSpc>
                <a:spcPct val="100000"/>
              </a:lnSpc>
            </a:pPr>
            <a:r>
              <a:rPr lang="en-US" sz="1400">
                <a:latin typeface="Times New Roman" panose="02020603050405020304" pitchFamily="18" charset="0"/>
                <a:cs typeface="Times New Roman" panose="02020603050405020304" pitchFamily="18" charset="0"/>
              </a:rPr>
              <a:t>School sets up the structure that will help you down the road in a working environment.</a:t>
            </a:r>
          </a:p>
        </p:txBody>
      </p:sp>
      <p:pic>
        <p:nvPicPr>
          <p:cNvPr id="7" name="Graphic 6" descr="Books on Shelf">
            <a:extLst>
              <a:ext uri="{FF2B5EF4-FFF2-40B4-BE49-F238E27FC236}">
                <a16:creationId xmlns:a16="http://schemas.microsoft.com/office/drawing/2014/main" id="{32543770-C82A-5D62-8BE9-5004988300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58073" y="643466"/>
            <a:ext cx="5147733" cy="5147733"/>
          </a:xfrm>
          <a:prstGeom prst="rect">
            <a:avLst/>
          </a:prstGeom>
        </p:spPr>
      </p:pic>
      <p:pic>
        <p:nvPicPr>
          <p:cNvPr id="5" name="Audio 4">
            <a:hlinkClick r:id="" action="ppaction://media"/>
            <a:extLst>
              <a:ext uri="{FF2B5EF4-FFF2-40B4-BE49-F238E27FC236}">
                <a16:creationId xmlns:a16="http://schemas.microsoft.com/office/drawing/2014/main" id="{2E560D17-D588-24FA-D778-656674A0AEE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086816680"/>
      </p:ext>
    </p:extLst>
  </p:cSld>
  <p:clrMapOvr>
    <a:masterClrMapping/>
  </p:clrMapOvr>
  <mc:AlternateContent xmlns:mc="http://schemas.openxmlformats.org/markup-compatibility/2006">
    <mc:Choice xmlns:p14="http://schemas.microsoft.com/office/powerpoint/2010/main" Requires="p14">
      <p:transition spd="slow" p14:dur="2000" advTm="35023"/>
    </mc:Choice>
    <mc:Fallback>
      <p:transition spd="slow" advTm="350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9652D62-ECFB-408E-ABE6-155A644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FEA985-924B-4044-8778-32D1E7164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lumMod val="75000"/>
              <a:lumOff val="25000"/>
              <a:alpha val="80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63239-51C7-93AC-CB85-F421555581FF}"/>
              </a:ext>
            </a:extLst>
          </p:cNvPr>
          <p:cNvSpPr>
            <a:spLocks noGrp="1"/>
          </p:cNvSpPr>
          <p:nvPr>
            <p:ph type="title"/>
          </p:nvPr>
        </p:nvSpPr>
        <p:spPr>
          <a:xfrm>
            <a:off x="913795" y="963506"/>
            <a:ext cx="3740815" cy="4827693"/>
          </a:xfrm>
        </p:spPr>
        <p:txBody>
          <a:bodyPr>
            <a:normAutofit/>
          </a:bodyPr>
          <a:lstStyle/>
          <a:p>
            <a:pPr algn="r"/>
            <a:r>
              <a:rPr lang="en-US"/>
              <a:t>Media </a:t>
            </a:r>
          </a:p>
        </p:txBody>
      </p:sp>
      <p:cxnSp>
        <p:nvCxnSpPr>
          <p:cNvPr id="12" name="Straight Connector 11">
            <a:extLst>
              <a:ext uri="{FF2B5EF4-FFF2-40B4-BE49-F238E27FC236}">
                <a16:creationId xmlns:a16="http://schemas.microsoft.com/office/drawing/2014/main" id="{96C7F9CB-BCC3-4648-8DEF-07B0887D87D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1187"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AC71103-EC0E-C919-30A5-3647AC5F41D7}"/>
              </a:ext>
            </a:extLst>
          </p:cNvPr>
          <p:cNvSpPr>
            <a:spLocks noGrp="1"/>
          </p:cNvSpPr>
          <p:nvPr>
            <p:ph idx="1"/>
          </p:nvPr>
        </p:nvSpPr>
        <p:spPr>
          <a:xfrm>
            <a:off x="5307765" y="963507"/>
            <a:ext cx="5959791" cy="4827694"/>
          </a:xfrm>
          <a:effectLst/>
        </p:spPr>
        <p:txBody>
          <a:bodyPr anchor="ctr">
            <a:normAutofit/>
          </a:bodyPr>
          <a:lstStyle/>
          <a:p>
            <a:pPr marL="36900" indent="0">
              <a:buNone/>
            </a:pPr>
            <a:r>
              <a:rPr lang="en-US" sz="2100">
                <a:solidFill>
                  <a:schemeClr val="tx1"/>
                </a:solidFill>
                <a:latin typeface="Times New Roman" panose="02020603050405020304" pitchFamily="18" charset="0"/>
                <a:cs typeface="Times New Roman" panose="02020603050405020304" pitchFamily="18" charset="0"/>
              </a:rPr>
              <a:t>Media is the window to what goes on all around us locally and globally.</a:t>
            </a:r>
          </a:p>
          <a:p>
            <a:pPr marL="36900" indent="0">
              <a:buNone/>
            </a:pPr>
            <a:r>
              <a:rPr lang="en-US" sz="2100">
                <a:solidFill>
                  <a:schemeClr val="tx1"/>
                </a:solidFill>
                <a:latin typeface="Times New Roman" panose="02020603050405020304" pitchFamily="18" charset="0"/>
                <a:cs typeface="Times New Roman" panose="02020603050405020304" pitchFamily="18" charset="0"/>
              </a:rPr>
              <a:t>News channels, social media, and even school newsletters give us information on what is happening that may make a difference in our lives.</a:t>
            </a:r>
          </a:p>
          <a:p>
            <a:pPr marL="36900" indent="0">
              <a:buNone/>
            </a:pPr>
            <a:r>
              <a:rPr lang="en-US" sz="2100">
                <a:solidFill>
                  <a:schemeClr val="tx1"/>
                </a:solidFill>
                <a:latin typeface="Times New Roman" panose="02020603050405020304" pitchFamily="18" charset="0"/>
                <a:cs typeface="Times New Roman" panose="02020603050405020304" pitchFamily="18" charset="0"/>
              </a:rPr>
              <a:t>Social Media, especially Facebook, Instagram, Twitter, and now Tic Tok, have become one of the biggest media resources all around the world. You can find anything and everything you are looking for and has made a huge effect on our lives personally and professionally. We now are either hidden behind a screen or become more transparent.</a:t>
            </a:r>
          </a:p>
        </p:txBody>
      </p:sp>
      <p:pic>
        <p:nvPicPr>
          <p:cNvPr id="5" name="Audio 4">
            <a:hlinkClick r:id="" action="ppaction://media"/>
            <a:extLst>
              <a:ext uri="{FF2B5EF4-FFF2-40B4-BE49-F238E27FC236}">
                <a16:creationId xmlns:a16="http://schemas.microsoft.com/office/drawing/2014/main" id="{0B7629EA-9DED-0B8E-16C6-A0DFAED0F99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647128227"/>
      </p:ext>
    </p:extLst>
  </p:cSld>
  <p:clrMapOvr>
    <a:masterClrMapping/>
  </p:clrMapOvr>
  <mc:AlternateContent xmlns:mc="http://schemas.openxmlformats.org/markup-compatibility/2006">
    <mc:Choice xmlns:p14="http://schemas.microsoft.com/office/powerpoint/2010/main" Requires="p14">
      <p:transition spd="slow" p14:dur="2000" advTm="50152"/>
    </mc:Choice>
    <mc:Fallback>
      <p:transition spd="slow" advTm="501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olourful carved figures of humans">
            <a:extLst>
              <a:ext uri="{FF2B5EF4-FFF2-40B4-BE49-F238E27FC236}">
                <a16:creationId xmlns:a16="http://schemas.microsoft.com/office/drawing/2014/main" id="{AF704BF7-51E4-3B2F-949E-118AD707D974}"/>
              </a:ext>
            </a:extLst>
          </p:cNvPr>
          <p:cNvPicPr>
            <a:picLocks noChangeAspect="1"/>
          </p:cNvPicPr>
          <p:nvPr/>
        </p:nvPicPr>
        <p:blipFill rotWithShape="1">
          <a:blip r:embed="rId4">
            <a:alphaModFix amt="25000"/>
          </a:blip>
          <a:srcRect t="21053"/>
          <a:stretch/>
        </p:blipFill>
        <p:spPr>
          <a:xfrm>
            <a:off x="20" y="10"/>
            <a:ext cx="12191980" cy="6857990"/>
          </a:xfrm>
          <a:prstGeom prst="rect">
            <a:avLst/>
          </a:prstGeom>
        </p:spPr>
      </p:pic>
      <p:sp>
        <p:nvSpPr>
          <p:cNvPr id="2" name="Title 1">
            <a:extLst>
              <a:ext uri="{FF2B5EF4-FFF2-40B4-BE49-F238E27FC236}">
                <a16:creationId xmlns:a16="http://schemas.microsoft.com/office/drawing/2014/main" id="{A7029A70-331A-4CDF-C26C-A78465F5A84F}"/>
              </a:ext>
            </a:extLst>
          </p:cNvPr>
          <p:cNvSpPr>
            <a:spLocks noGrp="1"/>
          </p:cNvSpPr>
          <p:nvPr>
            <p:ph type="title"/>
          </p:nvPr>
        </p:nvSpPr>
        <p:spPr>
          <a:xfrm>
            <a:off x="913795" y="609600"/>
            <a:ext cx="10353762" cy="1257300"/>
          </a:xfrm>
        </p:spPr>
        <p:txBody>
          <a:bodyPr>
            <a:normAutofit/>
          </a:bodyPr>
          <a:lstStyle/>
          <a:p>
            <a:r>
              <a:rPr lang="en-US" dirty="0"/>
              <a:t>Peer Groups</a:t>
            </a:r>
          </a:p>
        </p:txBody>
      </p:sp>
      <p:sp>
        <p:nvSpPr>
          <p:cNvPr id="3" name="Content Placeholder 2">
            <a:extLst>
              <a:ext uri="{FF2B5EF4-FFF2-40B4-BE49-F238E27FC236}">
                <a16:creationId xmlns:a16="http://schemas.microsoft.com/office/drawing/2014/main" id="{D8511960-4D22-DA0C-2063-F3BC1B291AC6}"/>
              </a:ext>
            </a:extLst>
          </p:cNvPr>
          <p:cNvSpPr>
            <a:spLocks noGrp="1"/>
          </p:cNvSpPr>
          <p:nvPr>
            <p:ph idx="1"/>
          </p:nvPr>
        </p:nvSpPr>
        <p:spPr>
          <a:xfrm>
            <a:off x="913795" y="2076450"/>
            <a:ext cx="10353762" cy="3714749"/>
          </a:xfrm>
        </p:spPr>
        <p:txBody>
          <a:bodyPr anchor="ctr">
            <a:normAutofit/>
          </a:bodyPr>
          <a:lstStyle/>
          <a:p>
            <a:pPr marL="36900" indent="0">
              <a:buNone/>
            </a:pPr>
            <a:r>
              <a:rPr lang="en-US">
                <a:latin typeface="Times New Roman" panose="02020603050405020304" pitchFamily="18" charset="0"/>
                <a:cs typeface="Times New Roman" panose="02020603050405020304" pitchFamily="18" charset="0"/>
              </a:rPr>
              <a:t>Peer groups are where we socialize with people that have similar interests in a group atmosphere as opposed to being alone.</a:t>
            </a:r>
          </a:p>
          <a:p>
            <a:pPr marL="36900" indent="0">
              <a:buNone/>
            </a:pPr>
            <a:r>
              <a:rPr lang="en-US">
                <a:latin typeface="Times New Roman" panose="02020603050405020304" pitchFamily="18" charset="0"/>
                <a:cs typeface="Times New Roman" panose="02020603050405020304" pitchFamily="18" charset="0"/>
              </a:rPr>
              <a:t>We count on our peer groups for support and guidance in socialization.</a:t>
            </a:r>
          </a:p>
        </p:txBody>
      </p:sp>
      <p:pic>
        <p:nvPicPr>
          <p:cNvPr id="6" name="Audio 5">
            <a:hlinkClick r:id="" action="ppaction://media"/>
            <a:extLst>
              <a:ext uri="{FF2B5EF4-FFF2-40B4-BE49-F238E27FC236}">
                <a16:creationId xmlns:a16="http://schemas.microsoft.com/office/drawing/2014/main" id="{87420308-CE84-FD3E-7F46-25C0D5283F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910888020"/>
      </p:ext>
    </p:extLst>
  </p:cSld>
  <p:clrMapOvr>
    <a:masterClrMapping/>
  </p:clrMapOvr>
  <mc:AlternateContent xmlns:mc="http://schemas.openxmlformats.org/markup-compatibility/2006">
    <mc:Choice xmlns:p14="http://schemas.microsoft.com/office/powerpoint/2010/main" Requires="p14">
      <p:transition spd="slow" p14:dur="2000" advTm="25559"/>
    </mc:Choice>
    <mc:Fallback>
      <p:transition spd="slow" advTm="25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702B083-54F7-41CA-9C6D-B87D356839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BEB279-8CF2-2FBD-7F33-466BC02B1B28}"/>
              </a:ext>
            </a:extLst>
          </p:cNvPr>
          <p:cNvSpPr>
            <a:spLocks noGrp="1"/>
          </p:cNvSpPr>
          <p:nvPr>
            <p:ph type="title"/>
          </p:nvPr>
        </p:nvSpPr>
        <p:spPr>
          <a:xfrm>
            <a:off x="913794" y="609599"/>
            <a:ext cx="2799465" cy="5273675"/>
          </a:xfrm>
        </p:spPr>
        <p:txBody>
          <a:bodyPr>
            <a:normAutofit/>
          </a:bodyPr>
          <a:lstStyle/>
          <a:p>
            <a:pPr algn="l"/>
            <a:r>
              <a:rPr lang="en-US" dirty="0"/>
              <a:t>Religion</a:t>
            </a:r>
            <a:endParaRPr lang="en-US"/>
          </a:p>
        </p:txBody>
      </p:sp>
      <p:sp useBgFill="1">
        <p:nvSpPr>
          <p:cNvPr id="11" name="Freeform: Shape 10">
            <a:extLst>
              <a:ext uri="{FF2B5EF4-FFF2-40B4-BE49-F238E27FC236}">
                <a16:creationId xmlns:a16="http://schemas.microsoft.com/office/drawing/2014/main" id="{92AA17E1-8D32-49FA-8C33-D57631B4E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83806" y="-2"/>
            <a:ext cx="8108194" cy="6858002"/>
          </a:xfrm>
          <a:custGeom>
            <a:avLst/>
            <a:gdLst>
              <a:gd name="connsiteX0" fmla="*/ 4629960 w 8108194"/>
              <a:gd name="connsiteY0" fmla="*/ 0 h 6858002"/>
              <a:gd name="connsiteX1" fmla="*/ 0 w 8108194"/>
              <a:gd name="connsiteY1" fmla="*/ 0 h 6858002"/>
              <a:gd name="connsiteX2" fmla="*/ 0 w 8108194"/>
              <a:gd name="connsiteY2" fmla="*/ 6858002 h 6858002"/>
              <a:gd name="connsiteX3" fmla="*/ 1406984 w 8108194"/>
              <a:gd name="connsiteY3" fmla="*/ 6858002 h 6858002"/>
              <a:gd name="connsiteX4" fmla="*/ 4629960 w 8108194"/>
              <a:gd name="connsiteY4" fmla="*/ 6858002 h 6858002"/>
              <a:gd name="connsiteX5" fmla="*/ 7761129 w 8108194"/>
              <a:gd name="connsiteY5" fmla="*/ 6858002 h 6858002"/>
              <a:gd name="connsiteX6" fmla="*/ 7795626 w 8108194"/>
              <a:gd name="connsiteY6" fmla="*/ 6702327 h 6858002"/>
              <a:gd name="connsiteX7" fmla="*/ 7828504 w 8108194"/>
              <a:gd name="connsiteY7" fmla="*/ 6547336 h 6858002"/>
              <a:gd name="connsiteX8" fmla="*/ 7860686 w 8108194"/>
              <a:gd name="connsiteY8" fmla="*/ 6391660 h 6858002"/>
              <a:gd name="connsiteX9" fmla="*/ 7888239 w 8108194"/>
              <a:gd name="connsiteY9" fmla="*/ 6235297 h 6858002"/>
              <a:gd name="connsiteX10" fmla="*/ 7916023 w 8108194"/>
              <a:gd name="connsiteY10" fmla="*/ 6079621 h 6858002"/>
              <a:gd name="connsiteX11" fmla="*/ 7941955 w 8108194"/>
              <a:gd name="connsiteY11" fmla="*/ 5923258 h 6858002"/>
              <a:gd name="connsiteX12" fmla="*/ 7964181 w 8108194"/>
              <a:gd name="connsiteY12" fmla="*/ 5768953 h 6858002"/>
              <a:gd name="connsiteX13" fmla="*/ 7985250 w 8108194"/>
              <a:gd name="connsiteY13" fmla="*/ 5612591 h 6858002"/>
              <a:gd name="connsiteX14" fmla="*/ 8004468 w 8108194"/>
              <a:gd name="connsiteY14" fmla="*/ 5456914 h 6858002"/>
              <a:gd name="connsiteX15" fmla="*/ 8021137 w 8108194"/>
              <a:gd name="connsiteY15" fmla="*/ 5303981 h 6858002"/>
              <a:gd name="connsiteX16" fmla="*/ 8037808 w 8108194"/>
              <a:gd name="connsiteY16" fmla="*/ 5148990 h 6858002"/>
              <a:gd name="connsiteX17" fmla="*/ 8051700 w 8108194"/>
              <a:gd name="connsiteY17" fmla="*/ 4996057 h 6858002"/>
              <a:gd name="connsiteX18" fmla="*/ 8062581 w 8108194"/>
              <a:gd name="connsiteY18" fmla="*/ 4843123 h 6858002"/>
              <a:gd name="connsiteX19" fmla="*/ 8073927 w 8108194"/>
              <a:gd name="connsiteY19" fmla="*/ 4690876 h 6858002"/>
              <a:gd name="connsiteX20" fmla="*/ 8083419 w 8108194"/>
              <a:gd name="connsiteY20" fmla="*/ 4540000 h 6858002"/>
              <a:gd name="connsiteX21" fmla="*/ 8090134 w 8108194"/>
              <a:gd name="connsiteY21" fmla="*/ 4390495 h 6858002"/>
              <a:gd name="connsiteX22" fmla="*/ 8095922 w 8108194"/>
              <a:gd name="connsiteY22" fmla="*/ 4240991 h 6858002"/>
              <a:gd name="connsiteX23" fmla="*/ 8101479 w 8108194"/>
              <a:gd name="connsiteY23" fmla="*/ 4092858 h 6858002"/>
              <a:gd name="connsiteX24" fmla="*/ 8104026 w 8108194"/>
              <a:gd name="connsiteY24" fmla="*/ 3946783 h 6858002"/>
              <a:gd name="connsiteX25" fmla="*/ 8106804 w 8108194"/>
              <a:gd name="connsiteY25" fmla="*/ 3800707 h 6858002"/>
              <a:gd name="connsiteX26" fmla="*/ 8108194 w 8108194"/>
              <a:gd name="connsiteY26" fmla="*/ 3656689 h 6858002"/>
              <a:gd name="connsiteX27" fmla="*/ 8106804 w 8108194"/>
              <a:gd name="connsiteY27" fmla="*/ 3514043 h 6858002"/>
              <a:gd name="connsiteX28" fmla="*/ 8106804 w 8108194"/>
              <a:gd name="connsiteY28" fmla="*/ 3372768 h 6858002"/>
              <a:gd name="connsiteX29" fmla="*/ 8104026 w 8108194"/>
              <a:gd name="connsiteY29" fmla="*/ 3232865 h 6858002"/>
              <a:gd name="connsiteX30" fmla="*/ 8099859 w 8108194"/>
              <a:gd name="connsiteY30" fmla="*/ 3095705 h 6858002"/>
              <a:gd name="connsiteX31" fmla="*/ 8095922 w 8108194"/>
              <a:gd name="connsiteY31" fmla="*/ 2959917 h 6858002"/>
              <a:gd name="connsiteX32" fmla="*/ 8091523 w 8108194"/>
              <a:gd name="connsiteY32" fmla="*/ 2826871 h 6858002"/>
              <a:gd name="connsiteX33" fmla="*/ 8084809 w 8108194"/>
              <a:gd name="connsiteY33" fmla="*/ 2694512 h 6858002"/>
              <a:gd name="connsiteX34" fmla="*/ 8077631 w 8108194"/>
              <a:gd name="connsiteY34" fmla="*/ 2564211 h 6858002"/>
              <a:gd name="connsiteX35" fmla="*/ 8071149 w 8108194"/>
              <a:gd name="connsiteY35" fmla="*/ 2436652 h 6858002"/>
              <a:gd name="connsiteX36" fmla="*/ 8052857 w 8108194"/>
              <a:gd name="connsiteY36" fmla="*/ 2187706 h 6858002"/>
              <a:gd name="connsiteX37" fmla="*/ 8033409 w 8108194"/>
              <a:gd name="connsiteY37" fmla="*/ 1949048 h 6858002"/>
              <a:gd name="connsiteX38" fmla="*/ 8013034 w 8108194"/>
              <a:gd name="connsiteY38" fmla="*/ 1719991 h 6858002"/>
              <a:gd name="connsiteX39" fmla="*/ 7990575 w 8108194"/>
              <a:gd name="connsiteY39" fmla="*/ 1503278 h 6858002"/>
              <a:gd name="connsiteX40" fmla="*/ 7967191 w 8108194"/>
              <a:gd name="connsiteY40" fmla="*/ 1296166 h 6858002"/>
              <a:gd name="connsiteX41" fmla="*/ 7941955 w 8108194"/>
              <a:gd name="connsiteY41" fmla="*/ 1104142 h 6858002"/>
              <a:gd name="connsiteX42" fmla="*/ 7917180 w 8108194"/>
              <a:gd name="connsiteY42" fmla="*/ 923777 h 6858002"/>
              <a:gd name="connsiteX43" fmla="*/ 7892407 w 8108194"/>
              <a:gd name="connsiteY43" fmla="*/ 757813 h 6858002"/>
              <a:gd name="connsiteX44" fmla="*/ 7869022 w 8108194"/>
              <a:gd name="connsiteY44" fmla="*/ 605566 h 6858002"/>
              <a:gd name="connsiteX45" fmla="*/ 7846795 w 8108194"/>
              <a:gd name="connsiteY45" fmla="*/ 470463 h 6858002"/>
              <a:gd name="connsiteX46" fmla="*/ 7825725 w 8108194"/>
              <a:gd name="connsiteY46" fmla="*/ 348391 h 6858002"/>
              <a:gd name="connsiteX47" fmla="*/ 7808129 w 8108194"/>
              <a:gd name="connsiteY47" fmla="*/ 245521 h 6858002"/>
              <a:gd name="connsiteX48" fmla="*/ 7791459 w 8108194"/>
              <a:gd name="connsiteY48" fmla="*/ 159110 h 6858002"/>
              <a:gd name="connsiteX49" fmla="*/ 7767610 w 8108194"/>
              <a:gd name="connsiteY49" fmla="*/ 40466 h 6858002"/>
              <a:gd name="connsiteX50" fmla="*/ 7759507 w 8108194"/>
              <a:gd name="connsiteY50" fmla="*/ 4 h 6858002"/>
              <a:gd name="connsiteX51" fmla="*/ 7768809 w 8108194"/>
              <a:gd name="connsiteY51" fmla="*/ 4 h 6858002"/>
              <a:gd name="connsiteX52" fmla="*/ 7768809 w 8108194"/>
              <a:gd name="connsiteY52" fmla="*/ 3 h 6858002"/>
              <a:gd name="connsiteX53" fmla="*/ 4629960 w 8108194"/>
              <a:gd name="connsiteY53" fmla="*/ 3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8108194" h="6858002">
                <a:moveTo>
                  <a:pt x="4629960" y="0"/>
                </a:moveTo>
                <a:lnTo>
                  <a:pt x="0" y="0"/>
                </a:lnTo>
                <a:lnTo>
                  <a:pt x="0" y="6858002"/>
                </a:lnTo>
                <a:lnTo>
                  <a:pt x="1406984" y="6858002"/>
                </a:lnTo>
                <a:lnTo>
                  <a:pt x="4629960" y="6858002"/>
                </a:lnTo>
                <a:lnTo>
                  <a:pt x="7761129" y="6858002"/>
                </a:lnTo>
                <a:lnTo>
                  <a:pt x="7795626" y="6702327"/>
                </a:lnTo>
                <a:lnTo>
                  <a:pt x="7828504" y="6547336"/>
                </a:lnTo>
                <a:lnTo>
                  <a:pt x="7860686" y="6391660"/>
                </a:lnTo>
                <a:lnTo>
                  <a:pt x="7888239" y="6235297"/>
                </a:lnTo>
                <a:lnTo>
                  <a:pt x="7916023" y="6079621"/>
                </a:lnTo>
                <a:lnTo>
                  <a:pt x="7941955" y="5923258"/>
                </a:lnTo>
                <a:lnTo>
                  <a:pt x="7964181" y="5768953"/>
                </a:lnTo>
                <a:lnTo>
                  <a:pt x="7985250" y="5612591"/>
                </a:lnTo>
                <a:lnTo>
                  <a:pt x="8004468" y="5456914"/>
                </a:lnTo>
                <a:lnTo>
                  <a:pt x="8021137" y="5303981"/>
                </a:lnTo>
                <a:lnTo>
                  <a:pt x="8037808" y="5148990"/>
                </a:lnTo>
                <a:lnTo>
                  <a:pt x="8051700" y="4996057"/>
                </a:lnTo>
                <a:lnTo>
                  <a:pt x="8062581" y="4843123"/>
                </a:lnTo>
                <a:lnTo>
                  <a:pt x="8073927" y="4690876"/>
                </a:lnTo>
                <a:lnTo>
                  <a:pt x="8083419" y="4540000"/>
                </a:lnTo>
                <a:lnTo>
                  <a:pt x="8090134" y="4390495"/>
                </a:lnTo>
                <a:lnTo>
                  <a:pt x="8095922" y="4240991"/>
                </a:lnTo>
                <a:lnTo>
                  <a:pt x="8101479" y="4092858"/>
                </a:lnTo>
                <a:lnTo>
                  <a:pt x="8104026" y="3946783"/>
                </a:lnTo>
                <a:lnTo>
                  <a:pt x="8106804" y="3800707"/>
                </a:lnTo>
                <a:lnTo>
                  <a:pt x="8108194" y="3656689"/>
                </a:lnTo>
                <a:lnTo>
                  <a:pt x="8106804" y="3514043"/>
                </a:lnTo>
                <a:lnTo>
                  <a:pt x="8106804" y="3372768"/>
                </a:lnTo>
                <a:lnTo>
                  <a:pt x="8104026" y="3232865"/>
                </a:lnTo>
                <a:lnTo>
                  <a:pt x="8099859" y="3095705"/>
                </a:lnTo>
                <a:lnTo>
                  <a:pt x="8095922" y="2959917"/>
                </a:lnTo>
                <a:lnTo>
                  <a:pt x="8091523" y="2826871"/>
                </a:lnTo>
                <a:lnTo>
                  <a:pt x="8084809" y="2694512"/>
                </a:lnTo>
                <a:lnTo>
                  <a:pt x="8077631" y="2564211"/>
                </a:lnTo>
                <a:lnTo>
                  <a:pt x="8071149" y="2436652"/>
                </a:lnTo>
                <a:lnTo>
                  <a:pt x="8052857" y="2187706"/>
                </a:lnTo>
                <a:lnTo>
                  <a:pt x="8033409" y="1949048"/>
                </a:lnTo>
                <a:lnTo>
                  <a:pt x="8013034" y="1719991"/>
                </a:lnTo>
                <a:lnTo>
                  <a:pt x="7990575" y="1503278"/>
                </a:lnTo>
                <a:lnTo>
                  <a:pt x="7967191" y="1296166"/>
                </a:lnTo>
                <a:lnTo>
                  <a:pt x="7941955" y="1104142"/>
                </a:lnTo>
                <a:lnTo>
                  <a:pt x="7917180" y="923777"/>
                </a:lnTo>
                <a:lnTo>
                  <a:pt x="7892407" y="757813"/>
                </a:lnTo>
                <a:lnTo>
                  <a:pt x="7869022" y="605566"/>
                </a:lnTo>
                <a:lnTo>
                  <a:pt x="7846795" y="470463"/>
                </a:lnTo>
                <a:lnTo>
                  <a:pt x="7825725" y="348391"/>
                </a:lnTo>
                <a:lnTo>
                  <a:pt x="7808129" y="245521"/>
                </a:lnTo>
                <a:lnTo>
                  <a:pt x="7791459" y="159110"/>
                </a:lnTo>
                <a:lnTo>
                  <a:pt x="7767610" y="40466"/>
                </a:lnTo>
                <a:lnTo>
                  <a:pt x="7759507" y="4"/>
                </a:lnTo>
                <a:lnTo>
                  <a:pt x="7768809" y="4"/>
                </a:lnTo>
                <a:lnTo>
                  <a:pt x="7768809" y="3"/>
                </a:lnTo>
                <a:lnTo>
                  <a:pt x="4629960" y="3"/>
                </a:lnTo>
                <a:close/>
              </a:path>
            </a:pathLst>
          </a:cu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a16="http://schemas.microsoft.com/office/drawing/2014/main" id="{2CE5F1DF-EE62-86EE-3F99-435850937174}"/>
              </a:ext>
            </a:extLst>
          </p:cNvPr>
          <p:cNvGraphicFramePr>
            <a:graphicFrameLocks noGrp="1"/>
          </p:cNvGraphicFramePr>
          <p:nvPr>
            <p:ph idx="1"/>
            <p:extLst>
              <p:ext uri="{D42A27DB-BD31-4B8C-83A1-F6EECF244321}">
                <p14:modId xmlns:p14="http://schemas.microsoft.com/office/powerpoint/2010/main" val="1921072652"/>
              </p:ext>
            </p:extLst>
          </p:nvPr>
        </p:nvGraphicFramePr>
        <p:xfrm>
          <a:off x="5282521" y="709683"/>
          <a:ext cx="6266011" cy="48995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hlinkClick r:id="" action="ppaction://media"/>
            <a:extLst>
              <a:ext uri="{FF2B5EF4-FFF2-40B4-BE49-F238E27FC236}">
                <a16:creationId xmlns:a16="http://schemas.microsoft.com/office/drawing/2014/main" id="{C89C0668-B4BA-ED82-A82A-29321BB7B97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183719133"/>
      </p:ext>
    </p:extLst>
  </p:cSld>
  <p:clrMapOvr>
    <a:masterClrMapping/>
  </p:clrMapOvr>
  <mc:AlternateContent xmlns:mc="http://schemas.openxmlformats.org/markup-compatibility/2006">
    <mc:Choice xmlns:p14="http://schemas.microsoft.com/office/powerpoint/2010/main" Requires="p14">
      <p:transition spd="slow" p14:dur="2000" advTm="41775"/>
    </mc:Choice>
    <mc:Fallback>
      <p:transition spd="slow" advTm="417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CB840F-8E41-4CA5-B79B-25CC80AD2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DEE80C-E4F8-6005-4361-9520DDF2843E}"/>
              </a:ext>
            </a:extLst>
          </p:cNvPr>
          <p:cNvSpPr>
            <a:spLocks noGrp="1"/>
          </p:cNvSpPr>
          <p:nvPr>
            <p:ph type="title"/>
          </p:nvPr>
        </p:nvSpPr>
        <p:spPr>
          <a:xfrm>
            <a:off x="913796" y="643465"/>
            <a:ext cx="3382638" cy="1370605"/>
          </a:xfrm>
        </p:spPr>
        <p:txBody>
          <a:bodyPr>
            <a:normAutofit/>
          </a:bodyPr>
          <a:lstStyle/>
          <a:p>
            <a:pPr algn="l"/>
            <a:r>
              <a:rPr lang="en-US" sz="3000"/>
              <a:t>The Workplace</a:t>
            </a:r>
          </a:p>
        </p:txBody>
      </p:sp>
      <p:sp>
        <p:nvSpPr>
          <p:cNvPr id="3" name="Content Placeholder 2">
            <a:extLst>
              <a:ext uri="{FF2B5EF4-FFF2-40B4-BE49-F238E27FC236}">
                <a16:creationId xmlns:a16="http://schemas.microsoft.com/office/drawing/2014/main" id="{5C109CB1-144F-5641-8F3F-ABBFBB7B38F3}"/>
              </a:ext>
            </a:extLst>
          </p:cNvPr>
          <p:cNvSpPr>
            <a:spLocks noGrp="1"/>
          </p:cNvSpPr>
          <p:nvPr>
            <p:ph idx="1"/>
          </p:nvPr>
        </p:nvSpPr>
        <p:spPr>
          <a:xfrm>
            <a:off x="913796" y="2247153"/>
            <a:ext cx="3358084" cy="3544046"/>
          </a:xfrm>
        </p:spPr>
        <p:txBody>
          <a:bodyPr>
            <a:normAutofit/>
          </a:bodyPr>
          <a:lstStyle/>
          <a:p>
            <a:pPr marL="36900" indent="0">
              <a:lnSpc>
                <a:spcPct val="100000"/>
              </a:lnSpc>
              <a:buNone/>
            </a:pPr>
            <a:r>
              <a:rPr lang="en-US" sz="1500">
                <a:latin typeface="Times New Roman" panose="02020603050405020304" pitchFamily="18" charset="0"/>
                <a:cs typeface="Times New Roman" panose="02020603050405020304" pitchFamily="18" charset="0"/>
              </a:rPr>
              <a:t>The workplace as a socialization method works by training us in a certain field so we can help perform a certain task and get paid for it in order to live and eat.</a:t>
            </a:r>
          </a:p>
          <a:p>
            <a:pPr marL="36900" indent="0">
              <a:lnSpc>
                <a:spcPct val="100000"/>
              </a:lnSpc>
              <a:buNone/>
            </a:pPr>
            <a:r>
              <a:rPr lang="en-US" sz="1500">
                <a:latin typeface="Times New Roman" panose="02020603050405020304" pitchFamily="18" charset="0"/>
                <a:cs typeface="Times New Roman" panose="02020603050405020304" pitchFamily="18" charset="0"/>
              </a:rPr>
              <a:t>Long-lasting relationships are built within the workplace whether they are just around the common goal of working or carry over into a person’s personal life. </a:t>
            </a:r>
          </a:p>
          <a:p>
            <a:pPr marL="36900" indent="0">
              <a:lnSpc>
                <a:spcPct val="100000"/>
              </a:lnSpc>
              <a:buNone/>
            </a:pPr>
            <a:r>
              <a:rPr lang="en-US" sz="1500">
                <a:latin typeface="Times New Roman" panose="02020603050405020304" pitchFamily="18" charset="0"/>
                <a:cs typeface="Times New Roman" panose="02020603050405020304" pitchFamily="18" charset="0"/>
              </a:rPr>
              <a:t>Career skills are also developed that will help you move up in your career.</a:t>
            </a:r>
          </a:p>
          <a:p>
            <a:pPr marL="36900" indent="0">
              <a:lnSpc>
                <a:spcPct val="100000"/>
              </a:lnSpc>
              <a:buNone/>
            </a:pPr>
            <a:endParaRPr lang="en-US" sz="1500">
              <a:latin typeface="Times New Roman" panose="02020603050405020304" pitchFamily="18" charset="0"/>
              <a:cs typeface="Times New Roman" panose="02020603050405020304" pitchFamily="18" charset="0"/>
            </a:endParaRPr>
          </a:p>
        </p:txBody>
      </p:sp>
      <p:pic>
        <p:nvPicPr>
          <p:cNvPr id="7" name="Graphic 6" descr="Office Worker">
            <a:extLst>
              <a:ext uri="{FF2B5EF4-FFF2-40B4-BE49-F238E27FC236}">
                <a16:creationId xmlns:a16="http://schemas.microsoft.com/office/drawing/2014/main" id="{BD6386BA-9EB7-1CB8-70D0-D6814E83888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58073" y="643466"/>
            <a:ext cx="5147733" cy="5147733"/>
          </a:xfrm>
          <a:prstGeom prst="rect">
            <a:avLst/>
          </a:prstGeom>
        </p:spPr>
      </p:pic>
      <p:pic>
        <p:nvPicPr>
          <p:cNvPr id="5" name="Audio 4">
            <a:hlinkClick r:id="" action="ppaction://media"/>
            <a:extLst>
              <a:ext uri="{FF2B5EF4-FFF2-40B4-BE49-F238E27FC236}">
                <a16:creationId xmlns:a16="http://schemas.microsoft.com/office/drawing/2014/main" id="{74F0F02D-FC1D-BBD1-1F6A-09B22E2F970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048787776"/>
      </p:ext>
    </p:extLst>
  </p:cSld>
  <p:clrMapOvr>
    <a:masterClrMapping/>
  </p:clrMapOvr>
  <mc:AlternateContent xmlns:mc="http://schemas.openxmlformats.org/markup-compatibility/2006">
    <mc:Choice xmlns:p14="http://schemas.microsoft.com/office/powerpoint/2010/main" Requires="p14">
      <p:transition spd="slow" p14:dur="2000" advTm="57760"/>
    </mc:Choice>
    <mc:Fallback>
      <p:transition spd="slow" advTm="57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C224410-FF86-4FBB-A05E-61232D4B1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2" y="-2"/>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F3BDD110-869E-4A8C-9250-C7AE5C840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2" y="-2"/>
            <a:ext cx="6088698" cy="6858002"/>
          </a:xfrm>
          <a:custGeom>
            <a:avLst/>
            <a:gdLst>
              <a:gd name="connsiteX0" fmla="*/ 0 w 6088698"/>
              <a:gd name="connsiteY0" fmla="*/ 0 h 6858002"/>
              <a:gd name="connsiteX1" fmla="*/ 2610464 w 6088698"/>
              <a:gd name="connsiteY1" fmla="*/ 0 h 6858002"/>
              <a:gd name="connsiteX2" fmla="*/ 2610464 w 6088698"/>
              <a:gd name="connsiteY2" fmla="*/ 3 h 6858002"/>
              <a:gd name="connsiteX3" fmla="*/ 5749313 w 6088698"/>
              <a:gd name="connsiteY3" fmla="*/ 3 h 6858002"/>
              <a:gd name="connsiteX4" fmla="*/ 5749313 w 6088698"/>
              <a:gd name="connsiteY4" fmla="*/ 4 h 6858002"/>
              <a:gd name="connsiteX5" fmla="*/ 5740011 w 6088698"/>
              <a:gd name="connsiteY5" fmla="*/ 4 h 6858002"/>
              <a:gd name="connsiteX6" fmla="*/ 5748114 w 6088698"/>
              <a:gd name="connsiteY6" fmla="*/ 40466 h 6858002"/>
              <a:gd name="connsiteX7" fmla="*/ 5771963 w 6088698"/>
              <a:gd name="connsiteY7" fmla="*/ 159110 h 6858002"/>
              <a:gd name="connsiteX8" fmla="*/ 5788633 w 6088698"/>
              <a:gd name="connsiteY8" fmla="*/ 245521 h 6858002"/>
              <a:gd name="connsiteX9" fmla="*/ 5806229 w 6088698"/>
              <a:gd name="connsiteY9" fmla="*/ 348391 h 6858002"/>
              <a:gd name="connsiteX10" fmla="*/ 5827299 w 6088698"/>
              <a:gd name="connsiteY10" fmla="*/ 470463 h 6858002"/>
              <a:gd name="connsiteX11" fmla="*/ 5849526 w 6088698"/>
              <a:gd name="connsiteY11" fmla="*/ 605566 h 6858002"/>
              <a:gd name="connsiteX12" fmla="*/ 5872911 w 6088698"/>
              <a:gd name="connsiteY12" fmla="*/ 757813 h 6858002"/>
              <a:gd name="connsiteX13" fmla="*/ 5897684 w 6088698"/>
              <a:gd name="connsiteY13" fmla="*/ 923777 h 6858002"/>
              <a:gd name="connsiteX14" fmla="*/ 5922459 w 6088698"/>
              <a:gd name="connsiteY14" fmla="*/ 1104142 h 6858002"/>
              <a:gd name="connsiteX15" fmla="*/ 5947695 w 6088698"/>
              <a:gd name="connsiteY15" fmla="*/ 1296166 h 6858002"/>
              <a:gd name="connsiteX16" fmla="*/ 5971079 w 6088698"/>
              <a:gd name="connsiteY16" fmla="*/ 1503278 h 6858002"/>
              <a:gd name="connsiteX17" fmla="*/ 5993538 w 6088698"/>
              <a:gd name="connsiteY17" fmla="*/ 1719991 h 6858002"/>
              <a:gd name="connsiteX18" fmla="*/ 6013913 w 6088698"/>
              <a:gd name="connsiteY18" fmla="*/ 1949048 h 6858002"/>
              <a:gd name="connsiteX19" fmla="*/ 6033361 w 6088698"/>
              <a:gd name="connsiteY19" fmla="*/ 2187706 h 6858002"/>
              <a:gd name="connsiteX20" fmla="*/ 6051654 w 6088698"/>
              <a:gd name="connsiteY20" fmla="*/ 2436652 h 6858002"/>
              <a:gd name="connsiteX21" fmla="*/ 6058136 w 6088698"/>
              <a:gd name="connsiteY21" fmla="*/ 2564211 h 6858002"/>
              <a:gd name="connsiteX22" fmla="*/ 6065314 w 6088698"/>
              <a:gd name="connsiteY22" fmla="*/ 2694512 h 6858002"/>
              <a:gd name="connsiteX23" fmla="*/ 6072027 w 6088698"/>
              <a:gd name="connsiteY23" fmla="*/ 2826871 h 6858002"/>
              <a:gd name="connsiteX24" fmla="*/ 6076427 w 6088698"/>
              <a:gd name="connsiteY24" fmla="*/ 2959917 h 6858002"/>
              <a:gd name="connsiteX25" fmla="*/ 6080363 w 6088698"/>
              <a:gd name="connsiteY25" fmla="*/ 3095705 h 6858002"/>
              <a:gd name="connsiteX26" fmla="*/ 6084530 w 6088698"/>
              <a:gd name="connsiteY26" fmla="*/ 3232865 h 6858002"/>
              <a:gd name="connsiteX27" fmla="*/ 6087308 w 6088698"/>
              <a:gd name="connsiteY27" fmla="*/ 3372768 h 6858002"/>
              <a:gd name="connsiteX28" fmla="*/ 6087308 w 6088698"/>
              <a:gd name="connsiteY28" fmla="*/ 3514043 h 6858002"/>
              <a:gd name="connsiteX29" fmla="*/ 6088698 w 6088698"/>
              <a:gd name="connsiteY29" fmla="*/ 3656689 h 6858002"/>
              <a:gd name="connsiteX30" fmla="*/ 6087308 w 6088698"/>
              <a:gd name="connsiteY30" fmla="*/ 3800707 h 6858002"/>
              <a:gd name="connsiteX31" fmla="*/ 6084530 w 6088698"/>
              <a:gd name="connsiteY31" fmla="*/ 3946783 h 6858002"/>
              <a:gd name="connsiteX32" fmla="*/ 6081983 w 6088698"/>
              <a:gd name="connsiteY32" fmla="*/ 4092858 h 6858002"/>
              <a:gd name="connsiteX33" fmla="*/ 6076427 w 6088698"/>
              <a:gd name="connsiteY33" fmla="*/ 4240991 h 6858002"/>
              <a:gd name="connsiteX34" fmla="*/ 6070639 w 6088698"/>
              <a:gd name="connsiteY34" fmla="*/ 4390495 h 6858002"/>
              <a:gd name="connsiteX35" fmla="*/ 6063924 w 6088698"/>
              <a:gd name="connsiteY35" fmla="*/ 4540000 h 6858002"/>
              <a:gd name="connsiteX36" fmla="*/ 6054432 w 6088698"/>
              <a:gd name="connsiteY36" fmla="*/ 4690876 h 6858002"/>
              <a:gd name="connsiteX37" fmla="*/ 6043086 w 6088698"/>
              <a:gd name="connsiteY37" fmla="*/ 4843123 h 6858002"/>
              <a:gd name="connsiteX38" fmla="*/ 6032204 w 6088698"/>
              <a:gd name="connsiteY38" fmla="*/ 4996057 h 6858002"/>
              <a:gd name="connsiteX39" fmla="*/ 6018313 w 6088698"/>
              <a:gd name="connsiteY39" fmla="*/ 5148990 h 6858002"/>
              <a:gd name="connsiteX40" fmla="*/ 6001642 w 6088698"/>
              <a:gd name="connsiteY40" fmla="*/ 5303981 h 6858002"/>
              <a:gd name="connsiteX41" fmla="*/ 5984972 w 6088698"/>
              <a:gd name="connsiteY41" fmla="*/ 5456914 h 6858002"/>
              <a:gd name="connsiteX42" fmla="*/ 5965754 w 6088698"/>
              <a:gd name="connsiteY42" fmla="*/ 5612591 h 6858002"/>
              <a:gd name="connsiteX43" fmla="*/ 5944685 w 6088698"/>
              <a:gd name="connsiteY43" fmla="*/ 5768953 h 6858002"/>
              <a:gd name="connsiteX44" fmla="*/ 5922459 w 6088698"/>
              <a:gd name="connsiteY44" fmla="*/ 5923258 h 6858002"/>
              <a:gd name="connsiteX45" fmla="*/ 5896527 w 6088698"/>
              <a:gd name="connsiteY45" fmla="*/ 6079621 h 6858002"/>
              <a:gd name="connsiteX46" fmla="*/ 5868743 w 6088698"/>
              <a:gd name="connsiteY46" fmla="*/ 6235297 h 6858002"/>
              <a:gd name="connsiteX47" fmla="*/ 5841190 w 6088698"/>
              <a:gd name="connsiteY47" fmla="*/ 6391660 h 6858002"/>
              <a:gd name="connsiteX48" fmla="*/ 5809008 w 6088698"/>
              <a:gd name="connsiteY48" fmla="*/ 6547336 h 6858002"/>
              <a:gd name="connsiteX49" fmla="*/ 5776130 w 6088698"/>
              <a:gd name="connsiteY49" fmla="*/ 6702327 h 6858002"/>
              <a:gd name="connsiteX50" fmla="*/ 5741633 w 6088698"/>
              <a:gd name="connsiteY50" fmla="*/ 6858002 h 6858002"/>
              <a:gd name="connsiteX51" fmla="*/ 2610464 w 6088698"/>
              <a:gd name="connsiteY51" fmla="*/ 6858002 h 6858002"/>
              <a:gd name="connsiteX52" fmla="*/ 0 w 6088698"/>
              <a:gd name="connsiteY52"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088698" h="6858002">
                <a:moveTo>
                  <a:pt x="0" y="0"/>
                </a:moveTo>
                <a:lnTo>
                  <a:pt x="2610464" y="0"/>
                </a:lnTo>
                <a:lnTo>
                  <a:pt x="2610464" y="3"/>
                </a:lnTo>
                <a:lnTo>
                  <a:pt x="5749313" y="3"/>
                </a:lnTo>
                <a:lnTo>
                  <a:pt x="5749313" y="4"/>
                </a:lnTo>
                <a:lnTo>
                  <a:pt x="5740011" y="4"/>
                </a:lnTo>
                <a:lnTo>
                  <a:pt x="5748114" y="40466"/>
                </a:lnTo>
                <a:lnTo>
                  <a:pt x="5771963" y="159110"/>
                </a:lnTo>
                <a:lnTo>
                  <a:pt x="5788633" y="245521"/>
                </a:lnTo>
                <a:lnTo>
                  <a:pt x="5806229" y="348391"/>
                </a:lnTo>
                <a:lnTo>
                  <a:pt x="5827299" y="470463"/>
                </a:lnTo>
                <a:lnTo>
                  <a:pt x="5849526" y="605566"/>
                </a:lnTo>
                <a:lnTo>
                  <a:pt x="5872911" y="757813"/>
                </a:lnTo>
                <a:lnTo>
                  <a:pt x="5897684" y="923777"/>
                </a:lnTo>
                <a:lnTo>
                  <a:pt x="5922459" y="1104142"/>
                </a:lnTo>
                <a:lnTo>
                  <a:pt x="5947695" y="1296166"/>
                </a:lnTo>
                <a:lnTo>
                  <a:pt x="5971079" y="1503278"/>
                </a:lnTo>
                <a:lnTo>
                  <a:pt x="5993538" y="1719991"/>
                </a:lnTo>
                <a:lnTo>
                  <a:pt x="6013913" y="1949048"/>
                </a:lnTo>
                <a:lnTo>
                  <a:pt x="6033361" y="2187706"/>
                </a:lnTo>
                <a:lnTo>
                  <a:pt x="6051654" y="2436652"/>
                </a:lnTo>
                <a:lnTo>
                  <a:pt x="6058136" y="2564211"/>
                </a:lnTo>
                <a:lnTo>
                  <a:pt x="6065314" y="2694512"/>
                </a:lnTo>
                <a:lnTo>
                  <a:pt x="6072027" y="2826871"/>
                </a:lnTo>
                <a:lnTo>
                  <a:pt x="6076427" y="2959917"/>
                </a:lnTo>
                <a:lnTo>
                  <a:pt x="6080363" y="3095705"/>
                </a:lnTo>
                <a:lnTo>
                  <a:pt x="6084530" y="3232865"/>
                </a:lnTo>
                <a:lnTo>
                  <a:pt x="6087308" y="3372768"/>
                </a:lnTo>
                <a:lnTo>
                  <a:pt x="6087308" y="3514043"/>
                </a:lnTo>
                <a:lnTo>
                  <a:pt x="6088698" y="3656689"/>
                </a:lnTo>
                <a:lnTo>
                  <a:pt x="6087308" y="3800707"/>
                </a:lnTo>
                <a:lnTo>
                  <a:pt x="6084530" y="3946783"/>
                </a:lnTo>
                <a:lnTo>
                  <a:pt x="6081983" y="4092858"/>
                </a:lnTo>
                <a:lnTo>
                  <a:pt x="6076427" y="4240991"/>
                </a:lnTo>
                <a:lnTo>
                  <a:pt x="6070639" y="4390495"/>
                </a:lnTo>
                <a:lnTo>
                  <a:pt x="6063924" y="4540000"/>
                </a:lnTo>
                <a:lnTo>
                  <a:pt x="6054432" y="4690876"/>
                </a:lnTo>
                <a:lnTo>
                  <a:pt x="6043086" y="4843123"/>
                </a:lnTo>
                <a:lnTo>
                  <a:pt x="6032204" y="4996057"/>
                </a:lnTo>
                <a:lnTo>
                  <a:pt x="6018313" y="5148990"/>
                </a:lnTo>
                <a:lnTo>
                  <a:pt x="6001642" y="5303981"/>
                </a:lnTo>
                <a:lnTo>
                  <a:pt x="5984972" y="5456914"/>
                </a:lnTo>
                <a:lnTo>
                  <a:pt x="5965754" y="5612591"/>
                </a:lnTo>
                <a:lnTo>
                  <a:pt x="5944685" y="5768953"/>
                </a:lnTo>
                <a:lnTo>
                  <a:pt x="5922459" y="5923258"/>
                </a:lnTo>
                <a:lnTo>
                  <a:pt x="5896527" y="6079621"/>
                </a:lnTo>
                <a:lnTo>
                  <a:pt x="5868743" y="6235297"/>
                </a:lnTo>
                <a:lnTo>
                  <a:pt x="5841190" y="6391660"/>
                </a:lnTo>
                <a:lnTo>
                  <a:pt x="5809008" y="6547336"/>
                </a:lnTo>
                <a:lnTo>
                  <a:pt x="5776130" y="6702327"/>
                </a:lnTo>
                <a:lnTo>
                  <a:pt x="5741633" y="6858002"/>
                </a:lnTo>
                <a:lnTo>
                  <a:pt x="2610464" y="6858002"/>
                </a:lnTo>
                <a:lnTo>
                  <a:pt x="0" y="6858002"/>
                </a:lnTo>
                <a:close/>
              </a:path>
            </a:pathLst>
          </a:cu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3D7E334-A466-F686-0A9D-977DB633CA22}"/>
              </a:ext>
            </a:extLst>
          </p:cNvPr>
          <p:cNvSpPr>
            <a:spLocks noGrp="1"/>
          </p:cNvSpPr>
          <p:nvPr>
            <p:ph type="title"/>
          </p:nvPr>
        </p:nvSpPr>
        <p:spPr>
          <a:xfrm>
            <a:off x="900506" y="1118808"/>
            <a:ext cx="4671467" cy="4747683"/>
          </a:xfrm>
        </p:spPr>
        <p:txBody>
          <a:bodyPr anchor="ctr">
            <a:normAutofit/>
          </a:bodyPr>
          <a:lstStyle/>
          <a:p>
            <a:pPr algn="l"/>
            <a:r>
              <a:rPr lang="en-US" sz="5000"/>
              <a:t>Deviance</a:t>
            </a:r>
          </a:p>
        </p:txBody>
      </p:sp>
      <p:sp>
        <p:nvSpPr>
          <p:cNvPr id="3" name="Content Placeholder 2">
            <a:extLst>
              <a:ext uri="{FF2B5EF4-FFF2-40B4-BE49-F238E27FC236}">
                <a16:creationId xmlns:a16="http://schemas.microsoft.com/office/drawing/2014/main" id="{E07DA239-1A62-5FFA-ADC4-6DC74ED86387}"/>
              </a:ext>
            </a:extLst>
          </p:cNvPr>
          <p:cNvSpPr>
            <a:spLocks noGrp="1"/>
          </p:cNvSpPr>
          <p:nvPr>
            <p:ph idx="1"/>
          </p:nvPr>
        </p:nvSpPr>
        <p:spPr>
          <a:xfrm>
            <a:off x="6498769" y="1118809"/>
            <a:ext cx="5049763" cy="4747681"/>
          </a:xfrm>
          <a:effectLst/>
        </p:spPr>
        <p:txBody>
          <a:bodyPr anchor="ctr">
            <a:normAutofit/>
          </a:bodyPr>
          <a:lstStyle/>
          <a:p>
            <a:pPr marL="36900" indent="0">
              <a:buNone/>
            </a:pPr>
            <a:r>
              <a:rPr lang="en-US">
                <a:solidFill>
                  <a:schemeClr val="tx1"/>
                </a:solidFill>
                <a:latin typeface="Times New Roman" panose="02020603050405020304" pitchFamily="18" charset="0"/>
                <a:cs typeface="Times New Roman" panose="02020603050405020304" pitchFamily="18" charset="0"/>
              </a:rPr>
              <a:t>Deviance means to go against a set of beliefs.  We could be considered deviant by not following the same direction as others whether it is good or bad, because we believe what we are doing is the correct thing to do at the time.</a:t>
            </a:r>
          </a:p>
        </p:txBody>
      </p:sp>
      <p:pic>
        <p:nvPicPr>
          <p:cNvPr id="5" name="Audio 4">
            <a:hlinkClick r:id="" action="ppaction://media"/>
            <a:extLst>
              <a:ext uri="{FF2B5EF4-FFF2-40B4-BE49-F238E27FC236}">
                <a16:creationId xmlns:a16="http://schemas.microsoft.com/office/drawing/2014/main" id="{8B6F94DA-5303-B970-C355-90826C44562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323511958"/>
      </p:ext>
    </p:extLst>
  </p:cSld>
  <p:clrMapOvr>
    <a:masterClrMapping/>
  </p:clrMapOvr>
  <mc:AlternateContent xmlns:mc="http://schemas.openxmlformats.org/markup-compatibility/2006">
    <mc:Choice xmlns:p14="http://schemas.microsoft.com/office/powerpoint/2010/main" Requires="p14">
      <p:transition spd="slow" p14:dur="2000" advTm="36520"/>
    </mc:Choice>
    <mc:Fallback>
      <p:transition spd="slow" advTm="36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AB7C38-AF9A-43A2-9B1C-F1DEBC80BC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676" cy="2108723"/>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F9EFC1-A1D7-A881-BDE6-06ECE493291B}"/>
              </a:ext>
            </a:extLst>
          </p:cNvPr>
          <p:cNvSpPr>
            <a:spLocks noGrp="1"/>
          </p:cNvSpPr>
          <p:nvPr>
            <p:ph type="title"/>
          </p:nvPr>
        </p:nvSpPr>
        <p:spPr>
          <a:xfrm>
            <a:off x="913795" y="609600"/>
            <a:ext cx="10353762" cy="1257300"/>
          </a:xfrm>
        </p:spPr>
        <p:txBody>
          <a:bodyPr>
            <a:normAutofit/>
          </a:bodyPr>
          <a:lstStyle/>
          <a:p>
            <a:r>
              <a:rPr lang="en-US">
                <a:solidFill>
                  <a:srgbClr val="FFFFFF"/>
                </a:solidFill>
              </a:rPr>
              <a:t>Social Inequalities</a:t>
            </a:r>
          </a:p>
        </p:txBody>
      </p:sp>
      <p:pic>
        <p:nvPicPr>
          <p:cNvPr id="11" name="Picture 10">
            <a:extLst>
              <a:ext uri="{FF2B5EF4-FFF2-40B4-BE49-F238E27FC236}">
                <a16:creationId xmlns:a16="http://schemas.microsoft.com/office/drawing/2014/main" id="{A8D526D7-C782-4F65-A21F-A6B40D869B47}"/>
              </a:ext>
              <a:ext uri="{C183D7F6-B498-43B3-948B-1728B52AA6E4}">
                <adec:decorative xmlns:adec="http://schemas.microsoft.com/office/drawing/2017/decorative" val="1"/>
              </a:ext>
            </a:extLst>
          </p:cNvPr>
          <p:cNvPicPr preferRelativeResize="0">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98" t="2669" r="616"/>
          <a:stretch/>
        </p:blipFill>
        <p:spPr>
          <a:xfrm>
            <a:off x="-5325" y="2049331"/>
            <a:ext cx="12192001" cy="4808669"/>
          </a:xfrm>
          <a:prstGeom prst="rect">
            <a:avLst/>
          </a:prstGeom>
          <a:effectLst>
            <a:innerShdw blurRad="63500" dist="50800" dir="16200000">
              <a:prstClr val="black">
                <a:alpha val="50000"/>
              </a:prstClr>
            </a:innerShdw>
          </a:effectLst>
        </p:spPr>
      </p:pic>
      <p:graphicFrame>
        <p:nvGraphicFramePr>
          <p:cNvPr id="5" name="Content Placeholder 2">
            <a:extLst>
              <a:ext uri="{FF2B5EF4-FFF2-40B4-BE49-F238E27FC236}">
                <a16:creationId xmlns:a16="http://schemas.microsoft.com/office/drawing/2014/main" id="{58E7C4F3-A1C2-0EA1-8D46-423431E4C912}"/>
              </a:ext>
            </a:extLst>
          </p:cNvPr>
          <p:cNvGraphicFramePr>
            <a:graphicFrameLocks noGrp="1"/>
          </p:cNvGraphicFramePr>
          <p:nvPr>
            <p:ph idx="1"/>
            <p:extLst>
              <p:ext uri="{D42A27DB-BD31-4B8C-83A1-F6EECF244321}">
                <p14:modId xmlns:p14="http://schemas.microsoft.com/office/powerpoint/2010/main" val="3672193347"/>
              </p:ext>
            </p:extLst>
          </p:nvPr>
        </p:nvGraphicFramePr>
        <p:xfrm>
          <a:off x="914400" y="2647784"/>
          <a:ext cx="10353675" cy="31434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hlinkClick r:id="" action="ppaction://media"/>
            <a:extLst>
              <a:ext uri="{FF2B5EF4-FFF2-40B4-BE49-F238E27FC236}">
                <a16:creationId xmlns:a16="http://schemas.microsoft.com/office/drawing/2014/main" id="{869D3504-B9A3-84F1-B94C-0029460DAF1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4001577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49031"/>
    </mc:Choice>
    <mc:Fallback>
      <p:transition spd="slow" advTm="490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3D9BD5-A493-4B97-963D-60135D533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F759AF4-E342-4E60-8A32-C44A328F2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ln w="15875" cap="sq"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AB51A3-3E74-309B-C42F-D1B0F8480C95}"/>
              </a:ext>
            </a:extLst>
          </p:cNvPr>
          <p:cNvSpPr>
            <a:spLocks noGrp="1"/>
          </p:cNvSpPr>
          <p:nvPr>
            <p:ph type="title"/>
          </p:nvPr>
        </p:nvSpPr>
        <p:spPr>
          <a:xfrm>
            <a:off x="924443" y="1023257"/>
            <a:ext cx="3732902" cy="4570457"/>
          </a:xfrm>
          <a:effectLst/>
        </p:spPr>
        <p:txBody>
          <a:bodyPr>
            <a:normAutofit/>
          </a:bodyPr>
          <a:lstStyle/>
          <a:p>
            <a:pPr algn="l"/>
            <a:r>
              <a:rPr lang="en-US" dirty="0"/>
              <a:t>Conclusion</a:t>
            </a:r>
            <a:endParaRPr lang="en-US"/>
          </a:p>
        </p:txBody>
      </p:sp>
      <p:cxnSp>
        <p:nvCxnSpPr>
          <p:cNvPr id="12" name="Straight Connector 11">
            <a:extLst>
              <a:ext uri="{FF2B5EF4-FFF2-40B4-BE49-F238E27FC236}">
                <a16:creationId xmlns:a16="http://schemas.microsoft.com/office/drawing/2014/main" id="{A49B2805-6469-407A-A68A-BB85AC8A85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68371"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27ED976-2916-1D73-D28B-F7807BEA0511}"/>
              </a:ext>
            </a:extLst>
          </p:cNvPr>
          <p:cNvSpPr>
            <a:spLocks noGrp="1"/>
          </p:cNvSpPr>
          <p:nvPr>
            <p:ph idx="1"/>
          </p:nvPr>
        </p:nvSpPr>
        <p:spPr>
          <a:xfrm>
            <a:off x="5252560" y="1023257"/>
            <a:ext cx="6025645" cy="4570457"/>
          </a:xfrm>
          <a:effectLst/>
        </p:spPr>
        <p:txBody>
          <a:bodyPr anchor="ctr">
            <a:normAutofit/>
          </a:bodyPr>
          <a:lstStyle/>
          <a:p>
            <a:r>
              <a:rPr lang="en-US"/>
              <a:t>I want my audience to understand that everyone has a different background. We all share the same socialization groups, the outcomes are just different.</a:t>
            </a:r>
          </a:p>
          <a:p>
            <a:r>
              <a:rPr lang="en-US"/>
              <a:t>By learning to communicate and work for the same goal inclusively, the inequalities that become challenges at times, can be overcome and ultimately, we will learn to have respect and understanding for each other.</a:t>
            </a:r>
          </a:p>
        </p:txBody>
      </p:sp>
      <p:pic>
        <p:nvPicPr>
          <p:cNvPr id="7" name="Audio 6">
            <a:hlinkClick r:id="" action="ppaction://media"/>
            <a:extLst>
              <a:ext uri="{FF2B5EF4-FFF2-40B4-BE49-F238E27FC236}">
                <a16:creationId xmlns:a16="http://schemas.microsoft.com/office/drawing/2014/main" id="{C950AF11-07A2-9264-6D16-7545399CEA3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1869540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47382"/>
    </mc:Choice>
    <mc:Fallback>
      <p:transition spd="slow" advTm="47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B270AB-C138-415C-897E-3C24487DEC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{3E0FF55B-A0C1-4C49-82A3-5CCA1F42772F}tf55705232_win32</Template>
  <TotalTime>2291</TotalTime>
  <Words>695</Words>
  <Application>Microsoft Office PowerPoint</Application>
  <PresentationFormat>Widescreen</PresentationFormat>
  <Paragraphs>44</Paragraphs>
  <Slides>11</Slides>
  <Notes>1</Notes>
  <HiddenSlides>0</HiddenSlides>
  <MMClips>11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Goudy Old Style</vt:lpstr>
      <vt:lpstr>Times New Roman</vt:lpstr>
      <vt:lpstr>Wingdings 2</vt:lpstr>
      <vt:lpstr>SlateVTI</vt:lpstr>
      <vt:lpstr>Principles of Sociology </vt:lpstr>
      <vt:lpstr>Introduction: </vt:lpstr>
      <vt:lpstr>Family</vt:lpstr>
      <vt:lpstr>School</vt:lpstr>
      <vt:lpstr>Media </vt:lpstr>
      <vt:lpstr>Peer Groups</vt:lpstr>
      <vt:lpstr>Religion</vt:lpstr>
      <vt:lpstr>The Workplace</vt:lpstr>
      <vt:lpstr>Deviance</vt:lpstr>
      <vt:lpstr>Social Inequalities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Sociology </dc:title>
  <dc:creator>ml.cruz.leticia</dc:creator>
  <cp:lastModifiedBy>ml.cruz.leticia</cp:lastModifiedBy>
  <cp:revision>1</cp:revision>
  <dcterms:created xsi:type="dcterms:W3CDTF">2023-02-06T02:30:39Z</dcterms:created>
  <dcterms:modified xsi:type="dcterms:W3CDTF">2023-02-07T16:41:54Z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