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7" r:id="rId3"/>
    <p:sldId id="25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0" r:id="rId16"/>
    <p:sldId id="264" r:id="rId17"/>
    <p:sldId id="281" r:id="rId18"/>
    <p:sldId id="282" r:id="rId19"/>
    <p:sldId id="283" r:id="rId20"/>
    <p:sldId id="284" r:id="rId21"/>
    <p:sldId id="285" r:id="rId22"/>
    <p:sldId id="286" r:id="rId23"/>
    <p:sldId id="28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660" y="6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11/15/2021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11/15/2021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7" name="Picture 6" descr="EKG lin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4" name="applause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11/15/2021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11/15/2021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11/15/2021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11/15/2021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11/15/2021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11/15/2021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11/15/2021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" name="applause.wav"/>
          </p:stSnd>
        </p:sndAc>
      </p:transition>
    </mc:Choice>
    <mc:Fallback xmlns="">
      <p:transition advClick="0" advTm="15000">
        <p:fade/>
        <p:sndAc>
          <p:stSnd>
            <p:snd r:embed="rId3" name="applaus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 descr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11/15/2021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5000">
        <p159:morph option="byObject"/>
        <p:sndAc>
          <p:stSnd>
            <p:snd r:embed="rId13" name="applause.wav"/>
          </p:stSnd>
        </p:sndAc>
      </p:transition>
    </mc:Choice>
    <mc:Fallback xmlns="">
      <p:transition advClick="0" advTm="15000">
        <p:fade/>
        <p:sndAc>
          <p:stSnd>
            <p:snd r:embed="rId14" name="applause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.png"/><Relationship Id="rId5" Type="http://schemas.openxmlformats.org/officeDocument/2006/relationships/hyperlink" Target="https://doi.org/10.1186/s12889-020-09769-0" TargetMode="External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tx1"/>
                </a:solidFill>
                <a:latin typeface="Baskerville Old Face" panose="02020602080505020303" pitchFamily="18" charset="0"/>
              </a:rPr>
              <a:t>Diane B. Jones</a:t>
            </a:r>
            <a:br>
              <a:rPr lang="en-US" sz="4800" dirty="0">
                <a:solidFill>
                  <a:schemeClr val="tx1"/>
                </a:solidFill>
                <a:latin typeface="Baskerville Old Face" panose="02020602080505020303" pitchFamily="18" charset="0"/>
              </a:rPr>
            </a:br>
            <a:br>
              <a:rPr lang="en-US" sz="4800" dirty="0">
                <a:solidFill>
                  <a:schemeClr val="tx1"/>
                </a:solidFill>
                <a:latin typeface="Baskerville Old Face" panose="02020602080505020303" pitchFamily="18" charset="0"/>
              </a:rPr>
            </a:br>
            <a:r>
              <a:rPr lang="en-US" sz="4800" dirty="0">
                <a:solidFill>
                  <a:schemeClr val="tx1"/>
                </a:solidFill>
                <a:latin typeface="Baskerville Old Face" panose="02020602080505020303" pitchFamily="18" charset="0"/>
              </a:rPr>
              <a:t>Monday November 15, 2021</a:t>
            </a:r>
            <a:br>
              <a:rPr lang="en-US" sz="4800" dirty="0">
                <a:solidFill>
                  <a:schemeClr val="tx1"/>
                </a:solidFill>
                <a:latin typeface="Baskerville Old Face" panose="02020602080505020303" pitchFamily="18" charset="0"/>
              </a:rPr>
            </a:br>
            <a:endParaRPr lang="en-US" sz="48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PYSC310: Organizational PYSCOLOGY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2B1DCA8-F1DF-4322-953C-C9A16C84F4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13942">
        <p159:morph option="byObject"/>
        <p:sndAc>
          <p:stSnd>
            <p:snd r:embed="rId4" name="applause.wav"/>
          </p:stSnd>
        </p:sndAc>
      </p:transition>
    </mc:Choice>
    <mc:Fallback>
      <p:transition advTm="13942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B406-F68F-412E-8BF3-21522EF8F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                        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71D0-5450-4FAD-BC98-04207D2DF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Stress plays a great part in your health. We never think how stress and health work together. </a:t>
            </a:r>
          </a:p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If someone is stressed, then his/her workplace will suffer, and work productivity will decrease due to . Stress. </a:t>
            </a:r>
          </a:p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Through the next 5 studies we will learn how the two systems work together. </a:t>
            </a: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84FC567-BC62-43EE-9C26-1EBCB37308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334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22603">
        <p159:morph option="byObject"/>
        <p:sndAc>
          <p:stSnd>
            <p:snd r:embed="rId4" name="applause.wav"/>
          </p:stSnd>
        </p:sndAc>
      </p:transition>
    </mc:Choice>
    <mc:Fallback>
      <p:transition advTm="22603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                 Stress and Health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52600"/>
            <a:ext cx="9144000" cy="586740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Effects of a work-related stress model based mental health promotion program on job stress reactions and coping profiles of women workers: a control groups study.</a:t>
            </a:r>
          </a:p>
          <a:p>
            <a:r>
              <a:rPr lang="en-US" sz="28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OMP: The Causes and Impact of Stress in the Workplace. </a:t>
            </a:r>
          </a:p>
          <a:p>
            <a:r>
              <a:rPr lang="en-US" sz="28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Job Stress and Interpersonal relationships cross country evidence from the EU15: a correlation analysis.</a:t>
            </a:r>
          </a:p>
          <a:p>
            <a:r>
              <a:rPr lang="en-US" sz="28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Understanding time use, stress and recovery practices among early career physicians: an exploratory study.</a:t>
            </a:r>
          </a:p>
          <a:p>
            <a:r>
              <a:rPr lang="en-US" sz="28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Workplace Stress and Working from Home Influence Depressive Symptoms Among Employed Women with Young Children. </a:t>
            </a:r>
          </a:p>
          <a:p>
            <a:endParaRPr lang="en-US" sz="3200" dirty="0">
              <a:solidFill>
                <a:schemeClr val="accent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3EFCBE2-42B3-4A06-8F42-B57F930D8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50561">
        <p159:morph option="byObject"/>
        <p:sndAc>
          <p:stSnd>
            <p:snd r:embed="rId4" name="applause.wav"/>
          </p:stSnd>
        </p:sndAc>
      </p:transition>
    </mc:Choice>
    <mc:Fallback>
      <p:transition advTm="50561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61F65-CE2F-41B8-A613-2FC6CEF2F2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82D2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Effects of a work-related stress model based mental health promotion program on job stress reactions and coping profiles of women workers: a control groups study.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82D2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</a:br>
            <a:endParaRPr lang="en-US" sz="32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27E7D47-A856-4B02-89B4-7C2CC7413D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BMC PUBLIC HEALTH (2020)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F4E331B-2FDB-4342-8187-57F8EC932E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400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20792">
        <p159:morph option="byObject"/>
        <p:sndAc>
          <p:stSnd>
            <p:snd r:embed="rId4" name="applause.wav"/>
          </p:stSnd>
        </p:sndAc>
      </p:transition>
    </mc:Choice>
    <mc:Fallback>
      <p:transition advTm="20792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76C4-71C4-4697-921F-945B9D3BB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10058400" cy="533400"/>
          </a:xfrm>
        </p:spPr>
        <p:txBody>
          <a:bodyPr>
            <a:no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tabLst/>
              <a:defRPr/>
            </a:pPr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STUDY 1-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B9FB1-6214-495C-B9C5-1512DB785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Effects of a work-related stress model based mental health promotion program on job stress, stress reactions and coping profiles of women workers: a control groups study.</a:t>
            </a:r>
          </a:p>
          <a:p>
            <a:r>
              <a:rPr lang="en-US" sz="3200" dirty="0">
                <a:latin typeface="Baskerville Old Face" panose="02020602080505020303" pitchFamily="18" charset="0"/>
              </a:rPr>
              <a:t>This study has a “pre-test post-test non-equivalent control groups design”</a:t>
            </a:r>
          </a:p>
          <a:p>
            <a:r>
              <a:rPr lang="en-US" sz="3200" dirty="0">
                <a:latin typeface="Baskerville Old Face" panose="02020602080505020303" pitchFamily="18" charset="0"/>
              </a:rPr>
              <a:t>The study included 70 women workers. 35 from Group A and 35 Group B. The median age group is 31.11 </a:t>
            </a:r>
            <a:r>
              <a:rPr lang="en-US" sz="3200" u="sng" dirty="0">
                <a:latin typeface="Baskerville Old Face" panose="02020602080505020303" pitchFamily="18" charset="0"/>
              </a:rPr>
              <a:t>+</a:t>
            </a:r>
            <a:r>
              <a:rPr lang="en-US" sz="3200" dirty="0">
                <a:latin typeface="Baskerville Old Face" panose="02020602080505020303" pitchFamily="18" charset="0"/>
              </a:rPr>
              <a:t> 8.2 (20-52)</a:t>
            </a:r>
          </a:p>
          <a:p>
            <a:endParaRPr lang="en-US" sz="3200" dirty="0">
              <a:latin typeface="Baskerville Old Face" panose="02020602080505020303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C519661-5AA2-4AAF-882B-2AC12FFC72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01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9067">
        <p159:morph option="byObject"/>
        <p:sndAc>
          <p:stSnd>
            <p:snd r:embed="rId4" name="applause.wav"/>
          </p:stSnd>
        </p:sndAc>
      </p:transition>
    </mc:Choice>
    <mc:Fallback>
      <p:transition advTm="39067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5E3E0-1801-401D-9895-D225530F2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STUDY -1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4E3DC-80F9-496E-B593-7F11D9A5B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Stress is defined as any reaction that effects the cognitive, physical, psychological and emotional structures. </a:t>
            </a:r>
          </a:p>
          <a:p>
            <a:r>
              <a:rPr lang="en-US" sz="32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Working directly effects W.R.S model=Work Related Stress. </a:t>
            </a:r>
          </a:p>
          <a:p>
            <a:r>
              <a:rPr lang="en-US" sz="32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In conclusion, as the study shows a decrease in stress will increase work productivity, equals healthier and happier employees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10A3CD7-05C1-4B21-AAAD-D3BD0E2B0C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75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1172">
        <p159:morph option="byObject"/>
        <p:sndAc>
          <p:stSnd>
            <p:snd r:embed="rId4" name="applause.wav"/>
          </p:stSnd>
        </p:sndAc>
      </p:transition>
    </mc:Choice>
    <mc:Fallback>
      <p:transition advTm="31172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F3B05-41C8-4B02-883F-63AAC82409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THE CAUSES AND IMPACT OF STRESS IN THE WORKPLACE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9685B36-E5D2-451A-9A14-4C2EC9BD08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OMP: Oxford mosaic publications</a:t>
            </a:r>
          </a:p>
          <a:p>
            <a:endParaRPr lang="en-US" sz="2400" dirty="0">
              <a:latin typeface="Baskerville Old Face" panose="02020602080505020303" pitchFamily="18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6505A53-5DAF-4E12-AC21-DCA6F71A18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145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12131">
        <p159:morph option="byObject"/>
        <p:sndAc>
          <p:stSnd>
            <p:snd r:embed="rId4" name="applause.wav"/>
          </p:stSnd>
        </p:sndAc>
      </p:transition>
    </mc:Choice>
    <mc:Fallback>
      <p:transition advTm="12131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18563-DEC8-4A80-AE80-24C2BD79A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Article 1: The causes and Impact of Stress in the Workplace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FB88B-AADD-4C4C-B685-8FC673B31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Work related stress costs the UK roughly {3.7 billion every year. </a:t>
            </a:r>
          </a:p>
          <a:p>
            <a:r>
              <a:rPr lang="en-US" sz="32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59% of British adults reported that their life is more stressful than 5 years ago.</a:t>
            </a:r>
          </a:p>
          <a:p>
            <a:r>
              <a:rPr lang="en-US" sz="32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Individuals are 3x more likely to drink alcohol help them deal with stress than going to GP for consultation. </a:t>
            </a:r>
          </a:p>
          <a:p>
            <a:r>
              <a:rPr lang="en-US" sz="32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Money (58%) and Work (28%) top the survey as the main reasons for stress in Britain.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67A78F1-E949-45C8-B0B6-7FE107C8A8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722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7418">
        <p159:morph option="byObject"/>
        <p:sndAc>
          <p:stSnd>
            <p:snd r:embed="rId4" name="applause.wav"/>
          </p:stSnd>
        </p:sndAc>
      </p:transition>
    </mc:Choice>
    <mc:Fallback>
      <p:transition advTm="37418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F4E2B-313B-43AD-8BD3-87C058FA9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Article 1-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C872-78E6-412E-8327-21BA057C2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Stress in the workplace leads to a wide range of negative issues. 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Issues including Psychophysiological effects such as depression, anxiety, fatigue, and increased levels of irritability. 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Inconclusion: stress can be handled in many positive ways including exercising, deep breaths, meditation and lastly a healthy working environment.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1BB6E9D-A212-439D-8B51-5D5D715CDE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193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0359">
        <p159:morph option="byObject"/>
        <p:sndAc>
          <p:stSnd>
            <p:snd r:embed="rId4" name="applause.wav"/>
          </p:stSnd>
        </p:sndAc>
      </p:transition>
    </mc:Choice>
    <mc:Fallback>
      <p:transition advTm="30359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BD60F9-1E4B-4B53-AC76-EE5C476006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>
                <a:latin typeface="Baskerville Old Face" panose="02020602080505020303" pitchFamily="18" charset="0"/>
              </a:rPr>
              <a:t>Job stress and interpersonal relationships cross country evidence from the EU15: A correlation analysis</a:t>
            </a:r>
            <a:r>
              <a:rPr lang="en-US" sz="4000" dirty="0">
                <a:latin typeface="Baskerville Old Face" panose="02020602080505020303" pitchFamily="18" charset="0"/>
              </a:rPr>
              <a:t>.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8640DB2-3F7F-4E3D-9CF8-B611D370AD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BMC Public health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7ED119B-E554-48D6-BEDB-6384C75E1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874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16148">
        <p159:morph option="byObject"/>
        <p:sndAc>
          <p:stSnd>
            <p:snd r:embed="rId4" name="applause.wav"/>
          </p:stSnd>
        </p:sndAc>
      </p:transition>
    </mc:Choice>
    <mc:Fallback>
      <p:transition advTm="16148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F66A4-1098-4F4B-8C01-C1095E016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Study-2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48B00-DFE9-40BC-8D00-436D4A277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Method used: The econometric analysis based on a standard ordered probit model, employs data taken from the Sixth European Working Conditions Survey carried out in 2015 and released in 2017.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According to the study “job stress drivers arise when the demands of the work environment exceed the workers’ ability to cope with (or control) them. 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Appoximately 43,000 workers age 15+ , who have been interviewed face to face.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6CF2ED2-C8E1-435A-BF75-32A2DBDA28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181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40692">
        <p159:morph option="byObject"/>
        <p:sndAc>
          <p:stSnd>
            <p:snd r:embed="rId4" name="applause.wav"/>
          </p:stSnd>
        </p:sndAc>
      </p:transition>
    </mc:Choice>
    <mc:Fallback>
      <p:transition advTm="40692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DD0DB-52C0-418E-AD62-3751EF93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Study 2 Continued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8B0AF-526B-46AC-8589-A76FA312A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The analysis focuses on the EU15 countries Austria, Belgium, Denmark, Finland, France, Germany, Greece, Ireland, Italy, Luxemburg, the Netherlands, Portugal, Spain, Sweden, and the United Kingdom. 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In conclusion the study showed the correlation between stress and coronary heart disease. Extensive social support is essential in the workplace to keep down stress.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2788494-2795-4B52-ADD6-7046496FBE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064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4980">
        <p159:morph option="byObject"/>
        <p:sndAc>
          <p:stSnd>
            <p:snd r:embed="rId4" name="applause.wav"/>
          </p:stSnd>
        </p:sndAc>
      </p:transition>
    </mc:Choice>
    <mc:Fallback>
      <p:transition advTm="3498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AB785F-566A-42C8-9883-F40D01BFF2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Baskerville Old Face" panose="02020602080505020303" pitchFamily="18" charset="0"/>
              </a:rPr>
              <a:t>Understanding time use, stress and recovery practices among early career physicians: an exploratory study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0596BAA-F9BF-4A49-8110-846342AE54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Taylor &amp; Francis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4B5F50E-1F5A-446E-8A12-1E9536CED6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967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14476">
        <p159:morph option="byObject"/>
        <p:sndAc>
          <p:stSnd>
            <p:snd r:embed="rId4" name="applause.wav"/>
          </p:stSnd>
        </p:sndAc>
      </p:transition>
    </mc:Choice>
    <mc:Fallback>
      <p:transition advTm="14476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F87F-C08C-45F8-8532-BAC33FE61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Study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321F0-4BB6-468F-A0D5-212512B64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Method used in the study: four separate in-person data collection sessions were offered to accommodate ECP (Early Career Physicians) work schedules. A sample a total 38 ECP’s  from a teaching hospital (response rate = 90.4%) 63.2% were male with a median age of 29 years old. 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Participants were required to keep track of time, sleep, work, and leisure activities.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E9C51FF-B0CC-40EC-9326-B844869D1C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6032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6582">
        <p159:morph option="byObject"/>
        <p:sndAc>
          <p:stSnd>
            <p:snd r:embed="rId4" name="applause.wav"/>
          </p:stSnd>
        </p:sndAc>
      </p:transition>
    </mc:Choice>
    <mc:Fallback>
      <p:transition advTm="36582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93429-32AD-47A1-AC55-BB30734AF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Study 3-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52839-95D9-402F-8DFA-6C355C369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In Conclusion, it was discovered that ECP’s sleep less, work longer hours, and rarely have time to enjoy leisure activities such as free time, and time with family and friends. 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Without the proper sleep, it creates an opening for physician mistakes, irritability, and neglected family which creates stress.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AD4796F-91E0-41E2-9195-91BAFCA8EE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153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29987">
        <p159:morph option="byObject"/>
        <p:sndAc>
          <p:stSnd>
            <p:snd r:embed="rId4" name="applause.wav"/>
          </p:stSnd>
        </p:sndAc>
      </p:transition>
    </mc:Choice>
    <mc:Fallback>
      <p:transition advTm="29987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7C0AB-8910-45A5-891E-2176FDBD9B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Baskerville Old Face" panose="02020602080505020303" pitchFamily="18" charset="0"/>
              </a:rPr>
              <a:t>Workplace Stress and Working from Home Influence Depressive Symptoms Among Employed Women with Young Children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C6EF48-1D80-4807-A605-3E3FB9616F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International society of behavioral medicine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9F85DA9-1B5B-45A7-9979-690F7DDB52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656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16078">
        <p159:morph option="byObject"/>
        <p:sndAc>
          <p:stSnd>
            <p:snd r:embed="rId4" name="applause.wav"/>
          </p:stSnd>
        </p:sndAc>
      </p:transition>
    </mc:Choice>
    <mc:Fallback>
      <p:transition advTm="16078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45117-A2AB-49D6-9593-8F28793E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Study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525D0-76BC-46A5-933F-07009B337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Methods: Data Source taken from 1 month-24 months post birth retrieved from: The National Institute of Child Health and Human Development (NICHD) Study of Early Child Care and Youth Development (SECCYD).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# of participants= 1364 children born in 1991 in ten different US cities and were followed from birth until age of 15 years of age [25]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921C88E-7116-4ACC-85A1-7BD2869F0B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399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4933">
        <p159:morph option="byObject"/>
        <p:sndAc>
          <p:stSnd>
            <p:snd r:embed="rId4" name="applause.wav"/>
          </p:stSnd>
        </p:sndAc>
      </p:transition>
    </mc:Choice>
    <mc:Fallback>
      <p:transition advTm="34933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41A9-B986-4BEB-B03A-C3C1BF815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Study 4-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DEA48-1F24-45C7-9999-07F985880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Additional methods include samples, variables, predictor variables, and other covariates. 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In conclusion women go through many emotions before, during, and after child-birth. One main factor is post-partum depression. </a:t>
            </a:r>
          </a:p>
          <a:p>
            <a:r>
              <a:rPr lang="en-US" sz="3200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Women that were offered workplace attributes suffer less from health issues, attributes including flex-time, the ability to work from home, and educating supervisors in techniques to decrease stressful working conditions.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17C26C0-F2A3-418E-BC37-F8F14370C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50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5909">
        <p159:morph option="byObject"/>
        <p:sndAc>
          <p:stSnd>
            <p:snd r:embed="rId4" name="applause.wav"/>
          </p:stSnd>
        </p:sndAc>
      </p:transition>
    </mc:Choice>
    <mc:Fallback>
      <p:transition advTm="35909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F4984-5398-4A25-B1D3-0AFC7D71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             CONCLUSION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8664D-7787-4FBE-83FA-D0DE3439C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Looking at my career choice of being an accountant/ small business owner, all the studies chosen will be valuable as I move forward into my studies here at Bryant &amp; Stratton College.</a:t>
            </a:r>
          </a:p>
          <a:p>
            <a:r>
              <a:rPr lang="en-US" sz="3200" dirty="0">
                <a:latin typeface="Baskerville Old Face" panose="02020602080505020303" pitchFamily="18" charset="0"/>
              </a:rPr>
              <a:t>Each study provides some excellent tips and tools to ensure stress does not get the best of us. </a:t>
            </a:r>
          </a:p>
          <a:p>
            <a:r>
              <a:rPr lang="en-US" sz="3200" dirty="0">
                <a:latin typeface="Baskerville Old Face" panose="02020602080505020303" pitchFamily="18" charset="0"/>
              </a:rPr>
              <a:t>There are techniques that help with stress such as breathing techniques, working with employers who offer flex-time, work from home, etc.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D6C400E-2F14-472A-80AD-A98D377D0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704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3262">
        <p159:morph option="byObject"/>
        <p:sndAc>
          <p:stSnd>
            <p:snd r:embed="rId4" name="applause.wav"/>
          </p:stSnd>
        </p:sndAc>
      </p:transition>
    </mc:Choice>
    <mc:Fallback>
      <p:transition advTm="33262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17B6-18F2-44DC-A453-D7FE74405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             CONCLUSION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EB5BE-40BA-468D-B1E4-B87A481DD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I found all the studies all helpful and informational. </a:t>
            </a:r>
          </a:p>
          <a:p>
            <a:r>
              <a:rPr lang="en-US" sz="3200" dirty="0">
                <a:latin typeface="Baskerville Old Face" panose="02020602080505020303" pitchFamily="18" charset="0"/>
              </a:rPr>
              <a:t>Research Article/Study 1: shows the techniques that can be used to alleviate stress. Those techniques would be most helpful in my future line of work as a small business owner/accountant.</a:t>
            </a:r>
          </a:p>
          <a:p>
            <a:r>
              <a:rPr lang="en-US" sz="3200" dirty="0">
                <a:latin typeface="Baskerville Old Face" panose="02020602080505020303" pitchFamily="18" charset="0"/>
              </a:rPr>
              <a:t>Research study OMP: looks at the stressors in the workplace. Work related stress costing {3.7 billion yearly in the UK. People are more likely to drink alcohol when stressed. </a:t>
            </a:r>
          </a:p>
          <a:p>
            <a:endParaRPr lang="en-US" sz="3200" dirty="0">
              <a:latin typeface="Baskerville Old Face" panose="02020602080505020303" pitchFamily="18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0A89F51-E97B-45EE-87F0-463E2CC9E9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163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5653">
        <p159:morph option="byObject"/>
        <p:sndAc>
          <p:stSnd>
            <p:snd r:embed="rId4" name="applause.wav"/>
          </p:stSnd>
        </p:sndAc>
      </p:transition>
    </mc:Choice>
    <mc:Fallback>
      <p:transition advTm="35653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759B7-230C-4A6D-8A6D-058062C61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                       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800A6-7CC2-4277-8EB3-04C3AC09E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Job stress and interpersonal relationships cross country evidence from the EU15: a correlation analysis: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b="0" i="0" dirty="0">
                <a:solidFill>
                  <a:srgbClr val="747F8B"/>
                </a:solidFill>
                <a:effectLst/>
                <a:latin typeface="Roboto" panose="02000000000000000000" pitchFamily="2" charset="0"/>
              </a:rPr>
              <a:t>Nappo, N. (2020). Job stress and interpersonal relationships   cross country evidence from the EU15: a correlation analysis. </a:t>
            </a:r>
            <a:r>
              <a:rPr lang="en-US" b="0" i="1" dirty="0">
                <a:solidFill>
                  <a:srgbClr val="747F8B"/>
                </a:solidFill>
                <a:effectLst/>
                <a:latin typeface="Roboto" panose="02000000000000000000" pitchFamily="2" charset="0"/>
              </a:rPr>
              <a:t>BMC Public Health</a:t>
            </a:r>
            <a:r>
              <a:rPr lang="en-US" b="0" i="0" dirty="0">
                <a:solidFill>
                  <a:srgbClr val="747F8B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en-US" b="0" i="1" dirty="0">
                <a:solidFill>
                  <a:srgbClr val="747F8B"/>
                </a:solidFill>
                <a:effectLst/>
                <a:latin typeface="Roboto" panose="02000000000000000000" pitchFamily="2" charset="0"/>
              </a:rPr>
              <a:t>20</a:t>
            </a:r>
            <a:r>
              <a:rPr lang="en-US" b="0" i="0" dirty="0">
                <a:solidFill>
                  <a:srgbClr val="747F8B"/>
                </a:solidFill>
                <a:effectLst/>
                <a:latin typeface="Roboto" panose="02000000000000000000" pitchFamily="2" charset="0"/>
              </a:rPr>
              <a:t>(1), 1–11. https://doi.org/10.1186/s12889-020-09253-9</a:t>
            </a:r>
            <a:br>
              <a:rPr lang="en-US" sz="2400" dirty="0"/>
            </a:br>
            <a:endParaRPr lang="en-US" sz="3200" dirty="0">
              <a:latin typeface="Baskerville Old Face" panose="02020602080505020303" pitchFamily="18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02D8D5E-BE30-4CA2-896B-0FEA3CCCAD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298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17611">
        <p159:morph option="byObject"/>
        <p:sndAc>
          <p:stSnd>
            <p:snd r:embed="rId4" name="applause.wav"/>
          </p:stSnd>
        </p:sndAc>
      </p:transition>
    </mc:Choice>
    <mc:Fallback>
      <p:transition advTm="17611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60C5F-57D5-4817-B8EE-8AD55BA2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                       </a:t>
            </a:r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REFERENCES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EF4FF-7E4E-4382-B941-A4CAD8242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effectLst/>
                <a:latin typeface="Baskerville Old Face" panose="02020602080505020303" pitchFamily="18" charset="0"/>
              </a:rPr>
              <a:t>Effects of a work-related stress model based mental health promotion program on job stress, stress reactions and coping profiles of women workers: a control groups study: 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rgbClr val="333333"/>
                </a:solidFill>
                <a:effectLst/>
                <a:latin typeface="Baskerville Old Face" panose="02020602080505020303" pitchFamily="18" charset="0"/>
              </a:rPr>
              <a:t>Ornek, O.K., Esin, M.N. Effects of a work-related stress model based   mental health promotion program on job stress, stress reactions and coping profiles of women workers: a control groups study. </a:t>
            </a:r>
            <a:r>
              <a:rPr lang="en-US" sz="1800" b="0" i="1" dirty="0">
                <a:solidFill>
                  <a:srgbClr val="333333"/>
                </a:solidFill>
                <a:effectLst/>
                <a:latin typeface="Baskerville Old Face" panose="02020602080505020303" pitchFamily="18" charset="0"/>
              </a:rPr>
              <a:t>BMC Public Health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Baskerville Old Face" panose="02020602080505020303" pitchFamily="18" charset="0"/>
              </a:rPr>
              <a:t> 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Baskerville Old Face" panose="02020602080505020303" pitchFamily="18" charset="0"/>
              </a:rPr>
              <a:t>20, 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Baskerville Old Face" panose="02020602080505020303" pitchFamily="18" charset="0"/>
              </a:rPr>
              <a:t>1658 (2020). 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Baskerville Old Face" panose="02020602080505020303" pitchFamily="18" charset="0"/>
                <a:hlinkClick r:id="rId5"/>
              </a:rPr>
              <a:t>https://doi.org/10.1186/s12889-020-09769-0</a:t>
            </a:r>
            <a:endParaRPr lang="en-US" sz="1800" b="0" i="0" dirty="0">
              <a:solidFill>
                <a:srgbClr val="333333"/>
              </a:solidFill>
              <a:effectLst/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Baskerville Old Face" panose="02020602080505020303" pitchFamily="18" charset="0"/>
              </a:rPr>
              <a:t>Workplace stress and Working from Home influence Depressive symptoms among Employed Women with Young Women.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rgbClr val="666666"/>
                </a:solidFill>
                <a:effectLst/>
                <a:latin typeface="Baskerville Old Face" panose="02020602080505020303" pitchFamily="18" charset="0"/>
              </a:rPr>
              <a:t>Shepherd-Baingan, M., Bell, J. F., Basu, A., Booth-LaForce, C., &amp; Harris, J. R. (2016). Workplace Stress and Working from Home Influence Depressive Symptoms Among Employed Women with Young Children. </a:t>
            </a:r>
            <a:r>
              <a:rPr lang="en-US" sz="1800" b="0" i="1" dirty="0">
                <a:solidFill>
                  <a:srgbClr val="666666"/>
                </a:solidFill>
                <a:effectLst/>
                <a:latin typeface="Baskerville Old Face" panose="02020602080505020303" pitchFamily="18" charset="0"/>
              </a:rPr>
              <a:t>International Journal of Behavioral Medicine</a:t>
            </a:r>
            <a:r>
              <a:rPr lang="en-US" sz="1800" b="0" i="0" dirty="0">
                <a:solidFill>
                  <a:srgbClr val="666666"/>
                </a:solidFill>
                <a:effectLst/>
                <a:latin typeface="Baskerville Old Face" panose="02020602080505020303" pitchFamily="18" charset="0"/>
              </a:rPr>
              <a:t>, </a:t>
            </a:r>
            <a:r>
              <a:rPr lang="en-US" sz="1800" b="0" i="1" dirty="0">
                <a:solidFill>
                  <a:srgbClr val="666666"/>
                </a:solidFill>
                <a:effectLst/>
                <a:latin typeface="Baskerville Old Face" panose="02020602080505020303" pitchFamily="18" charset="0"/>
              </a:rPr>
              <a:t>23</a:t>
            </a:r>
            <a:r>
              <a:rPr lang="en-US" sz="1800" b="0" i="0" dirty="0">
                <a:solidFill>
                  <a:srgbClr val="666666"/>
                </a:solidFill>
                <a:effectLst/>
                <a:latin typeface="Baskerville Old Face" panose="02020602080505020303" pitchFamily="18" charset="0"/>
              </a:rPr>
              <a:t>(1), 102-111. https://doi.org/10.1007/s12529-015-9482-2</a:t>
            </a:r>
            <a:endParaRPr lang="en-US" sz="1800" dirty="0">
              <a:effectLst/>
              <a:latin typeface="Baskerville Old Face" panose="02020602080505020303" pitchFamily="18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E470BDC-1F40-4440-A617-EB2A4BEF9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808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30452">
        <p159:morph option="byObject"/>
        <p:sndAc>
          <p:stSnd>
            <p:snd r:embed="rId4" name="applause.wav"/>
          </p:stSnd>
        </p:sndAc>
      </p:transition>
    </mc:Choice>
    <mc:Fallback>
      <p:transition advTm="30452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B1F07-280F-4741-9080-ED9A56E9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                      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7FCA1-9E11-4947-9E75-20C327161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Understanding time use, stress and recovery practices among early career physicians: an exploratory study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rgbClr val="212121"/>
                </a:solidFill>
                <a:effectLst/>
                <a:latin typeface="Baskerville Old Face" panose="02020602080505020303" pitchFamily="18" charset="0"/>
              </a:rPr>
              <a:t>Cranley NM, Cunningham CJ, Panda M. Understanding time use, stress and recovery practices among early career physicians: an exploratory study. Psychol Health Med. 2016;21(3):362-7. doi: 10.1080/13548506.2015.1061675. Epub 2015 Jul 6. PMID: 26148306</a:t>
            </a:r>
            <a:r>
              <a:rPr lang="en-US" b="0" i="0" dirty="0">
                <a:solidFill>
                  <a:srgbClr val="212121"/>
                </a:solidFill>
                <a:effectLst/>
                <a:latin typeface="BlinkMacSystemFont"/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212121"/>
                </a:solidFill>
                <a:latin typeface="Baskerville Old Face" panose="02020602080505020303" pitchFamily="18" charset="0"/>
              </a:rPr>
              <a:t>OMP the causes and impact of stress in the workplace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Baskerville Old Face" panose="02020602080505020303" pitchFamily="18" charset="0"/>
              </a:rPr>
              <a:t>Wood, C. (2019). The Causes and Impact of Stress in the Workplace. 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Baskerville Old Face" panose="02020602080505020303" pitchFamily="18" charset="0"/>
              </a:rPr>
              <a:t>Journal of Social &amp; Psychological Sciences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Baskerville Old Face" panose="02020602080505020303" pitchFamily="18" charset="0"/>
              </a:rPr>
              <a:t>, 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Baskerville Old Face" panose="02020602080505020303" pitchFamily="18" charset="0"/>
              </a:rPr>
              <a:t>12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Baskerville Old Face" panose="02020602080505020303" pitchFamily="18" charset="0"/>
              </a:rPr>
              <a:t>(2), 44–53.</a:t>
            </a:r>
          </a:p>
          <a:p>
            <a:pPr marL="0" indent="0">
              <a:buNone/>
            </a:pPr>
            <a:endParaRPr lang="en-US" sz="1800" dirty="0">
              <a:latin typeface="Baskerville Old Face" panose="02020602080505020303" pitchFamily="18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2499601-87FC-4730-A6D3-D73801B1E5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254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Tm="21631">
        <p159:morph option="byObject"/>
        <p:sndAc>
          <p:stSnd>
            <p:snd r:embed="rId4" name="applause.wav"/>
          </p:stSnd>
        </p:sndAc>
      </p:transition>
    </mc:Choice>
    <mc:Fallback>
      <p:transition advTm="21631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edical Design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41.potx" id="{D7485564-6666-4DDB-B0D3-55F6E694D6E5}" vid="{6E950D30-6FC6-4411-BCFF-468AD9ECA78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</TotalTime>
  <Words>1463</Words>
  <Application>Microsoft Office PowerPoint</Application>
  <PresentationFormat>Widescreen</PresentationFormat>
  <Paragraphs>85</Paragraphs>
  <Slides>23</Slides>
  <Notes>0</Notes>
  <HiddenSlides>0</HiddenSlides>
  <MMClips>23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Baskerville Old Face</vt:lpstr>
      <vt:lpstr>BlinkMacSystemFont</vt:lpstr>
      <vt:lpstr>Franklin Gothic Medium</vt:lpstr>
      <vt:lpstr>Roboto</vt:lpstr>
      <vt:lpstr>Medical Design 16x9</vt:lpstr>
      <vt:lpstr>Diane B. Jones  Monday November 15, 2021 </vt:lpstr>
      <vt:lpstr>                          Introduction</vt:lpstr>
      <vt:lpstr>                  Stress and Health</vt:lpstr>
      <vt:lpstr>Effects of a work-related stress model based mental health promotion program on job stress reactions and coping profiles of women workers: a control groups study. </vt:lpstr>
      <vt:lpstr>STUDY 1- </vt:lpstr>
      <vt:lpstr>STUDY -1 CONTINUED</vt:lpstr>
      <vt:lpstr>THE CAUSES AND IMPACT OF STRESS IN THE WORKPLACE</vt:lpstr>
      <vt:lpstr>Article 1: The causes and Impact of Stress in the Workplace</vt:lpstr>
      <vt:lpstr>Article 1- Continued</vt:lpstr>
      <vt:lpstr>Job stress and interpersonal relationships cross country evidence from the EU15: A correlation analysis.</vt:lpstr>
      <vt:lpstr>Study-2 </vt:lpstr>
      <vt:lpstr>Study 2 Continued </vt:lpstr>
      <vt:lpstr>Understanding time use, stress and recovery practices among early career physicians: an exploratory study</vt:lpstr>
      <vt:lpstr>Study 3</vt:lpstr>
      <vt:lpstr>Study 3- Continued</vt:lpstr>
      <vt:lpstr>Workplace Stress and Working from Home Influence Depressive Symptoms Among Employed Women with Young Children</vt:lpstr>
      <vt:lpstr>Study 4</vt:lpstr>
      <vt:lpstr>Study 4- Continued</vt:lpstr>
      <vt:lpstr>              CONCLUSION SLIDE</vt:lpstr>
      <vt:lpstr>              CONCLUSION SLIDE</vt:lpstr>
      <vt:lpstr>                         REFERENCES</vt:lpstr>
      <vt:lpstr>                       REFERENCES</vt:lpstr>
      <vt:lpstr>                       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Diane B. Jones  Monday November 15, 2021</dc:title>
  <dc:creator>DIANE JONES</dc:creator>
  <cp:lastModifiedBy>DIANE JONES</cp:lastModifiedBy>
  <cp:revision>6</cp:revision>
  <dcterms:created xsi:type="dcterms:W3CDTF">2021-11-13T18:12:25Z</dcterms:created>
  <dcterms:modified xsi:type="dcterms:W3CDTF">2021-11-15T22:05:25Z</dcterms:modified>
</cp:coreProperties>
</file>