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3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FCB6A-B59F-449A-AB9C-32ECDBFB58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DAC3D9-C153-4588-A982-9151A90BA9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F24587C-0CD7-4128-84F2-18FAE4BFD309}"/>
              </a:ext>
            </a:extLst>
          </p:cNvPr>
          <p:cNvSpPr>
            <a:spLocks noGrp="1"/>
          </p:cNvSpPr>
          <p:nvPr>
            <p:ph type="dt" sz="half" idx="10"/>
          </p:nvPr>
        </p:nvSpPr>
        <p:spPr/>
        <p:txBody>
          <a:bodyPr/>
          <a:lstStyle/>
          <a:p>
            <a:fld id="{6725EB1D-32B0-43D6-8A6F-398DE667CCCB}" type="datetimeFigureOut">
              <a:rPr lang="en-US" smtClean="0"/>
              <a:t>4/7/2021</a:t>
            </a:fld>
            <a:endParaRPr lang="en-US" dirty="0"/>
          </a:p>
        </p:txBody>
      </p:sp>
      <p:sp>
        <p:nvSpPr>
          <p:cNvPr id="5" name="Footer Placeholder 4">
            <a:extLst>
              <a:ext uri="{FF2B5EF4-FFF2-40B4-BE49-F238E27FC236}">
                <a16:creationId xmlns:a16="http://schemas.microsoft.com/office/drawing/2014/main" id="{3D1AEC11-03EC-4154-ADA8-59600961467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B8D974-65B9-48F5-8928-50925FBF72D6}"/>
              </a:ext>
            </a:extLst>
          </p:cNvPr>
          <p:cNvSpPr>
            <a:spLocks noGrp="1"/>
          </p:cNvSpPr>
          <p:nvPr>
            <p:ph type="sldNum" sz="quarter" idx="12"/>
          </p:nvPr>
        </p:nvSpPr>
        <p:spPr/>
        <p:txBody>
          <a:bodyPr/>
          <a:lstStyle/>
          <a:p>
            <a:fld id="{C978EF5C-6967-4DB1-BD95-5A2639FEBF52}" type="slidenum">
              <a:rPr lang="en-US" smtClean="0"/>
              <a:t>‹#›</a:t>
            </a:fld>
            <a:endParaRPr lang="en-US" dirty="0"/>
          </a:p>
        </p:txBody>
      </p:sp>
    </p:spTree>
    <p:extLst>
      <p:ext uri="{BB962C8B-B14F-4D97-AF65-F5344CB8AC3E}">
        <p14:creationId xmlns:p14="http://schemas.microsoft.com/office/powerpoint/2010/main" val="1638999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FA958-2ABE-4EA0-9985-466D004E37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2509DA-5424-42D8-B93F-2A286681254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365B30-B44E-4602-A444-5CE95D36D023}"/>
              </a:ext>
            </a:extLst>
          </p:cNvPr>
          <p:cNvSpPr>
            <a:spLocks noGrp="1"/>
          </p:cNvSpPr>
          <p:nvPr>
            <p:ph type="dt" sz="half" idx="10"/>
          </p:nvPr>
        </p:nvSpPr>
        <p:spPr/>
        <p:txBody>
          <a:bodyPr/>
          <a:lstStyle/>
          <a:p>
            <a:fld id="{6725EB1D-32B0-43D6-8A6F-398DE667CCCB}" type="datetimeFigureOut">
              <a:rPr lang="en-US" smtClean="0"/>
              <a:t>4/7/2021</a:t>
            </a:fld>
            <a:endParaRPr lang="en-US" dirty="0"/>
          </a:p>
        </p:txBody>
      </p:sp>
      <p:sp>
        <p:nvSpPr>
          <p:cNvPr id="5" name="Footer Placeholder 4">
            <a:extLst>
              <a:ext uri="{FF2B5EF4-FFF2-40B4-BE49-F238E27FC236}">
                <a16:creationId xmlns:a16="http://schemas.microsoft.com/office/drawing/2014/main" id="{C83C7076-EEA7-4547-9F55-D957DE05B14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5553F46-629E-49B8-9D0D-D88BD22DFDA8}"/>
              </a:ext>
            </a:extLst>
          </p:cNvPr>
          <p:cNvSpPr>
            <a:spLocks noGrp="1"/>
          </p:cNvSpPr>
          <p:nvPr>
            <p:ph type="sldNum" sz="quarter" idx="12"/>
          </p:nvPr>
        </p:nvSpPr>
        <p:spPr/>
        <p:txBody>
          <a:bodyPr/>
          <a:lstStyle/>
          <a:p>
            <a:fld id="{C978EF5C-6967-4DB1-BD95-5A2639FEBF52}" type="slidenum">
              <a:rPr lang="en-US" smtClean="0"/>
              <a:t>‹#›</a:t>
            </a:fld>
            <a:endParaRPr lang="en-US" dirty="0"/>
          </a:p>
        </p:txBody>
      </p:sp>
    </p:spTree>
    <p:extLst>
      <p:ext uri="{BB962C8B-B14F-4D97-AF65-F5344CB8AC3E}">
        <p14:creationId xmlns:p14="http://schemas.microsoft.com/office/powerpoint/2010/main" val="3236564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D7D50-B204-475C-ACA8-2FEEB1D4C4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3A635FB-09D7-4456-9A61-95F8FAE764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C70050-0D54-45AF-B1C9-F9FA632CD869}"/>
              </a:ext>
            </a:extLst>
          </p:cNvPr>
          <p:cNvSpPr>
            <a:spLocks noGrp="1"/>
          </p:cNvSpPr>
          <p:nvPr>
            <p:ph type="dt" sz="half" idx="10"/>
          </p:nvPr>
        </p:nvSpPr>
        <p:spPr/>
        <p:txBody>
          <a:bodyPr/>
          <a:lstStyle/>
          <a:p>
            <a:fld id="{6725EB1D-32B0-43D6-8A6F-398DE667CCCB}" type="datetimeFigureOut">
              <a:rPr lang="en-US" smtClean="0"/>
              <a:t>4/7/2021</a:t>
            </a:fld>
            <a:endParaRPr lang="en-US" dirty="0"/>
          </a:p>
        </p:txBody>
      </p:sp>
      <p:sp>
        <p:nvSpPr>
          <p:cNvPr id="5" name="Footer Placeholder 4">
            <a:extLst>
              <a:ext uri="{FF2B5EF4-FFF2-40B4-BE49-F238E27FC236}">
                <a16:creationId xmlns:a16="http://schemas.microsoft.com/office/drawing/2014/main" id="{A75127A0-3E0B-4D61-88C4-75E61E9D894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8DC9D27-255B-4764-B489-9EC9184DC225}"/>
              </a:ext>
            </a:extLst>
          </p:cNvPr>
          <p:cNvSpPr>
            <a:spLocks noGrp="1"/>
          </p:cNvSpPr>
          <p:nvPr>
            <p:ph type="sldNum" sz="quarter" idx="12"/>
          </p:nvPr>
        </p:nvSpPr>
        <p:spPr/>
        <p:txBody>
          <a:bodyPr/>
          <a:lstStyle/>
          <a:p>
            <a:fld id="{C978EF5C-6967-4DB1-BD95-5A2639FEBF52}" type="slidenum">
              <a:rPr lang="en-US" smtClean="0"/>
              <a:t>‹#›</a:t>
            </a:fld>
            <a:endParaRPr lang="en-US" dirty="0"/>
          </a:p>
        </p:txBody>
      </p:sp>
    </p:spTree>
    <p:extLst>
      <p:ext uri="{BB962C8B-B14F-4D97-AF65-F5344CB8AC3E}">
        <p14:creationId xmlns:p14="http://schemas.microsoft.com/office/powerpoint/2010/main" val="1139033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E815E-1717-4CE2-863B-C4123E7FEA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484285-725D-4D3F-9DE1-FD4099E24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07D312-1BC8-442D-8DDD-3953F54B3B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959C979-3821-41FD-BA8F-2F2F25DE63A0}"/>
              </a:ext>
            </a:extLst>
          </p:cNvPr>
          <p:cNvSpPr>
            <a:spLocks noGrp="1"/>
          </p:cNvSpPr>
          <p:nvPr>
            <p:ph type="dt" sz="half" idx="10"/>
          </p:nvPr>
        </p:nvSpPr>
        <p:spPr/>
        <p:txBody>
          <a:bodyPr/>
          <a:lstStyle/>
          <a:p>
            <a:fld id="{6725EB1D-32B0-43D6-8A6F-398DE667CCCB}" type="datetimeFigureOut">
              <a:rPr lang="en-US" smtClean="0"/>
              <a:t>4/7/2021</a:t>
            </a:fld>
            <a:endParaRPr lang="en-US" dirty="0"/>
          </a:p>
        </p:txBody>
      </p:sp>
      <p:sp>
        <p:nvSpPr>
          <p:cNvPr id="6" name="Footer Placeholder 5">
            <a:extLst>
              <a:ext uri="{FF2B5EF4-FFF2-40B4-BE49-F238E27FC236}">
                <a16:creationId xmlns:a16="http://schemas.microsoft.com/office/drawing/2014/main" id="{4C01CF16-179F-40AD-B0F5-3E69EDA23A2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5C753FD-5C23-49C3-9D1F-E9441D525555}"/>
              </a:ext>
            </a:extLst>
          </p:cNvPr>
          <p:cNvSpPr>
            <a:spLocks noGrp="1"/>
          </p:cNvSpPr>
          <p:nvPr>
            <p:ph type="sldNum" sz="quarter" idx="12"/>
          </p:nvPr>
        </p:nvSpPr>
        <p:spPr/>
        <p:txBody>
          <a:bodyPr/>
          <a:lstStyle/>
          <a:p>
            <a:fld id="{C978EF5C-6967-4DB1-BD95-5A2639FEBF52}" type="slidenum">
              <a:rPr lang="en-US" smtClean="0"/>
              <a:t>‹#›</a:t>
            </a:fld>
            <a:endParaRPr lang="en-US" dirty="0"/>
          </a:p>
        </p:txBody>
      </p:sp>
    </p:spTree>
    <p:extLst>
      <p:ext uri="{BB962C8B-B14F-4D97-AF65-F5344CB8AC3E}">
        <p14:creationId xmlns:p14="http://schemas.microsoft.com/office/powerpoint/2010/main" val="2302067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75D62-F8E6-4C6B-B2C1-4C63936CBCC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B5171C3-0BC1-480B-BE8A-DCDDE42E39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C1BEB7-52A0-472F-84A2-6AF3151031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F970589-28C3-4C48-ACCB-7488C715DC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B9EC6A-AC6D-4632-AF60-C5D9E7A846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D23616-3F3D-4875-BCDB-2371D3B1298E}"/>
              </a:ext>
            </a:extLst>
          </p:cNvPr>
          <p:cNvSpPr>
            <a:spLocks noGrp="1"/>
          </p:cNvSpPr>
          <p:nvPr>
            <p:ph type="dt" sz="half" idx="10"/>
          </p:nvPr>
        </p:nvSpPr>
        <p:spPr/>
        <p:txBody>
          <a:bodyPr/>
          <a:lstStyle/>
          <a:p>
            <a:fld id="{6725EB1D-32B0-43D6-8A6F-398DE667CCCB}" type="datetimeFigureOut">
              <a:rPr lang="en-US" smtClean="0"/>
              <a:t>4/7/2021</a:t>
            </a:fld>
            <a:endParaRPr lang="en-US" dirty="0"/>
          </a:p>
        </p:txBody>
      </p:sp>
      <p:sp>
        <p:nvSpPr>
          <p:cNvPr id="8" name="Footer Placeholder 7">
            <a:extLst>
              <a:ext uri="{FF2B5EF4-FFF2-40B4-BE49-F238E27FC236}">
                <a16:creationId xmlns:a16="http://schemas.microsoft.com/office/drawing/2014/main" id="{E82C383A-CC81-4697-A7E2-1A133B11994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AED58C2-30AD-42F2-B00C-3E3614A51100}"/>
              </a:ext>
            </a:extLst>
          </p:cNvPr>
          <p:cNvSpPr>
            <a:spLocks noGrp="1"/>
          </p:cNvSpPr>
          <p:nvPr>
            <p:ph type="sldNum" sz="quarter" idx="12"/>
          </p:nvPr>
        </p:nvSpPr>
        <p:spPr/>
        <p:txBody>
          <a:bodyPr/>
          <a:lstStyle/>
          <a:p>
            <a:fld id="{C978EF5C-6967-4DB1-BD95-5A2639FEBF52}" type="slidenum">
              <a:rPr lang="en-US" smtClean="0"/>
              <a:t>‹#›</a:t>
            </a:fld>
            <a:endParaRPr lang="en-US" dirty="0"/>
          </a:p>
        </p:txBody>
      </p:sp>
    </p:spTree>
    <p:extLst>
      <p:ext uri="{BB962C8B-B14F-4D97-AF65-F5344CB8AC3E}">
        <p14:creationId xmlns:p14="http://schemas.microsoft.com/office/powerpoint/2010/main" val="129419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C81A4-E2DC-4396-BAC6-634944BFDE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903F29-5E7F-4364-9980-4573A60F31ED}"/>
              </a:ext>
            </a:extLst>
          </p:cNvPr>
          <p:cNvSpPr>
            <a:spLocks noGrp="1"/>
          </p:cNvSpPr>
          <p:nvPr>
            <p:ph type="dt" sz="half" idx="10"/>
          </p:nvPr>
        </p:nvSpPr>
        <p:spPr/>
        <p:txBody>
          <a:bodyPr/>
          <a:lstStyle/>
          <a:p>
            <a:fld id="{6725EB1D-32B0-43D6-8A6F-398DE667CCCB}" type="datetimeFigureOut">
              <a:rPr lang="en-US" smtClean="0"/>
              <a:t>4/7/2021</a:t>
            </a:fld>
            <a:endParaRPr lang="en-US" dirty="0"/>
          </a:p>
        </p:txBody>
      </p:sp>
      <p:sp>
        <p:nvSpPr>
          <p:cNvPr id="4" name="Footer Placeholder 3">
            <a:extLst>
              <a:ext uri="{FF2B5EF4-FFF2-40B4-BE49-F238E27FC236}">
                <a16:creationId xmlns:a16="http://schemas.microsoft.com/office/drawing/2014/main" id="{152FF12A-E020-4383-B02A-5A6023056A5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7E4B302-2646-409F-B14F-32FBDCF8C2C3}"/>
              </a:ext>
            </a:extLst>
          </p:cNvPr>
          <p:cNvSpPr>
            <a:spLocks noGrp="1"/>
          </p:cNvSpPr>
          <p:nvPr>
            <p:ph type="sldNum" sz="quarter" idx="12"/>
          </p:nvPr>
        </p:nvSpPr>
        <p:spPr/>
        <p:txBody>
          <a:bodyPr/>
          <a:lstStyle/>
          <a:p>
            <a:fld id="{C978EF5C-6967-4DB1-BD95-5A2639FEBF52}" type="slidenum">
              <a:rPr lang="en-US" smtClean="0"/>
              <a:t>‹#›</a:t>
            </a:fld>
            <a:endParaRPr lang="en-US" dirty="0"/>
          </a:p>
        </p:txBody>
      </p:sp>
    </p:spTree>
    <p:extLst>
      <p:ext uri="{BB962C8B-B14F-4D97-AF65-F5344CB8AC3E}">
        <p14:creationId xmlns:p14="http://schemas.microsoft.com/office/powerpoint/2010/main" val="397369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724A5A-F2F9-43BD-945D-1622FD4AB6C2}"/>
              </a:ext>
            </a:extLst>
          </p:cNvPr>
          <p:cNvSpPr>
            <a:spLocks noGrp="1"/>
          </p:cNvSpPr>
          <p:nvPr>
            <p:ph type="dt" sz="half" idx="10"/>
          </p:nvPr>
        </p:nvSpPr>
        <p:spPr/>
        <p:txBody>
          <a:bodyPr/>
          <a:lstStyle/>
          <a:p>
            <a:fld id="{6725EB1D-32B0-43D6-8A6F-398DE667CCCB}" type="datetimeFigureOut">
              <a:rPr lang="en-US" smtClean="0"/>
              <a:t>4/7/2021</a:t>
            </a:fld>
            <a:endParaRPr lang="en-US" dirty="0"/>
          </a:p>
        </p:txBody>
      </p:sp>
      <p:sp>
        <p:nvSpPr>
          <p:cNvPr id="3" name="Footer Placeholder 2">
            <a:extLst>
              <a:ext uri="{FF2B5EF4-FFF2-40B4-BE49-F238E27FC236}">
                <a16:creationId xmlns:a16="http://schemas.microsoft.com/office/drawing/2014/main" id="{74970CAA-3406-493F-B074-337FB0E64EE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1A90E56-3C24-4478-A40B-9D25D9B50BB0}"/>
              </a:ext>
            </a:extLst>
          </p:cNvPr>
          <p:cNvSpPr>
            <a:spLocks noGrp="1"/>
          </p:cNvSpPr>
          <p:nvPr>
            <p:ph type="sldNum" sz="quarter" idx="12"/>
          </p:nvPr>
        </p:nvSpPr>
        <p:spPr/>
        <p:txBody>
          <a:bodyPr/>
          <a:lstStyle/>
          <a:p>
            <a:fld id="{C978EF5C-6967-4DB1-BD95-5A2639FEBF52}" type="slidenum">
              <a:rPr lang="en-US" smtClean="0"/>
              <a:t>‹#›</a:t>
            </a:fld>
            <a:endParaRPr lang="en-US" dirty="0"/>
          </a:p>
        </p:txBody>
      </p:sp>
    </p:spTree>
    <p:extLst>
      <p:ext uri="{BB962C8B-B14F-4D97-AF65-F5344CB8AC3E}">
        <p14:creationId xmlns:p14="http://schemas.microsoft.com/office/powerpoint/2010/main" val="1326356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5DEB4-A151-4B54-813A-83D67096EF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1DD39B-8E7E-4933-84A2-D0A4CDB89F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5777455-929C-4A62-AB6A-21462884CE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24D362-C014-4F68-8C04-C966B99B5F42}"/>
              </a:ext>
            </a:extLst>
          </p:cNvPr>
          <p:cNvSpPr>
            <a:spLocks noGrp="1"/>
          </p:cNvSpPr>
          <p:nvPr>
            <p:ph type="dt" sz="half" idx="10"/>
          </p:nvPr>
        </p:nvSpPr>
        <p:spPr/>
        <p:txBody>
          <a:bodyPr/>
          <a:lstStyle/>
          <a:p>
            <a:fld id="{6725EB1D-32B0-43D6-8A6F-398DE667CCCB}" type="datetimeFigureOut">
              <a:rPr lang="en-US" smtClean="0"/>
              <a:t>4/7/2021</a:t>
            </a:fld>
            <a:endParaRPr lang="en-US" dirty="0"/>
          </a:p>
        </p:txBody>
      </p:sp>
      <p:sp>
        <p:nvSpPr>
          <p:cNvPr id="6" name="Footer Placeholder 5">
            <a:extLst>
              <a:ext uri="{FF2B5EF4-FFF2-40B4-BE49-F238E27FC236}">
                <a16:creationId xmlns:a16="http://schemas.microsoft.com/office/drawing/2014/main" id="{25E97671-0957-4F4C-978E-45200855856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F835BB6-D332-4E3E-99F9-2C4566C6AAAB}"/>
              </a:ext>
            </a:extLst>
          </p:cNvPr>
          <p:cNvSpPr>
            <a:spLocks noGrp="1"/>
          </p:cNvSpPr>
          <p:nvPr>
            <p:ph type="sldNum" sz="quarter" idx="12"/>
          </p:nvPr>
        </p:nvSpPr>
        <p:spPr/>
        <p:txBody>
          <a:bodyPr/>
          <a:lstStyle/>
          <a:p>
            <a:fld id="{C978EF5C-6967-4DB1-BD95-5A2639FEBF52}" type="slidenum">
              <a:rPr lang="en-US" smtClean="0"/>
              <a:t>‹#›</a:t>
            </a:fld>
            <a:endParaRPr lang="en-US" dirty="0"/>
          </a:p>
        </p:txBody>
      </p:sp>
    </p:spTree>
    <p:extLst>
      <p:ext uri="{BB962C8B-B14F-4D97-AF65-F5344CB8AC3E}">
        <p14:creationId xmlns:p14="http://schemas.microsoft.com/office/powerpoint/2010/main" val="2610333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E6781-76EA-44EF-8425-C96FC0D27B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27E9342-C5FD-4CAD-9008-CBEC6633A8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CC4B1E7-4647-4937-9853-30F86A7BBE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155C35-2669-40E5-8746-43AA2D3D0757}"/>
              </a:ext>
            </a:extLst>
          </p:cNvPr>
          <p:cNvSpPr>
            <a:spLocks noGrp="1"/>
          </p:cNvSpPr>
          <p:nvPr>
            <p:ph type="dt" sz="half" idx="10"/>
          </p:nvPr>
        </p:nvSpPr>
        <p:spPr/>
        <p:txBody>
          <a:bodyPr/>
          <a:lstStyle/>
          <a:p>
            <a:fld id="{6725EB1D-32B0-43D6-8A6F-398DE667CCCB}" type="datetimeFigureOut">
              <a:rPr lang="en-US" smtClean="0"/>
              <a:t>4/7/2021</a:t>
            </a:fld>
            <a:endParaRPr lang="en-US" dirty="0"/>
          </a:p>
        </p:txBody>
      </p:sp>
      <p:sp>
        <p:nvSpPr>
          <p:cNvPr id="6" name="Footer Placeholder 5">
            <a:extLst>
              <a:ext uri="{FF2B5EF4-FFF2-40B4-BE49-F238E27FC236}">
                <a16:creationId xmlns:a16="http://schemas.microsoft.com/office/drawing/2014/main" id="{67091C6C-D109-4019-8CFC-00C4570A2DC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6119C30-2ADF-47C4-AADC-E10C912811BC}"/>
              </a:ext>
            </a:extLst>
          </p:cNvPr>
          <p:cNvSpPr>
            <a:spLocks noGrp="1"/>
          </p:cNvSpPr>
          <p:nvPr>
            <p:ph type="sldNum" sz="quarter" idx="12"/>
          </p:nvPr>
        </p:nvSpPr>
        <p:spPr/>
        <p:txBody>
          <a:bodyPr/>
          <a:lstStyle/>
          <a:p>
            <a:fld id="{C978EF5C-6967-4DB1-BD95-5A2639FEBF52}" type="slidenum">
              <a:rPr lang="en-US" smtClean="0"/>
              <a:t>‹#›</a:t>
            </a:fld>
            <a:endParaRPr lang="en-US" dirty="0"/>
          </a:p>
        </p:txBody>
      </p:sp>
    </p:spTree>
    <p:extLst>
      <p:ext uri="{BB962C8B-B14F-4D97-AF65-F5344CB8AC3E}">
        <p14:creationId xmlns:p14="http://schemas.microsoft.com/office/powerpoint/2010/main" val="3868055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9740-10EC-4A94-ADD6-79B8A3B5CF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3CE4F3-5BE6-4361-A0BB-18F8F4614A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91E92C-AD4C-4BD1-B868-E2CC93F74BB9}"/>
              </a:ext>
            </a:extLst>
          </p:cNvPr>
          <p:cNvSpPr>
            <a:spLocks noGrp="1"/>
          </p:cNvSpPr>
          <p:nvPr>
            <p:ph type="dt" sz="half" idx="10"/>
          </p:nvPr>
        </p:nvSpPr>
        <p:spPr/>
        <p:txBody>
          <a:bodyPr/>
          <a:lstStyle/>
          <a:p>
            <a:fld id="{6725EB1D-32B0-43D6-8A6F-398DE667CCCB}" type="datetimeFigureOut">
              <a:rPr lang="en-US" smtClean="0"/>
              <a:t>4/7/2021</a:t>
            </a:fld>
            <a:endParaRPr lang="en-US" dirty="0"/>
          </a:p>
        </p:txBody>
      </p:sp>
      <p:sp>
        <p:nvSpPr>
          <p:cNvPr id="5" name="Footer Placeholder 4">
            <a:extLst>
              <a:ext uri="{FF2B5EF4-FFF2-40B4-BE49-F238E27FC236}">
                <a16:creationId xmlns:a16="http://schemas.microsoft.com/office/drawing/2014/main" id="{3052E12B-17EB-450C-AA3A-35EC8456D1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201002B-6061-43C8-938A-17C8FDE98068}"/>
              </a:ext>
            </a:extLst>
          </p:cNvPr>
          <p:cNvSpPr>
            <a:spLocks noGrp="1"/>
          </p:cNvSpPr>
          <p:nvPr>
            <p:ph type="sldNum" sz="quarter" idx="12"/>
          </p:nvPr>
        </p:nvSpPr>
        <p:spPr/>
        <p:txBody>
          <a:bodyPr/>
          <a:lstStyle/>
          <a:p>
            <a:fld id="{C978EF5C-6967-4DB1-BD95-5A2639FEBF52}" type="slidenum">
              <a:rPr lang="en-US" smtClean="0"/>
              <a:t>‹#›</a:t>
            </a:fld>
            <a:endParaRPr lang="en-US" dirty="0"/>
          </a:p>
        </p:txBody>
      </p:sp>
    </p:spTree>
    <p:extLst>
      <p:ext uri="{BB962C8B-B14F-4D97-AF65-F5344CB8AC3E}">
        <p14:creationId xmlns:p14="http://schemas.microsoft.com/office/powerpoint/2010/main" val="881163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F37723-10AE-48C2-A260-85B2469D53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975A774-B6D0-432B-8B14-3F89D383910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C85682-D500-4969-83CC-4245DD816FE5}"/>
              </a:ext>
            </a:extLst>
          </p:cNvPr>
          <p:cNvSpPr>
            <a:spLocks noGrp="1"/>
          </p:cNvSpPr>
          <p:nvPr>
            <p:ph type="dt" sz="half" idx="10"/>
          </p:nvPr>
        </p:nvSpPr>
        <p:spPr/>
        <p:txBody>
          <a:bodyPr/>
          <a:lstStyle/>
          <a:p>
            <a:fld id="{6725EB1D-32B0-43D6-8A6F-398DE667CCCB}" type="datetimeFigureOut">
              <a:rPr lang="en-US" smtClean="0"/>
              <a:t>4/7/2021</a:t>
            </a:fld>
            <a:endParaRPr lang="en-US" dirty="0"/>
          </a:p>
        </p:txBody>
      </p:sp>
      <p:sp>
        <p:nvSpPr>
          <p:cNvPr id="5" name="Footer Placeholder 4">
            <a:extLst>
              <a:ext uri="{FF2B5EF4-FFF2-40B4-BE49-F238E27FC236}">
                <a16:creationId xmlns:a16="http://schemas.microsoft.com/office/drawing/2014/main" id="{83048842-1612-4A19-9544-0F05C0AED34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A27D4AD-24B6-42D3-8F11-E1FA266958EB}"/>
              </a:ext>
            </a:extLst>
          </p:cNvPr>
          <p:cNvSpPr>
            <a:spLocks noGrp="1"/>
          </p:cNvSpPr>
          <p:nvPr>
            <p:ph type="sldNum" sz="quarter" idx="12"/>
          </p:nvPr>
        </p:nvSpPr>
        <p:spPr/>
        <p:txBody>
          <a:bodyPr/>
          <a:lstStyle/>
          <a:p>
            <a:fld id="{C978EF5C-6967-4DB1-BD95-5A2639FEBF52}" type="slidenum">
              <a:rPr lang="en-US" smtClean="0"/>
              <a:t>‹#›</a:t>
            </a:fld>
            <a:endParaRPr lang="en-US" dirty="0"/>
          </a:p>
        </p:txBody>
      </p:sp>
    </p:spTree>
    <p:extLst>
      <p:ext uri="{BB962C8B-B14F-4D97-AF65-F5344CB8AC3E}">
        <p14:creationId xmlns:p14="http://schemas.microsoft.com/office/powerpoint/2010/main" val="3420039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4F1B84-F2FB-4795-AA2C-9A4514077C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B8F89C-AF8C-40D8-8A44-A6833DD2BF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8F77B2-1628-4600-84A9-915AE61C3C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25EB1D-32B0-43D6-8A6F-398DE667CCCB}" type="datetimeFigureOut">
              <a:rPr lang="en-US" smtClean="0"/>
              <a:t>4/7/2021</a:t>
            </a:fld>
            <a:endParaRPr lang="en-US" dirty="0"/>
          </a:p>
        </p:txBody>
      </p:sp>
      <p:sp>
        <p:nvSpPr>
          <p:cNvPr id="5" name="Footer Placeholder 4">
            <a:extLst>
              <a:ext uri="{FF2B5EF4-FFF2-40B4-BE49-F238E27FC236}">
                <a16:creationId xmlns:a16="http://schemas.microsoft.com/office/drawing/2014/main" id="{23DBC0AA-DC58-416C-94CB-0AC5153EBB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033E5B4-92D3-4580-9B4F-3DDA8A3EE5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78EF5C-6967-4DB1-BD95-5A2639FEBF52}" type="slidenum">
              <a:rPr lang="en-US" smtClean="0"/>
              <a:t>‹#›</a:t>
            </a:fld>
            <a:endParaRPr lang="en-US" dirty="0"/>
          </a:p>
        </p:txBody>
      </p:sp>
    </p:spTree>
    <p:extLst>
      <p:ext uri="{BB962C8B-B14F-4D97-AF65-F5344CB8AC3E}">
        <p14:creationId xmlns:p14="http://schemas.microsoft.com/office/powerpoint/2010/main" val="30117068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audio" Target="../media/audio1.wav"/></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bankaroo.com/what-does-financially-literate-mean/" TargetMode="External"/><Relationship Id="rId2" Type="http://schemas.openxmlformats.org/officeDocument/2006/relationships/hyperlink" Target="http://www.consumersadvocate.org/background-checks/employee-background-checks"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Graph">
            <a:extLst>
              <a:ext uri="{FF2B5EF4-FFF2-40B4-BE49-F238E27FC236}">
                <a16:creationId xmlns:a16="http://schemas.microsoft.com/office/drawing/2014/main" id="{F5ADF003-D5A6-482A-8DD7-593016795930}"/>
              </a:ext>
            </a:extLst>
          </p:cNvPr>
          <p:cNvPicPr>
            <a:picLocks noChangeAspect="1"/>
          </p:cNvPicPr>
          <p:nvPr/>
        </p:nvPicPr>
        <p:blipFill rotWithShape="1">
          <a:blip r:embed="rId5"/>
          <a:srcRect r="21000"/>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DDD58BC-107A-4125-8A43-2CBB8012CFEB}"/>
              </a:ext>
            </a:extLst>
          </p:cNvPr>
          <p:cNvSpPr>
            <a:spLocks noGrp="1"/>
          </p:cNvSpPr>
          <p:nvPr>
            <p:ph type="ctrTitle"/>
          </p:nvPr>
        </p:nvSpPr>
        <p:spPr>
          <a:xfrm>
            <a:off x="477981" y="1122363"/>
            <a:ext cx="4023360" cy="3204134"/>
          </a:xfrm>
        </p:spPr>
        <p:txBody>
          <a:bodyPr anchor="b">
            <a:normAutofit/>
          </a:bodyPr>
          <a:lstStyle/>
          <a:p>
            <a:pPr algn="l"/>
            <a:r>
              <a:rPr lang="en-US" sz="4800" dirty="0"/>
              <a:t>Financial Literacy Presentation</a:t>
            </a:r>
          </a:p>
        </p:txBody>
      </p:sp>
      <p:sp>
        <p:nvSpPr>
          <p:cNvPr id="3" name="Subtitle 2">
            <a:extLst>
              <a:ext uri="{FF2B5EF4-FFF2-40B4-BE49-F238E27FC236}">
                <a16:creationId xmlns:a16="http://schemas.microsoft.com/office/drawing/2014/main" id="{9B1F3AD1-A0F7-483A-A97B-ECEF48D465A5}"/>
              </a:ext>
            </a:extLst>
          </p:cNvPr>
          <p:cNvSpPr>
            <a:spLocks noGrp="1"/>
          </p:cNvSpPr>
          <p:nvPr>
            <p:ph type="subTitle" idx="1"/>
          </p:nvPr>
        </p:nvSpPr>
        <p:spPr>
          <a:xfrm>
            <a:off x="477980" y="4872922"/>
            <a:ext cx="4023359" cy="1208141"/>
          </a:xfrm>
        </p:spPr>
        <p:txBody>
          <a:bodyPr>
            <a:normAutofit/>
          </a:bodyPr>
          <a:lstStyle/>
          <a:p>
            <a:pPr algn="l"/>
            <a:r>
              <a:rPr lang="en-US" sz="1300" dirty="0"/>
              <a:t>Ms. Diane Jones</a:t>
            </a:r>
          </a:p>
          <a:p>
            <a:pPr algn="l"/>
            <a:r>
              <a:rPr lang="en-US" sz="1300" dirty="0"/>
              <a:t>NTRN270-Career Development III-Internship</a:t>
            </a:r>
          </a:p>
          <a:p>
            <a:pPr algn="l"/>
            <a:r>
              <a:rPr lang="en-US" sz="1300" dirty="0"/>
              <a:t>Dr. D</a:t>
            </a:r>
          </a:p>
          <a:p>
            <a:pPr algn="l"/>
            <a:r>
              <a:rPr lang="en-US" sz="1300" dirty="0"/>
              <a:t>April 7, 2021</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Diane Jones M6">
            <a:hlinkClick r:id="" action="ppaction://media"/>
            <a:extLst>
              <a:ext uri="{FF2B5EF4-FFF2-40B4-BE49-F238E27FC236}">
                <a16:creationId xmlns:a16="http://schemas.microsoft.com/office/drawing/2014/main" id="{0BDDB570-C465-4D65-BE2F-6482B1348BB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08835360"/>
      </p:ext>
    </p:extLst>
  </p:cSld>
  <p:clrMapOvr>
    <a:masterClrMapping/>
  </p:clrMapOvr>
  <mc:AlternateContent xmlns:mc="http://schemas.openxmlformats.org/markup-compatibility/2006">
    <mc:Choice xmlns:p14="http://schemas.microsoft.com/office/powerpoint/2010/main" Requires="p14">
      <p:transition spd="med" p14:dur="700">
        <p:fade/>
        <p:sndAc>
          <p:stSnd>
            <p:snd r:embed="rId4" name="applause.wav"/>
          </p:stSnd>
        </p:sndAc>
      </p:transition>
    </mc:Choice>
    <mc:Fallback>
      <p:transition spd="med">
        <p:fade/>
        <p:sndAc>
          <p:stSnd>
            <p:snd r:embed="rId4" name="applaus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700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B0010-59C1-4B33-B677-CF019F6D30B5}"/>
              </a:ext>
            </a:extLst>
          </p:cNvPr>
          <p:cNvSpPr>
            <a:spLocks noGrp="1"/>
          </p:cNvSpPr>
          <p:nvPr>
            <p:ph type="title"/>
          </p:nvPr>
        </p:nvSpPr>
        <p:spPr/>
        <p:txBody>
          <a:bodyPr/>
          <a:lstStyle/>
          <a:p>
            <a:r>
              <a:rPr lang="en-US" dirty="0"/>
              <a:t>Introduction Slide</a:t>
            </a:r>
          </a:p>
        </p:txBody>
      </p:sp>
      <p:sp>
        <p:nvSpPr>
          <p:cNvPr id="3" name="Content Placeholder 2">
            <a:extLst>
              <a:ext uri="{FF2B5EF4-FFF2-40B4-BE49-F238E27FC236}">
                <a16:creationId xmlns:a16="http://schemas.microsoft.com/office/drawing/2014/main" id="{23D03B0A-A715-49CE-B645-F1F4C26BFB5E}"/>
              </a:ext>
            </a:extLst>
          </p:cNvPr>
          <p:cNvSpPr>
            <a:spLocks noGrp="1"/>
          </p:cNvSpPr>
          <p:nvPr>
            <p:ph idx="1"/>
          </p:nvPr>
        </p:nvSpPr>
        <p:spPr/>
        <p:txBody>
          <a:bodyPr/>
          <a:lstStyle/>
          <a:p>
            <a:r>
              <a:rPr lang="en-US" dirty="0"/>
              <a:t> Financial Literacy Covers a wide range of items.</a:t>
            </a:r>
          </a:p>
          <a:p>
            <a:r>
              <a:rPr lang="en-US" dirty="0"/>
              <a:t>Understanding Your Student Loan and how it applies.</a:t>
            </a:r>
          </a:p>
          <a:p>
            <a:r>
              <a:rPr lang="en-US" dirty="0"/>
              <a:t>The true overall cost of college.</a:t>
            </a:r>
          </a:p>
          <a:p>
            <a:r>
              <a:rPr lang="en-US" dirty="0"/>
              <a:t>The potential of securing scholarships</a:t>
            </a:r>
          </a:p>
          <a:p>
            <a:r>
              <a:rPr lang="en-US" dirty="0"/>
              <a:t>What other options are available with student loans/ grants.</a:t>
            </a:r>
          </a:p>
          <a:p>
            <a:r>
              <a:rPr lang="en-US" dirty="0"/>
              <a:t>The most common financial mistakes.</a:t>
            </a:r>
          </a:p>
        </p:txBody>
      </p:sp>
    </p:spTree>
    <p:extLst>
      <p:ext uri="{BB962C8B-B14F-4D97-AF65-F5344CB8AC3E}">
        <p14:creationId xmlns:p14="http://schemas.microsoft.com/office/powerpoint/2010/main" val="406425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7A6B2-E4EA-4AE6-AE4E-E3F18FE53B4D}"/>
              </a:ext>
            </a:extLst>
          </p:cNvPr>
          <p:cNvSpPr>
            <a:spLocks noGrp="1"/>
          </p:cNvSpPr>
          <p:nvPr>
            <p:ph type="title"/>
          </p:nvPr>
        </p:nvSpPr>
        <p:spPr/>
        <p:txBody>
          <a:bodyPr/>
          <a:lstStyle/>
          <a:p>
            <a:r>
              <a:rPr lang="en-US" dirty="0"/>
              <a:t>The things employers look for on a pre-employment background/credit checks</a:t>
            </a:r>
          </a:p>
        </p:txBody>
      </p:sp>
      <p:sp>
        <p:nvSpPr>
          <p:cNvPr id="3" name="Content Placeholder 2">
            <a:extLst>
              <a:ext uri="{FF2B5EF4-FFF2-40B4-BE49-F238E27FC236}">
                <a16:creationId xmlns:a16="http://schemas.microsoft.com/office/drawing/2014/main" id="{CBD230D4-41F5-4DF4-A126-86BF4A3FEF56}"/>
              </a:ext>
            </a:extLst>
          </p:cNvPr>
          <p:cNvSpPr>
            <a:spLocks noGrp="1"/>
          </p:cNvSpPr>
          <p:nvPr>
            <p:ph idx="1"/>
          </p:nvPr>
        </p:nvSpPr>
        <p:spPr/>
        <p:txBody>
          <a:bodyPr/>
          <a:lstStyle/>
          <a:p>
            <a:r>
              <a:rPr lang="en-US" dirty="0"/>
              <a:t>If the prospective employee has a criminal background.</a:t>
            </a:r>
          </a:p>
          <a:p>
            <a:r>
              <a:rPr lang="en-US" dirty="0"/>
              <a:t>If the employee is a job hopper.</a:t>
            </a:r>
          </a:p>
          <a:p>
            <a:r>
              <a:rPr lang="en-US" dirty="0"/>
              <a:t>What previous employers think of the employee's job performance, attitude and attendance record was/is like.</a:t>
            </a:r>
          </a:p>
          <a:p>
            <a:r>
              <a:rPr lang="en-US" dirty="0"/>
              <a:t>Is the prospective employee a team player and have a good relationship with colleagues as well as upper management?</a:t>
            </a:r>
          </a:p>
          <a:p>
            <a:r>
              <a:rPr lang="en-US" dirty="0"/>
              <a:t>What type of credit standing does the employee have.</a:t>
            </a:r>
          </a:p>
          <a:p>
            <a:endParaRPr lang="en-US" dirty="0"/>
          </a:p>
          <a:p>
            <a:endParaRPr lang="en-US" dirty="0"/>
          </a:p>
        </p:txBody>
      </p:sp>
    </p:spTree>
    <p:extLst>
      <p:ext uri="{BB962C8B-B14F-4D97-AF65-F5344CB8AC3E}">
        <p14:creationId xmlns:p14="http://schemas.microsoft.com/office/powerpoint/2010/main" val="2343100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1AC9D-44A9-486B-A305-A33D2B0C2F64}"/>
              </a:ext>
            </a:extLst>
          </p:cNvPr>
          <p:cNvSpPr>
            <a:spLocks noGrp="1"/>
          </p:cNvSpPr>
          <p:nvPr>
            <p:ph type="title"/>
          </p:nvPr>
        </p:nvSpPr>
        <p:spPr/>
        <p:txBody>
          <a:bodyPr/>
          <a:lstStyle/>
          <a:p>
            <a:r>
              <a:rPr lang="en-US" dirty="0"/>
              <a:t>Personal Responsibility</a:t>
            </a:r>
          </a:p>
        </p:txBody>
      </p:sp>
      <p:sp>
        <p:nvSpPr>
          <p:cNvPr id="3" name="Content Placeholder 2">
            <a:extLst>
              <a:ext uri="{FF2B5EF4-FFF2-40B4-BE49-F238E27FC236}">
                <a16:creationId xmlns:a16="http://schemas.microsoft.com/office/drawing/2014/main" id="{94D24C7A-12D1-40FD-B021-7FD5CD36DF5E}"/>
              </a:ext>
            </a:extLst>
          </p:cNvPr>
          <p:cNvSpPr>
            <a:spLocks noGrp="1"/>
          </p:cNvSpPr>
          <p:nvPr>
            <p:ph idx="1"/>
          </p:nvPr>
        </p:nvSpPr>
        <p:spPr/>
        <p:txBody>
          <a:bodyPr/>
          <a:lstStyle/>
          <a:p>
            <a:r>
              <a:rPr lang="en-US" dirty="0"/>
              <a:t>It is up to everyone to be conscientious regarding his/her personal finances. Ex: to file your personal income taxes is your choice alone, no one can do that for you. </a:t>
            </a:r>
          </a:p>
          <a:p>
            <a:r>
              <a:rPr lang="en-US" dirty="0"/>
              <a:t>No one can decide that you need to put yourself on a budget or how to stick to a budget. </a:t>
            </a:r>
          </a:p>
          <a:p>
            <a:r>
              <a:rPr lang="en-US" dirty="0"/>
              <a:t>It is up to us to stay on top of bills, income we have coming in and what income is being spent.</a:t>
            </a:r>
          </a:p>
          <a:p>
            <a:r>
              <a:rPr lang="en-US" dirty="0"/>
              <a:t>Question? How many people look over his/her bills to make sure they accurate? How many people look at their paystubs to ensure the proper income tax is being taken out? Answer- very few.</a:t>
            </a:r>
          </a:p>
        </p:txBody>
      </p:sp>
    </p:spTree>
    <p:extLst>
      <p:ext uri="{BB962C8B-B14F-4D97-AF65-F5344CB8AC3E}">
        <p14:creationId xmlns:p14="http://schemas.microsoft.com/office/powerpoint/2010/main" val="1917659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7F399-5AE2-4288-9AA4-1EA60DB512F4}"/>
              </a:ext>
            </a:extLst>
          </p:cNvPr>
          <p:cNvSpPr>
            <a:spLocks noGrp="1"/>
          </p:cNvSpPr>
          <p:nvPr>
            <p:ph type="title"/>
          </p:nvPr>
        </p:nvSpPr>
        <p:spPr/>
        <p:txBody>
          <a:bodyPr>
            <a:normAutofit fontScale="90000"/>
          </a:bodyPr>
          <a:lstStyle/>
          <a:p>
            <a:r>
              <a:rPr lang="en-US" dirty="0"/>
              <a:t>Financial Literacy skills as they relate to workplace growth and promotional opportunities</a:t>
            </a:r>
          </a:p>
        </p:txBody>
      </p:sp>
      <p:sp>
        <p:nvSpPr>
          <p:cNvPr id="3" name="Content Placeholder 2">
            <a:extLst>
              <a:ext uri="{FF2B5EF4-FFF2-40B4-BE49-F238E27FC236}">
                <a16:creationId xmlns:a16="http://schemas.microsoft.com/office/drawing/2014/main" id="{C409ACBC-F034-40E5-82CF-3A35D5C7C391}"/>
              </a:ext>
            </a:extLst>
          </p:cNvPr>
          <p:cNvSpPr>
            <a:spLocks noGrp="1"/>
          </p:cNvSpPr>
          <p:nvPr>
            <p:ph idx="1"/>
          </p:nvPr>
        </p:nvSpPr>
        <p:spPr/>
        <p:txBody>
          <a:bodyPr/>
          <a:lstStyle/>
          <a:p>
            <a:r>
              <a:rPr lang="en-US" dirty="0"/>
              <a:t>Being accountable in the workplace is a good way to show that you can accept whatever mistakes that you have made and accept the feedback, both good and bad.</a:t>
            </a:r>
          </a:p>
          <a:p>
            <a:pPr marL="0" indent="0">
              <a:buNone/>
            </a:pPr>
            <a:r>
              <a:rPr lang="en-US" dirty="0"/>
              <a:t>Financial Literacy skills are especially important when dealing with careers that deal with money. By showing your employer that you are knowledgeable with financial literacy will put you in mind when it comes time for promotions and raises. </a:t>
            </a:r>
          </a:p>
        </p:txBody>
      </p:sp>
    </p:spTree>
    <p:extLst>
      <p:ext uri="{BB962C8B-B14F-4D97-AF65-F5344CB8AC3E}">
        <p14:creationId xmlns:p14="http://schemas.microsoft.com/office/powerpoint/2010/main" val="1623146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ED7AB-1CA4-4005-919C-12F67F992CFF}"/>
              </a:ext>
            </a:extLst>
          </p:cNvPr>
          <p:cNvSpPr>
            <a:spLocks noGrp="1"/>
          </p:cNvSpPr>
          <p:nvPr>
            <p:ph type="title"/>
          </p:nvPr>
        </p:nvSpPr>
        <p:spPr/>
        <p:txBody>
          <a:bodyPr>
            <a:normAutofit fontScale="90000"/>
          </a:bodyPr>
          <a:lstStyle/>
          <a:p>
            <a:r>
              <a:rPr lang="en-US" dirty="0"/>
              <a:t>Steps to ensure that your prospective employer will receive a good background and credit check</a:t>
            </a:r>
          </a:p>
        </p:txBody>
      </p:sp>
      <p:sp>
        <p:nvSpPr>
          <p:cNvPr id="3" name="Content Placeholder 2">
            <a:extLst>
              <a:ext uri="{FF2B5EF4-FFF2-40B4-BE49-F238E27FC236}">
                <a16:creationId xmlns:a16="http://schemas.microsoft.com/office/drawing/2014/main" id="{ADB13FE1-EE5F-4F3B-9BEC-BA88F186C6C0}"/>
              </a:ext>
            </a:extLst>
          </p:cNvPr>
          <p:cNvSpPr>
            <a:spLocks noGrp="1"/>
          </p:cNvSpPr>
          <p:nvPr>
            <p:ph idx="1"/>
          </p:nvPr>
        </p:nvSpPr>
        <p:spPr/>
        <p:txBody>
          <a:bodyPr/>
          <a:lstStyle/>
          <a:p>
            <a:r>
              <a:rPr lang="en-US" dirty="0"/>
              <a:t>Be honest with the employer regarding any negative items on your criminal history check.</a:t>
            </a:r>
          </a:p>
          <a:p>
            <a:r>
              <a:rPr lang="en-US" dirty="0"/>
              <a:t>Keep an active eye on your credit report, do monthly checks by using credit karma, Experian, and I also keep my credit report locked to ensure nothing is being ran without my knowledge and permission.</a:t>
            </a:r>
          </a:p>
          <a:p>
            <a:r>
              <a:rPr lang="en-US" dirty="0"/>
              <a:t>Be mindful of paying bills on time, limit the use of your credit and debit purchases. Use cash whenever possible. </a:t>
            </a:r>
          </a:p>
          <a:p>
            <a:endParaRPr lang="en-US" dirty="0"/>
          </a:p>
        </p:txBody>
      </p:sp>
    </p:spTree>
    <p:extLst>
      <p:ext uri="{BB962C8B-B14F-4D97-AF65-F5344CB8AC3E}">
        <p14:creationId xmlns:p14="http://schemas.microsoft.com/office/powerpoint/2010/main" val="3345265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5EBD5-C99B-4819-B626-8D3BF50F62E5}"/>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6D203881-D66B-4668-8EFB-D2D53D17E23B}"/>
              </a:ext>
            </a:extLst>
          </p:cNvPr>
          <p:cNvSpPr>
            <a:spLocks noGrp="1"/>
          </p:cNvSpPr>
          <p:nvPr>
            <p:ph idx="1"/>
          </p:nvPr>
        </p:nvSpPr>
        <p:spPr/>
        <p:txBody>
          <a:bodyPr/>
          <a:lstStyle/>
          <a:p>
            <a:r>
              <a:rPr lang="en-US" dirty="0"/>
              <a:t>In conclusion remain responsible for your actions.</a:t>
            </a:r>
          </a:p>
          <a:p>
            <a:r>
              <a:rPr lang="en-US" dirty="0"/>
              <a:t>Accept feedback both bad and good.</a:t>
            </a:r>
          </a:p>
          <a:p>
            <a:r>
              <a:rPr lang="en-US" dirty="0"/>
              <a:t>Watch your spending habits.</a:t>
            </a:r>
          </a:p>
          <a:p>
            <a:r>
              <a:rPr lang="en-US" dirty="0"/>
              <a:t>Keep an eye and your credit and background checks, requests copies of both whenever available.</a:t>
            </a:r>
          </a:p>
          <a:p>
            <a:r>
              <a:rPr lang="en-US" dirty="0"/>
              <a:t>Be open and honest with your employer about what is on the background and credit checks.</a:t>
            </a:r>
          </a:p>
          <a:p>
            <a:endParaRPr lang="en-US" dirty="0"/>
          </a:p>
          <a:p>
            <a:endParaRPr lang="en-US" dirty="0"/>
          </a:p>
        </p:txBody>
      </p:sp>
    </p:spTree>
    <p:extLst>
      <p:ext uri="{BB962C8B-B14F-4D97-AF65-F5344CB8AC3E}">
        <p14:creationId xmlns:p14="http://schemas.microsoft.com/office/powerpoint/2010/main" val="1786570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3482A-5B4A-42AC-9CAE-9580A2D9BFFD}"/>
              </a:ext>
            </a:extLst>
          </p:cNvPr>
          <p:cNvSpPr>
            <a:spLocks noGrp="1"/>
          </p:cNvSpPr>
          <p:nvPr>
            <p:ph type="title"/>
          </p:nvPr>
        </p:nvSpPr>
        <p:spPr/>
        <p:txBody>
          <a:bodyPr/>
          <a:lstStyle/>
          <a:p>
            <a:r>
              <a:rPr lang="en-US" dirty="0"/>
              <a:t>Reference Slide</a:t>
            </a:r>
          </a:p>
        </p:txBody>
      </p:sp>
      <p:sp>
        <p:nvSpPr>
          <p:cNvPr id="3" name="Content Placeholder 2">
            <a:extLst>
              <a:ext uri="{FF2B5EF4-FFF2-40B4-BE49-F238E27FC236}">
                <a16:creationId xmlns:a16="http://schemas.microsoft.com/office/drawing/2014/main" id="{94C85674-FD6D-40DB-A8EB-6EC3472DA72F}"/>
              </a:ext>
            </a:extLst>
          </p:cNvPr>
          <p:cNvSpPr>
            <a:spLocks noGrp="1"/>
          </p:cNvSpPr>
          <p:nvPr>
            <p:ph idx="1"/>
          </p:nvPr>
        </p:nvSpPr>
        <p:spPr/>
        <p:txBody>
          <a:bodyPr/>
          <a:lstStyle/>
          <a:p>
            <a:r>
              <a:rPr lang="en-US" dirty="0"/>
              <a:t>What Do Companies Look for in Background Checks?</a:t>
            </a:r>
          </a:p>
          <a:p>
            <a:r>
              <a:rPr lang="en-US" dirty="0">
                <a:hlinkClick r:id="rId2"/>
              </a:rPr>
              <a:t>www.consumersadvocate.org/background-checks/employee-background-checks</a:t>
            </a:r>
            <a:endParaRPr lang="en-US" dirty="0"/>
          </a:p>
          <a:p>
            <a:r>
              <a:rPr lang="en-US" dirty="0"/>
              <a:t>What Does “Financially Literate” Mean? – bankaroo ...</a:t>
            </a:r>
          </a:p>
          <a:p>
            <a:r>
              <a:rPr lang="en-US" dirty="0">
                <a:hlinkClick r:id="rId3"/>
              </a:rPr>
              <a:t>www.bankaroo.com/what-does-financially-literate-mean/</a:t>
            </a:r>
            <a:endParaRPr lang="en-US" dirty="0"/>
          </a:p>
          <a:p>
            <a:endParaRPr lang="en-US" dirty="0"/>
          </a:p>
          <a:p>
            <a:endParaRPr lang="en-US" dirty="0"/>
          </a:p>
          <a:p>
            <a:pPr marL="0" indent="0">
              <a:buNone/>
            </a:pPr>
            <a:endParaRPr lang="en-US" dirty="0"/>
          </a:p>
        </p:txBody>
      </p:sp>
      <p:pic>
        <p:nvPicPr>
          <p:cNvPr id="1026" name="Picture 2">
            <a:extLst>
              <a:ext uri="{FF2B5EF4-FFF2-40B4-BE49-F238E27FC236}">
                <a16:creationId xmlns:a16="http://schemas.microsoft.com/office/drawing/2014/main" id="{3CCBDF00-73DA-414A-8840-4A2EF6CFE9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725" y="-68263"/>
            <a:ext cx="152400" cy="152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5903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TotalTime>
  <Words>536</Words>
  <Application>Microsoft Office PowerPoint</Application>
  <PresentationFormat>Widescreen</PresentationFormat>
  <Paragraphs>42</Paragraphs>
  <Slides>8</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Financial Literacy Presentation</vt:lpstr>
      <vt:lpstr>Introduction Slide</vt:lpstr>
      <vt:lpstr>The things employers look for on a pre-employment background/credit checks</vt:lpstr>
      <vt:lpstr>Personal Responsibility</vt:lpstr>
      <vt:lpstr>Financial Literacy skills as they relate to workplace growth and promotional opportunities</vt:lpstr>
      <vt:lpstr>Steps to ensure that your prospective employer will receive a good background and credit check</vt:lpstr>
      <vt:lpstr>Conclusion</vt:lpstr>
      <vt:lpstr>Reference Slide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Literacy Presentation</dc:title>
  <dc:creator>DIANE JONES</dc:creator>
  <cp:lastModifiedBy>DIANE JONES</cp:lastModifiedBy>
  <cp:revision>9</cp:revision>
  <cp:lastPrinted>2021-04-07T23:19:45Z</cp:lastPrinted>
  <dcterms:created xsi:type="dcterms:W3CDTF">2021-04-07T20:09:27Z</dcterms:created>
  <dcterms:modified xsi:type="dcterms:W3CDTF">2021-04-07T23:31:04Z</dcterms:modified>
</cp:coreProperties>
</file>