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0" r:id="rId4"/>
    <p:sldId id="258" r:id="rId5"/>
    <p:sldId id="259"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mantha Mitchelll" initials="SM" lastIdx="7" clrIdx="0">
    <p:extLst>
      <p:ext uri="{19B8F6BF-5375-455C-9EA6-DF929625EA0E}">
        <p15:presenceInfo xmlns:p15="http://schemas.microsoft.com/office/powerpoint/2012/main" userId="b297d7df57dddaf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4" d="100"/>
          <a:sy n="64" d="100"/>
        </p:scale>
        <p:origin x="84" y="2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6-04T20:17:41.546" idx="1">
    <p:pos x="10" y="10"/>
    <p:text>Hello and welcome to my presentation about inpatient and outpatient guidlines and their differences.</p:text>
    <p:extLst>
      <p:ext uri="{C676402C-5697-4E1C-873F-D02D1690AC5C}">
        <p15:threadingInfo xmlns:p15="http://schemas.microsoft.com/office/powerpoint/2012/main" timeZoneBias="2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1-06-04T20:18:17.527" idx="2">
    <p:pos x="10" y="10"/>
    <p:text>To start off, we will talk about guidelines for inpatient coding. There can be up to seven characters in the codes and the seventh place is used for determination. The seventh character is more likely to be used with a definitive diagnosis where it needs to be further specified. For any inpatient admissions uncertain diagnosises at the time of discharge should be coded as if they otherwise existed. Inpatient codes should not include abnormal findings unless otherwise instructed. Uncertain coding situations are used to identify possible principle diagnosises for future hospitalizations.</p:text>
    <p:extLst>
      <p:ext uri="{C676402C-5697-4E1C-873F-D02D1690AC5C}">
        <p15:threadingInfo xmlns:p15="http://schemas.microsoft.com/office/powerpoint/2012/main" timeZoneBias="24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1-06-04T20:22:16.112" idx="3">
    <p:pos x="10" y="10"/>
    <p:text>To continue, if the patient requires addintional time in the hospital because of complications, the complication should be listed as the principle diagnosis. If the complication isn't specified, the coder may need to use an additional code.</p:text>
    <p:extLst>
      <p:ext uri="{C676402C-5697-4E1C-873F-D02D1690AC5C}">
        <p15:threadingInfo xmlns:p15="http://schemas.microsoft.com/office/powerpoint/2012/main" timeZoneBias="24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1-06-04T20:23:44.324" idx="4">
    <p:pos x="10" y="10"/>
    <p:text>Guidelines that pertain to both inpatient and outpatient coding start with primary diagnosis. If signs and symptoms are part of the primary diagnosis, they should not be coded as inpatient. More signs and symptoms can be coded if they are present when a definitive diagnosis isn't given. In the outpatient setting, signs and symptoms can be coded. Keep in mind that as a coder, you should check for any new results or information to get the proper codes.</p:text>
    <p:extLst>
      <p:ext uri="{C676402C-5697-4E1C-873F-D02D1690AC5C}">
        <p15:threadingInfo xmlns:p15="http://schemas.microsoft.com/office/powerpoint/2012/main" timeZoneBias="24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1-06-04T20:26:33.065" idx="5">
    <p:pos x="10" y="10"/>
    <p:text>Next, we will talk about outpatient guidelines. Uncertain diseases do not need any sort of code. Coders should not code based on judgement. If the coder is absolutely sure of the code, they can code. If a patient is admitted due to an outpatient surgery complication, it should be coded as the principle diagnosis. If there is no complication, the reasons for the surgery should be coded.</p:text>
    <p:extLst>
      <p:ext uri="{C676402C-5697-4E1C-873F-D02D1690AC5C}">
        <p15:threadingInfo xmlns:p15="http://schemas.microsoft.com/office/powerpoint/2012/main" timeZoneBias="24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1-06-04T20:28:59.539" idx="6">
    <p:pos x="10" y="10"/>
    <p:text>If the reason for admission is not related to the reason for surgery, the condition should be coded as the primary diagnosis.</p:text>
    <p:extLst>
      <p:ext uri="{C676402C-5697-4E1C-873F-D02D1690AC5C}">
        <p15:threadingInfo xmlns:p15="http://schemas.microsoft.com/office/powerpoint/2012/main" timeZoneBias="24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1-06-04T20:29:56.857" idx="7">
    <p:pos x="10" y="10"/>
    <p:text>Remember that the main difference between inpatient and outpatient coding is the criteria and instructions for uncertain conditions. Coders should always check guidelines in the tabular and alphabetic indexes in the coding manual. This concludes my presentation about inpatient and outpatient coding guidelines.</p:text>
    <p:extLst>
      <p:ext uri="{C676402C-5697-4E1C-873F-D02D1690AC5C}">
        <p15:threadingInfo xmlns:p15="http://schemas.microsoft.com/office/powerpoint/2012/main" timeZoneBias="240"/>
      </p:ext>
    </p:extLst>
  </p:cm>
</p:cmLst>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6/18/2021</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6/18/2021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6/18/2021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6/18/2021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6/18/2021</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comments" Target="../comments/commen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comments" Target="../comments/commen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comments" Target="../comments/comment3.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4.png"/><Relationship Id="rId5" Type="http://schemas.openxmlformats.org/officeDocument/2006/relationships/hyperlink" Target="http://commons.wikimedia.org/wiki/File:US_Navy_041019-N-5821P-019_Airman_Lauren_Thurgood_of_Las_Vegas,_Nev.,_pulls_patient_medical_records_in_the_inpatient_ward_aboard_the_conventionally_powered_aircraft_carrier_USS_Kitty_Hawk.jpg" TargetMode="Externa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comments" Target="../comments/comment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comments" Target="../comments/comment5.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comments" Target="../comments/comment6.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4.png"/><Relationship Id="rId5" Type="http://schemas.openxmlformats.org/officeDocument/2006/relationships/hyperlink" Target="https://en.wikipedia.org/wiki/Emergency_department" TargetMode="Externa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comments" Target="../comments/comment7.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4.png"/><Relationship Id="rId5" Type="http://schemas.openxmlformats.org/officeDocument/2006/relationships/hyperlink" Target="https://torange.biz/medical-officials-19673" TargetMode="External"/><Relationship Id="rId4"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7DB6C-BF38-45D1-BA8E-3408DE223E7D}"/>
              </a:ext>
            </a:extLst>
          </p:cNvPr>
          <p:cNvSpPr>
            <a:spLocks noGrp="1"/>
          </p:cNvSpPr>
          <p:nvPr>
            <p:ph type="ctrTitle"/>
          </p:nvPr>
        </p:nvSpPr>
        <p:spPr/>
        <p:txBody>
          <a:bodyPr/>
          <a:lstStyle/>
          <a:p>
            <a:r>
              <a:rPr lang="en-US" dirty="0"/>
              <a:t>Inpatient and Outpatient Coding Guidelines</a:t>
            </a:r>
          </a:p>
        </p:txBody>
      </p:sp>
      <p:sp>
        <p:nvSpPr>
          <p:cNvPr id="3" name="Subtitle 2">
            <a:extLst>
              <a:ext uri="{FF2B5EF4-FFF2-40B4-BE49-F238E27FC236}">
                <a16:creationId xmlns:a16="http://schemas.microsoft.com/office/drawing/2014/main" id="{5D155B67-547B-480F-B0D4-638784D82E0D}"/>
              </a:ext>
            </a:extLst>
          </p:cNvPr>
          <p:cNvSpPr>
            <a:spLocks noGrp="1"/>
          </p:cNvSpPr>
          <p:nvPr>
            <p:ph type="subTitle" idx="1"/>
          </p:nvPr>
        </p:nvSpPr>
        <p:spPr/>
        <p:txBody>
          <a:bodyPr/>
          <a:lstStyle/>
          <a:p>
            <a:r>
              <a:rPr lang="en-US" dirty="0"/>
              <a:t>Samantha Mitchell</a:t>
            </a:r>
          </a:p>
          <a:p>
            <a:r>
              <a:rPr lang="en-US" dirty="0"/>
              <a:t>June 2021</a:t>
            </a:r>
          </a:p>
          <a:p>
            <a:r>
              <a:rPr lang="en-US" dirty="0"/>
              <a:t>MCCG136</a:t>
            </a:r>
          </a:p>
        </p:txBody>
      </p:sp>
      <p:pic>
        <p:nvPicPr>
          <p:cNvPr id="4" name="slide 1 136">
            <a:hlinkClick r:id="" action="ppaction://media"/>
            <a:extLst>
              <a:ext uri="{FF2B5EF4-FFF2-40B4-BE49-F238E27FC236}">
                <a16:creationId xmlns:a16="http://schemas.microsoft.com/office/drawing/2014/main" id="{F5F9D76D-94DE-4BA8-AFF1-5D871DE9C6D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0125" y="457201"/>
            <a:ext cx="609600" cy="609600"/>
          </a:xfrm>
          <a:prstGeom prst="rect">
            <a:avLst/>
          </a:prstGeom>
        </p:spPr>
      </p:pic>
    </p:spTree>
    <p:extLst>
      <p:ext uri="{BB962C8B-B14F-4D97-AF65-F5344CB8AC3E}">
        <p14:creationId xmlns:p14="http://schemas.microsoft.com/office/powerpoint/2010/main" val="2855570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4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E87CB-E062-40E9-8A77-A798DD55CB45}"/>
              </a:ext>
            </a:extLst>
          </p:cNvPr>
          <p:cNvSpPr>
            <a:spLocks noGrp="1"/>
          </p:cNvSpPr>
          <p:nvPr>
            <p:ph type="title"/>
          </p:nvPr>
        </p:nvSpPr>
        <p:spPr/>
        <p:txBody>
          <a:bodyPr/>
          <a:lstStyle/>
          <a:p>
            <a:r>
              <a:rPr lang="en-US" dirty="0"/>
              <a:t>Inpatient Guidelines</a:t>
            </a:r>
          </a:p>
        </p:txBody>
      </p:sp>
      <p:sp>
        <p:nvSpPr>
          <p:cNvPr id="3" name="Content Placeholder 2">
            <a:extLst>
              <a:ext uri="{FF2B5EF4-FFF2-40B4-BE49-F238E27FC236}">
                <a16:creationId xmlns:a16="http://schemas.microsoft.com/office/drawing/2014/main" id="{EA8DC26B-C528-43A9-B2B1-0786AA733D18}"/>
              </a:ext>
            </a:extLst>
          </p:cNvPr>
          <p:cNvSpPr>
            <a:spLocks noGrp="1"/>
          </p:cNvSpPr>
          <p:nvPr>
            <p:ph sz="half" idx="1"/>
          </p:nvPr>
        </p:nvSpPr>
        <p:spPr/>
        <p:txBody>
          <a:bodyPr/>
          <a:lstStyle/>
          <a:p>
            <a:r>
              <a:rPr lang="en-US" dirty="0"/>
              <a:t>The seventh space is used for the determination, if required by the tabular and alphabetic indexes, of possible defining conditions when uncertain diagnoses otherwise exist. </a:t>
            </a:r>
          </a:p>
          <a:p>
            <a:r>
              <a:rPr lang="en-US" dirty="0"/>
              <a:t>However, the use of the seventh position may be more likely in inpatient settings where a definitive diagnosis has been made with the need for an additional specification of the disease.</a:t>
            </a:r>
          </a:p>
        </p:txBody>
      </p:sp>
      <p:sp>
        <p:nvSpPr>
          <p:cNvPr id="4" name="Content Placeholder 3">
            <a:extLst>
              <a:ext uri="{FF2B5EF4-FFF2-40B4-BE49-F238E27FC236}">
                <a16:creationId xmlns:a16="http://schemas.microsoft.com/office/drawing/2014/main" id="{3261DCAD-BE91-4110-91AE-5CD7CCB39674}"/>
              </a:ext>
            </a:extLst>
          </p:cNvPr>
          <p:cNvSpPr>
            <a:spLocks noGrp="1"/>
          </p:cNvSpPr>
          <p:nvPr>
            <p:ph sz="half" idx="2"/>
          </p:nvPr>
        </p:nvSpPr>
        <p:spPr/>
        <p:txBody>
          <a:bodyPr/>
          <a:lstStyle/>
          <a:p>
            <a:r>
              <a:rPr lang="en-US" dirty="0"/>
              <a:t>For inpatient admissions to short-term, long-term, acute care, and psychiatric hospitals, uncertain diagnoses at the time of discharge should be coded as if they would have otherwise existed.</a:t>
            </a:r>
          </a:p>
          <a:p>
            <a:r>
              <a:rPr lang="en-US" dirty="0"/>
              <a:t>Coders should not include abnormal findings unless the health care provider identifies clinical significance of the symptoms</a:t>
            </a:r>
          </a:p>
          <a:p>
            <a:r>
              <a:rPr lang="en-US" dirty="0"/>
              <a:t>The goal of coding suspected, probable, likely, or possible conditions is to identify them as a possible principle diagnosis for admission on future hospitalizations.</a:t>
            </a:r>
          </a:p>
        </p:txBody>
      </p:sp>
      <p:pic>
        <p:nvPicPr>
          <p:cNvPr id="5" name="slide 2 136">
            <a:hlinkClick r:id="" action="ppaction://media"/>
            <a:extLst>
              <a:ext uri="{FF2B5EF4-FFF2-40B4-BE49-F238E27FC236}">
                <a16:creationId xmlns:a16="http://schemas.microsoft.com/office/drawing/2014/main" id="{8E9FA20C-9E40-41B0-AC50-DE8B53D9E94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87180" y="728133"/>
            <a:ext cx="609600" cy="609600"/>
          </a:xfrm>
          <a:prstGeom prst="rect">
            <a:avLst/>
          </a:prstGeom>
        </p:spPr>
      </p:pic>
    </p:spTree>
    <p:extLst>
      <p:ext uri="{BB962C8B-B14F-4D97-AF65-F5344CB8AC3E}">
        <p14:creationId xmlns:p14="http://schemas.microsoft.com/office/powerpoint/2010/main" val="4176330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64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B8DB8-7BF5-4231-B59F-47E1024F6D76}"/>
              </a:ext>
            </a:extLst>
          </p:cNvPr>
          <p:cNvSpPr>
            <a:spLocks noGrp="1"/>
          </p:cNvSpPr>
          <p:nvPr>
            <p:ph type="title"/>
          </p:nvPr>
        </p:nvSpPr>
        <p:spPr/>
        <p:txBody>
          <a:bodyPr/>
          <a:lstStyle/>
          <a:p>
            <a:r>
              <a:rPr lang="en-US" dirty="0"/>
              <a:t>Inpatient Guidelines Continued…</a:t>
            </a:r>
          </a:p>
        </p:txBody>
      </p:sp>
      <p:sp>
        <p:nvSpPr>
          <p:cNvPr id="3" name="Content Placeholder 2">
            <a:extLst>
              <a:ext uri="{FF2B5EF4-FFF2-40B4-BE49-F238E27FC236}">
                <a16:creationId xmlns:a16="http://schemas.microsoft.com/office/drawing/2014/main" id="{C84F4174-6B60-4680-8F0C-2C0C4F4ECFD9}"/>
              </a:ext>
            </a:extLst>
          </p:cNvPr>
          <p:cNvSpPr>
            <a:spLocks noGrp="1"/>
          </p:cNvSpPr>
          <p:nvPr>
            <p:ph sz="half" idx="1"/>
          </p:nvPr>
        </p:nvSpPr>
        <p:spPr/>
        <p:txBody>
          <a:bodyPr/>
          <a:lstStyle/>
          <a:p>
            <a:r>
              <a:rPr lang="en-US" dirty="0"/>
              <a:t>If a patient requires additional length of stay in a hospital due to a complication, the complication should be listed as the principle diagnosis</a:t>
            </a:r>
          </a:p>
          <a:p>
            <a:r>
              <a:rPr lang="en-US" dirty="0"/>
              <a:t>However, if the complication lacks specificity to a diagnosis, an additional code may need to be assigned.</a:t>
            </a:r>
          </a:p>
        </p:txBody>
      </p:sp>
      <p:pic>
        <p:nvPicPr>
          <p:cNvPr id="6" name="Content Placeholder 5" descr="A picture containing person, indoor, putting&#10;&#10;Description automatically generated">
            <a:extLst>
              <a:ext uri="{FF2B5EF4-FFF2-40B4-BE49-F238E27FC236}">
                <a16:creationId xmlns:a16="http://schemas.microsoft.com/office/drawing/2014/main" id="{81E362D0-93AF-4506-9E93-FA47B392AD4A}"/>
              </a:ext>
            </a:extLst>
          </p:cNvPr>
          <p:cNvPicPr>
            <a:picLocks noGrp="1" noChangeAspect="1"/>
          </p:cNvPicPr>
          <p:nvPr>
            <p:ph sz="half" idx="2"/>
          </p:nvPr>
        </p:nvPicPr>
        <p:blipFill>
          <a:blip r:embed="rId4">
            <a:extLst>
              <a:ext uri="{837473B0-CC2E-450A-ABE3-18F120FF3D39}">
                <a1611:picAttrSrcUrl xmlns:a1611="http://schemas.microsoft.com/office/drawing/2016/11/main" r:id="rId5"/>
              </a:ext>
            </a:extLst>
          </a:blip>
          <a:stretch>
            <a:fillRect/>
          </a:stretch>
        </p:blipFill>
        <p:spPr>
          <a:xfrm>
            <a:off x="5821363" y="2338728"/>
            <a:ext cx="4995862" cy="3255282"/>
          </a:xfrm>
        </p:spPr>
      </p:pic>
      <p:pic>
        <p:nvPicPr>
          <p:cNvPr id="4" name="slide 3 136">
            <a:hlinkClick r:id="" action="ppaction://media"/>
            <a:extLst>
              <a:ext uri="{FF2B5EF4-FFF2-40B4-BE49-F238E27FC236}">
                <a16:creationId xmlns:a16="http://schemas.microsoft.com/office/drawing/2014/main" id="{09E7BA42-C2EA-4D64-9A9D-4F91CB65939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12228" y="650823"/>
            <a:ext cx="609600" cy="609600"/>
          </a:xfrm>
          <a:prstGeom prst="rect">
            <a:avLst/>
          </a:prstGeom>
        </p:spPr>
      </p:pic>
    </p:spTree>
    <p:extLst>
      <p:ext uri="{BB962C8B-B14F-4D97-AF65-F5344CB8AC3E}">
        <p14:creationId xmlns:p14="http://schemas.microsoft.com/office/powerpoint/2010/main" val="2361776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75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76760-D404-4E5E-8A2F-3D458E8850F3}"/>
              </a:ext>
            </a:extLst>
          </p:cNvPr>
          <p:cNvSpPr>
            <a:spLocks noGrp="1"/>
          </p:cNvSpPr>
          <p:nvPr>
            <p:ph type="title"/>
          </p:nvPr>
        </p:nvSpPr>
        <p:spPr/>
        <p:txBody>
          <a:bodyPr/>
          <a:lstStyle/>
          <a:p>
            <a:r>
              <a:rPr lang="en-US" dirty="0"/>
              <a:t>Inpatient </a:t>
            </a:r>
            <a:r>
              <a:rPr lang="en-US" b="1" u="sng" dirty="0"/>
              <a:t>And</a:t>
            </a:r>
            <a:r>
              <a:rPr lang="en-US" dirty="0"/>
              <a:t> Outpatient Guidelines</a:t>
            </a:r>
          </a:p>
        </p:txBody>
      </p:sp>
      <p:sp>
        <p:nvSpPr>
          <p:cNvPr id="3" name="Content Placeholder 2">
            <a:extLst>
              <a:ext uri="{FF2B5EF4-FFF2-40B4-BE49-F238E27FC236}">
                <a16:creationId xmlns:a16="http://schemas.microsoft.com/office/drawing/2014/main" id="{0C530290-089B-498F-9CBC-ABC0DE9AAC58}"/>
              </a:ext>
            </a:extLst>
          </p:cNvPr>
          <p:cNvSpPr>
            <a:spLocks noGrp="1"/>
          </p:cNvSpPr>
          <p:nvPr>
            <p:ph sz="half" idx="1"/>
          </p:nvPr>
        </p:nvSpPr>
        <p:spPr/>
        <p:txBody>
          <a:bodyPr/>
          <a:lstStyle/>
          <a:p>
            <a:r>
              <a:rPr lang="en-US" dirty="0"/>
              <a:t>If signs and symptoms are a given part of a primary diagnosis, they should NOT be coded in inpatient settings.</a:t>
            </a:r>
          </a:p>
          <a:p>
            <a:r>
              <a:rPr lang="en-US" dirty="0"/>
              <a:t>However, additional signs and symptoms may be coded when present if a definitive diagnosis is not included</a:t>
            </a:r>
          </a:p>
        </p:txBody>
      </p:sp>
      <p:sp>
        <p:nvSpPr>
          <p:cNvPr id="4" name="Content Placeholder 3">
            <a:extLst>
              <a:ext uri="{FF2B5EF4-FFF2-40B4-BE49-F238E27FC236}">
                <a16:creationId xmlns:a16="http://schemas.microsoft.com/office/drawing/2014/main" id="{8C2B2162-F756-4F36-888A-0B61378AC7A8}"/>
              </a:ext>
            </a:extLst>
          </p:cNvPr>
          <p:cNvSpPr>
            <a:spLocks noGrp="1"/>
          </p:cNvSpPr>
          <p:nvPr>
            <p:ph sz="half" idx="2"/>
          </p:nvPr>
        </p:nvSpPr>
        <p:spPr/>
        <p:txBody>
          <a:bodyPr/>
          <a:lstStyle/>
          <a:p>
            <a:r>
              <a:rPr lang="en-US" dirty="0"/>
              <a:t>Since many outpatient procedures lack a definitive diagnosis, signs and symptoms are acceptable for coding purposes</a:t>
            </a:r>
          </a:p>
          <a:p>
            <a:r>
              <a:rPr lang="en-US" dirty="0"/>
              <a:t>However, coders should check for any new results and information from the provider about a definitive diagnosis prior to entering the codes for such signs and symptoms.</a:t>
            </a:r>
          </a:p>
        </p:txBody>
      </p:sp>
      <p:pic>
        <p:nvPicPr>
          <p:cNvPr id="5" name="slide 4 136">
            <a:hlinkClick r:id="" action="ppaction://media"/>
            <a:extLst>
              <a:ext uri="{FF2B5EF4-FFF2-40B4-BE49-F238E27FC236}">
                <a16:creationId xmlns:a16="http://schemas.microsoft.com/office/drawing/2014/main" id="{BE682CA9-11AF-4CF3-BE99-AA63D39CDB0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902170" y="709395"/>
            <a:ext cx="609600" cy="609600"/>
          </a:xfrm>
          <a:prstGeom prst="rect">
            <a:avLst/>
          </a:prstGeom>
        </p:spPr>
      </p:pic>
    </p:spTree>
    <p:extLst>
      <p:ext uri="{BB962C8B-B14F-4D97-AF65-F5344CB8AC3E}">
        <p14:creationId xmlns:p14="http://schemas.microsoft.com/office/powerpoint/2010/main" val="2190654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24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776F9-4E18-4898-A496-D7D110E67D7C}"/>
              </a:ext>
            </a:extLst>
          </p:cNvPr>
          <p:cNvSpPr>
            <a:spLocks noGrp="1"/>
          </p:cNvSpPr>
          <p:nvPr>
            <p:ph type="title"/>
          </p:nvPr>
        </p:nvSpPr>
        <p:spPr/>
        <p:txBody>
          <a:bodyPr/>
          <a:lstStyle/>
          <a:p>
            <a:r>
              <a:rPr lang="en-US" dirty="0"/>
              <a:t>Outpatient Guidelines</a:t>
            </a:r>
          </a:p>
        </p:txBody>
      </p:sp>
      <p:sp>
        <p:nvSpPr>
          <p:cNvPr id="3" name="Content Placeholder 2">
            <a:extLst>
              <a:ext uri="{FF2B5EF4-FFF2-40B4-BE49-F238E27FC236}">
                <a16:creationId xmlns:a16="http://schemas.microsoft.com/office/drawing/2014/main" id="{D7194549-BCB7-4C21-A9F8-9706F4D67485}"/>
              </a:ext>
            </a:extLst>
          </p:cNvPr>
          <p:cNvSpPr>
            <a:spLocks noGrp="1"/>
          </p:cNvSpPr>
          <p:nvPr>
            <p:ph sz="half" idx="1"/>
          </p:nvPr>
        </p:nvSpPr>
        <p:spPr/>
        <p:txBody>
          <a:bodyPr/>
          <a:lstStyle/>
          <a:p>
            <a:r>
              <a:rPr lang="en-US" dirty="0"/>
              <a:t>Outpatient coding of uncertain disease does not warrant any sort of code.</a:t>
            </a:r>
          </a:p>
          <a:p>
            <a:r>
              <a:rPr lang="en-US" dirty="0"/>
              <a:t>Coders should not attempt to insert a code on the basis of their judgment of results</a:t>
            </a:r>
          </a:p>
          <a:p>
            <a:r>
              <a:rPr lang="en-US" dirty="0"/>
              <a:t>However, coders may code up to the absolute degree of certainty.</a:t>
            </a:r>
          </a:p>
        </p:txBody>
      </p:sp>
      <p:sp>
        <p:nvSpPr>
          <p:cNvPr id="4" name="Content Placeholder 3">
            <a:extLst>
              <a:ext uri="{FF2B5EF4-FFF2-40B4-BE49-F238E27FC236}">
                <a16:creationId xmlns:a16="http://schemas.microsoft.com/office/drawing/2014/main" id="{1FB7680E-724A-430F-934D-FBFC10F5ADCE}"/>
              </a:ext>
            </a:extLst>
          </p:cNvPr>
          <p:cNvSpPr>
            <a:spLocks noGrp="1"/>
          </p:cNvSpPr>
          <p:nvPr>
            <p:ph sz="half" idx="2"/>
          </p:nvPr>
        </p:nvSpPr>
        <p:spPr/>
        <p:txBody>
          <a:bodyPr/>
          <a:lstStyle/>
          <a:p>
            <a:r>
              <a:rPr lang="en-US" dirty="0"/>
              <a:t>If a patient is admitted to the hospital due to complications during or after outpatient surgery or other outpatient procedures, the complication should be listed as the principle diagnosis for inpatient admission</a:t>
            </a:r>
          </a:p>
          <a:p>
            <a:r>
              <a:rPr lang="en-US" dirty="0"/>
              <a:t>However, if inpatient admission after surgery is not a complication, the first-listed reason for the outpatient surgery should be listed</a:t>
            </a:r>
          </a:p>
        </p:txBody>
      </p:sp>
      <p:pic>
        <p:nvPicPr>
          <p:cNvPr id="5" name="slide 5 136">
            <a:hlinkClick r:id="" action="ppaction://media"/>
            <a:extLst>
              <a:ext uri="{FF2B5EF4-FFF2-40B4-BE49-F238E27FC236}">
                <a16:creationId xmlns:a16="http://schemas.microsoft.com/office/drawing/2014/main" id="{38BB5040-1F26-4EDD-BA19-6B649CB2641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87180" y="635833"/>
            <a:ext cx="609600" cy="609600"/>
          </a:xfrm>
          <a:prstGeom prst="rect">
            <a:avLst/>
          </a:prstGeom>
        </p:spPr>
      </p:pic>
    </p:spTree>
    <p:extLst>
      <p:ext uri="{BB962C8B-B14F-4D97-AF65-F5344CB8AC3E}">
        <p14:creationId xmlns:p14="http://schemas.microsoft.com/office/powerpoint/2010/main" val="3831893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34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182C0-3013-45F8-9D23-E505D1638DB5}"/>
              </a:ext>
            </a:extLst>
          </p:cNvPr>
          <p:cNvSpPr>
            <a:spLocks noGrp="1"/>
          </p:cNvSpPr>
          <p:nvPr>
            <p:ph type="title"/>
          </p:nvPr>
        </p:nvSpPr>
        <p:spPr/>
        <p:txBody>
          <a:bodyPr/>
          <a:lstStyle/>
          <a:p>
            <a:r>
              <a:rPr lang="en-US" dirty="0"/>
              <a:t>Outpatient Guidelines Continued…</a:t>
            </a:r>
          </a:p>
        </p:txBody>
      </p:sp>
      <p:sp>
        <p:nvSpPr>
          <p:cNvPr id="3" name="Content Placeholder 2">
            <a:extLst>
              <a:ext uri="{FF2B5EF4-FFF2-40B4-BE49-F238E27FC236}">
                <a16:creationId xmlns:a16="http://schemas.microsoft.com/office/drawing/2014/main" id="{3893E796-33DD-4F8E-9330-C102FF03E6AA}"/>
              </a:ext>
            </a:extLst>
          </p:cNvPr>
          <p:cNvSpPr>
            <a:spLocks noGrp="1"/>
          </p:cNvSpPr>
          <p:nvPr>
            <p:ph sz="half" idx="1"/>
          </p:nvPr>
        </p:nvSpPr>
        <p:spPr/>
        <p:txBody>
          <a:bodyPr/>
          <a:lstStyle/>
          <a:p>
            <a:r>
              <a:rPr lang="en-US" dirty="0"/>
              <a:t>Additionally, if the reason for admission is unrelated to the first-listed reason for surgery, the unrelated condition should be listed as the primary diagnosis in an inpatient setting.</a:t>
            </a:r>
          </a:p>
        </p:txBody>
      </p:sp>
      <p:pic>
        <p:nvPicPr>
          <p:cNvPr id="6" name="Content Placeholder 5" descr="A picture containing text, indoor, person, working&#10;&#10;Description automatically generated">
            <a:extLst>
              <a:ext uri="{FF2B5EF4-FFF2-40B4-BE49-F238E27FC236}">
                <a16:creationId xmlns:a16="http://schemas.microsoft.com/office/drawing/2014/main" id="{8933447A-E422-41FE-9075-43BA9C6675EF}"/>
              </a:ext>
            </a:extLst>
          </p:cNvPr>
          <p:cNvPicPr>
            <a:picLocks noGrp="1" noChangeAspect="1"/>
          </p:cNvPicPr>
          <p:nvPr>
            <p:ph sz="half" idx="2"/>
          </p:nvPr>
        </p:nvPicPr>
        <p:blipFill>
          <a:blip r:embed="rId4">
            <a:extLst>
              <a:ext uri="{837473B0-CC2E-450A-ABE3-18F120FF3D39}">
                <a1611:picAttrSrcUrl xmlns:a1611="http://schemas.microsoft.com/office/drawing/2016/11/main" r:id="rId5"/>
              </a:ext>
            </a:extLst>
          </a:blip>
          <a:stretch>
            <a:fillRect/>
          </a:stretch>
        </p:blipFill>
        <p:spPr>
          <a:xfrm>
            <a:off x="5821363" y="2301082"/>
            <a:ext cx="4995862" cy="3330574"/>
          </a:xfrm>
        </p:spPr>
      </p:pic>
      <p:pic>
        <p:nvPicPr>
          <p:cNvPr id="4" name="slide 6 136">
            <a:hlinkClick r:id="" action="ppaction://media"/>
            <a:extLst>
              <a:ext uri="{FF2B5EF4-FFF2-40B4-BE49-F238E27FC236}">
                <a16:creationId xmlns:a16="http://schemas.microsoft.com/office/drawing/2014/main" id="{81F49C03-A3DF-4BAC-8B96-1C0A86DDF42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17225" y="921544"/>
            <a:ext cx="609600" cy="609600"/>
          </a:xfrm>
          <a:prstGeom prst="rect">
            <a:avLst/>
          </a:prstGeom>
        </p:spPr>
      </p:pic>
    </p:spTree>
    <p:extLst>
      <p:ext uri="{BB962C8B-B14F-4D97-AF65-F5344CB8AC3E}">
        <p14:creationId xmlns:p14="http://schemas.microsoft.com/office/powerpoint/2010/main" val="2631100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8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FBEE0-FF18-414F-AE47-2E9CAC07174B}"/>
              </a:ext>
            </a:extLst>
          </p:cNvPr>
          <p:cNvSpPr>
            <a:spLocks noGrp="1"/>
          </p:cNvSpPr>
          <p:nvPr>
            <p:ph type="title"/>
          </p:nvPr>
        </p:nvSpPr>
        <p:spPr/>
        <p:txBody>
          <a:bodyPr/>
          <a:lstStyle/>
          <a:p>
            <a:r>
              <a:rPr lang="en-US" dirty="0"/>
              <a:t>Remember…</a:t>
            </a:r>
          </a:p>
        </p:txBody>
      </p:sp>
      <p:sp>
        <p:nvSpPr>
          <p:cNvPr id="3" name="Content Placeholder 2">
            <a:extLst>
              <a:ext uri="{FF2B5EF4-FFF2-40B4-BE49-F238E27FC236}">
                <a16:creationId xmlns:a16="http://schemas.microsoft.com/office/drawing/2014/main" id="{9BCFAEFF-A2BD-4FFB-B596-B46CB34253B2}"/>
              </a:ext>
            </a:extLst>
          </p:cNvPr>
          <p:cNvSpPr>
            <a:spLocks noGrp="1"/>
          </p:cNvSpPr>
          <p:nvPr>
            <p:ph sz="half" idx="1"/>
          </p:nvPr>
        </p:nvSpPr>
        <p:spPr/>
        <p:txBody>
          <a:bodyPr/>
          <a:lstStyle/>
          <a:p>
            <a:r>
              <a:rPr lang="en-US" dirty="0"/>
              <a:t>The biggest difference between inpatient and outpatient medical coding remains the criteria and instructions for uncertain conditions. However, coders should always check the guidelines for additional instructions within the tabular and alphabetic indexes.</a:t>
            </a:r>
          </a:p>
        </p:txBody>
      </p:sp>
      <p:pic>
        <p:nvPicPr>
          <p:cNvPr id="6" name="Content Placeholder 5">
            <a:extLst>
              <a:ext uri="{FF2B5EF4-FFF2-40B4-BE49-F238E27FC236}">
                <a16:creationId xmlns:a16="http://schemas.microsoft.com/office/drawing/2014/main" id="{92A0D3F6-14E7-461D-99BB-1EFC1805DCC0}"/>
              </a:ext>
            </a:extLst>
          </p:cNvPr>
          <p:cNvPicPr>
            <a:picLocks noGrp="1" noChangeAspect="1"/>
          </p:cNvPicPr>
          <p:nvPr>
            <p:ph sz="half" idx="2"/>
          </p:nvPr>
        </p:nvPicPr>
        <p:blipFill>
          <a:blip r:embed="rId4">
            <a:extLst>
              <a:ext uri="{837473B0-CC2E-450A-ABE3-18F120FF3D39}">
                <a1611:picAttrSrcUrl xmlns:a1611="http://schemas.microsoft.com/office/drawing/2016/11/main" r:id="rId5"/>
              </a:ext>
            </a:extLst>
          </a:blip>
          <a:stretch>
            <a:fillRect/>
          </a:stretch>
        </p:blipFill>
        <p:spPr>
          <a:xfrm>
            <a:off x="5821363" y="2383045"/>
            <a:ext cx="4995862" cy="3166647"/>
          </a:xfrm>
        </p:spPr>
      </p:pic>
      <p:pic>
        <p:nvPicPr>
          <p:cNvPr id="4" name="slide 7 136">
            <a:hlinkClick r:id="" action="ppaction://media"/>
            <a:extLst>
              <a:ext uri="{FF2B5EF4-FFF2-40B4-BE49-F238E27FC236}">
                <a16:creationId xmlns:a16="http://schemas.microsoft.com/office/drawing/2014/main" id="{68FC03F5-2F6C-4FA3-860E-C43FA69EA38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66553" y="609600"/>
            <a:ext cx="609600" cy="609600"/>
          </a:xfrm>
          <a:prstGeom prst="rect">
            <a:avLst/>
          </a:prstGeom>
        </p:spPr>
      </p:pic>
    </p:spTree>
    <p:extLst>
      <p:ext uri="{BB962C8B-B14F-4D97-AF65-F5344CB8AC3E}">
        <p14:creationId xmlns:p14="http://schemas.microsoft.com/office/powerpoint/2010/main" val="2927357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60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{1545DB43-DB81-4DB9-BA05-07CABD412E6E}tf03457452</Template>
  <TotalTime>36</TotalTime>
  <Words>462</Words>
  <Application>Microsoft Office PowerPoint</Application>
  <PresentationFormat>Widescreen</PresentationFormat>
  <Paragraphs>28</Paragraphs>
  <Slides>7</Slides>
  <Notes>0</Notes>
  <HiddenSlides>0</HiddenSlides>
  <MMClips>7</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Celestial</vt:lpstr>
      <vt:lpstr>Inpatient and Outpatient Coding Guidelines</vt:lpstr>
      <vt:lpstr>Inpatient Guidelines</vt:lpstr>
      <vt:lpstr>Inpatient Guidelines Continued…</vt:lpstr>
      <vt:lpstr>Inpatient And Outpatient Guidelines</vt:lpstr>
      <vt:lpstr>Outpatient Guidelines</vt:lpstr>
      <vt:lpstr>Outpatient Guidelines Continued…</vt:lpstr>
      <vt:lpstr>Remember…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Inpatient and Outpatient Coding Guidelines</dc:title>
  <dc:creator>Samantha Mitchelll</dc:creator>
  <cp:lastModifiedBy>Samantha Mitchelll</cp:lastModifiedBy>
  <cp:revision>5</cp:revision>
  <dcterms:created xsi:type="dcterms:W3CDTF">2021-06-05T00:01:28Z</dcterms:created>
  <dcterms:modified xsi:type="dcterms:W3CDTF">2021-06-18T15:07:56Z</dcterms:modified>
</cp:coreProperties>
</file>