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1" d="100"/>
          <a:sy n="61" d="100"/>
        </p:scale>
        <p:origin x="1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englishfor6thgradershans.blogspot.com/2014/12/ket-reading-and-writing.html" TargetMode="External"/><Relationship Id="rId7" Type="http://schemas.openxmlformats.org/officeDocument/2006/relationships/hyperlink" Target="http://www.lifeafteremptynest.com/2014/03/facing-some-mid-life-reflection.html" TargetMode="External"/><Relationship Id="rId2" Type="http://schemas.openxmlformats.org/officeDocument/2006/relationships/image" Target="../media/image4.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hyperlink" Target="http://www.slideshare.net/shijokingo/come-fare-un-action-plan" TargetMode="External"/><Relationship Id="rId4" Type="http://schemas.openxmlformats.org/officeDocument/2006/relationships/image" Target="../media/image5.jpg"/><Relationship Id="rId9"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1803405"/>
            <a:ext cx="9493135" cy="914857"/>
          </a:xfrm>
        </p:spPr>
        <p:txBody>
          <a:bodyPr/>
          <a:lstStyle/>
          <a:p>
            <a:r>
              <a:rPr lang="en-US" dirty="0">
                <a:solidFill>
                  <a:schemeClr val="bg1"/>
                </a:solidFill>
                <a:highlight>
                  <a:srgbClr val="800000"/>
                </a:highlight>
              </a:rPr>
              <a:t>Christina Binion</a:t>
            </a:r>
          </a:p>
        </p:txBody>
      </p:sp>
      <p:sp>
        <p:nvSpPr>
          <p:cNvPr id="3" name="Subtitle 2"/>
          <p:cNvSpPr>
            <a:spLocks noGrp="1"/>
          </p:cNvSpPr>
          <p:nvPr>
            <p:ph type="subTitle" idx="1"/>
          </p:nvPr>
        </p:nvSpPr>
        <p:spPr>
          <a:xfrm>
            <a:off x="1371600" y="2842953"/>
            <a:ext cx="9385069" cy="1408547"/>
          </a:xfrm>
        </p:spPr>
        <p:txBody>
          <a:bodyPr>
            <a:normAutofit fontScale="85000" lnSpcReduction="20000"/>
          </a:bodyPr>
          <a:lstStyle/>
          <a:p>
            <a:r>
              <a:rPr lang="en-US" sz="3000" b="1" dirty="0"/>
              <a:t>Production Manager</a:t>
            </a:r>
          </a:p>
          <a:p>
            <a:r>
              <a:rPr lang="en-US" b="1" dirty="0"/>
              <a:t>Workplace Capabilities Strengths</a:t>
            </a:r>
            <a:r>
              <a:rPr lang="en-US" dirty="0"/>
              <a:t>;</a:t>
            </a:r>
          </a:p>
          <a:p>
            <a:r>
              <a:rPr lang="en-US" dirty="0"/>
              <a:t>My individual strengths are that I am a very honest, responsible, calm, and practical, proud employee. I like to create and enforce order working to achieve any goal I set my mind on</a:t>
            </a:r>
          </a:p>
        </p:txBody>
      </p:sp>
    </p:spTree>
    <p:extLst>
      <p:ext uri="{BB962C8B-B14F-4D97-AF65-F5344CB8AC3E}">
        <p14:creationId xmlns:p14="http://schemas.microsoft.com/office/powerpoint/2010/main" val="339011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highlight>
                  <a:srgbClr val="800000"/>
                </a:highlight>
              </a:rPr>
              <a:t>Occupation Research</a:t>
            </a:r>
          </a:p>
        </p:txBody>
      </p:sp>
      <p:sp>
        <p:nvSpPr>
          <p:cNvPr id="3" name="Text Placeholder 2"/>
          <p:cNvSpPr>
            <a:spLocks noGrp="1"/>
          </p:cNvSpPr>
          <p:nvPr>
            <p:ph type="body" idx="1"/>
          </p:nvPr>
        </p:nvSpPr>
        <p:spPr/>
        <p:txBody>
          <a:bodyPr/>
          <a:lstStyle/>
          <a:p>
            <a:r>
              <a:rPr lang="en-US" sz="1800" b="1" dirty="0"/>
              <a:t>What is my job outlook?</a:t>
            </a:r>
          </a:p>
        </p:txBody>
      </p:sp>
      <p:sp>
        <p:nvSpPr>
          <p:cNvPr id="4" name="Text Placeholder 3"/>
          <p:cNvSpPr>
            <a:spLocks noGrp="1"/>
          </p:cNvSpPr>
          <p:nvPr>
            <p:ph type="body" sz="half" idx="15"/>
          </p:nvPr>
        </p:nvSpPr>
        <p:spPr/>
        <p:txBody>
          <a:bodyPr>
            <a:normAutofit/>
          </a:bodyPr>
          <a:lstStyle/>
          <a:p>
            <a:r>
              <a:rPr lang="en-US" sz="1600" dirty="0"/>
              <a:t>The projected outlook for production managers show little or no change from 2018 to 2028.</a:t>
            </a:r>
          </a:p>
        </p:txBody>
      </p:sp>
      <p:sp>
        <p:nvSpPr>
          <p:cNvPr id="5" name="Text Placeholder 4"/>
          <p:cNvSpPr>
            <a:spLocks noGrp="1"/>
          </p:cNvSpPr>
          <p:nvPr>
            <p:ph type="body" sz="quarter" idx="3"/>
          </p:nvPr>
        </p:nvSpPr>
        <p:spPr/>
        <p:txBody>
          <a:bodyPr/>
          <a:lstStyle/>
          <a:p>
            <a:r>
              <a:rPr lang="en-US" sz="1800" b="1" dirty="0"/>
              <a:t>What is the pay for my career?</a:t>
            </a:r>
          </a:p>
        </p:txBody>
      </p:sp>
      <p:sp>
        <p:nvSpPr>
          <p:cNvPr id="6" name="Text Placeholder 5"/>
          <p:cNvSpPr>
            <a:spLocks noGrp="1"/>
          </p:cNvSpPr>
          <p:nvPr>
            <p:ph type="body" sz="half" idx="16"/>
          </p:nvPr>
        </p:nvSpPr>
        <p:spPr/>
        <p:txBody>
          <a:bodyPr/>
          <a:lstStyle/>
          <a:p>
            <a:r>
              <a:rPr lang="en-US" sz="1600" dirty="0"/>
              <a:t>The median annual wage for production managers was $105,480 in May 2019. I would not expect to earn that right out of school</a:t>
            </a:r>
            <a:r>
              <a:rPr lang="en-US" dirty="0"/>
              <a:t>.</a:t>
            </a:r>
          </a:p>
        </p:txBody>
      </p:sp>
      <p:sp>
        <p:nvSpPr>
          <p:cNvPr id="7" name="Text Placeholder 6"/>
          <p:cNvSpPr>
            <a:spLocks noGrp="1"/>
          </p:cNvSpPr>
          <p:nvPr>
            <p:ph type="body" sz="quarter" idx="13"/>
          </p:nvPr>
        </p:nvSpPr>
        <p:spPr/>
        <p:txBody>
          <a:bodyPr/>
          <a:lstStyle/>
          <a:p>
            <a:r>
              <a:rPr lang="en-US" sz="1800" b="1" dirty="0"/>
              <a:t>How do I become one?</a:t>
            </a:r>
          </a:p>
        </p:txBody>
      </p:sp>
      <p:sp>
        <p:nvSpPr>
          <p:cNvPr id="8" name="Text Placeholder 7"/>
          <p:cNvSpPr>
            <a:spLocks noGrp="1"/>
          </p:cNvSpPr>
          <p:nvPr>
            <p:ph type="body" sz="half" idx="17"/>
          </p:nvPr>
        </p:nvSpPr>
        <p:spPr/>
        <p:txBody>
          <a:bodyPr>
            <a:normAutofit/>
          </a:bodyPr>
          <a:lstStyle/>
          <a:p>
            <a:r>
              <a:rPr lang="en-US" sz="1600" dirty="0"/>
              <a:t>Production managers typically need a bachelor’s degree and several years of related work experience. In some company’s certificates may be required such as food safety, and internal auditing. Sometimes, production workers with many years of experience take management classes to become production managers.  </a:t>
            </a:r>
          </a:p>
        </p:txBody>
      </p:sp>
      <p:pic>
        <p:nvPicPr>
          <p:cNvPr id="10" name="Picture 9" descr="A picture containing table, sitting&#10;&#10;Description automatically generated">
            <a:extLst>
              <a:ext uri="{FF2B5EF4-FFF2-40B4-BE49-F238E27FC236}">
                <a16:creationId xmlns:a16="http://schemas.microsoft.com/office/drawing/2014/main" id="{BF5C41F1-8F4B-47F6-8B96-45DE7D6FBC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92333" y="4137243"/>
            <a:ext cx="2974525" cy="2231527"/>
          </a:xfrm>
          <a:prstGeom prst="rect">
            <a:avLst/>
          </a:prstGeom>
        </p:spPr>
      </p:pic>
      <p:sp>
        <p:nvSpPr>
          <p:cNvPr id="11" name="TextBox 10">
            <a:extLst>
              <a:ext uri="{FF2B5EF4-FFF2-40B4-BE49-F238E27FC236}">
                <a16:creationId xmlns:a16="http://schemas.microsoft.com/office/drawing/2014/main" id="{94627AC6-EEE3-4F15-858A-5F3158EB18EB}"/>
              </a:ext>
            </a:extLst>
          </p:cNvPr>
          <p:cNvSpPr txBox="1"/>
          <p:nvPr/>
        </p:nvSpPr>
        <p:spPr>
          <a:xfrm rot="10800000" flipH="1" flipV="1">
            <a:off x="1338868" y="6228773"/>
            <a:ext cx="4342492" cy="230832"/>
          </a:xfrm>
          <a:prstGeom prst="rect">
            <a:avLst/>
          </a:prstGeom>
          <a:noFill/>
        </p:spPr>
        <p:txBody>
          <a:bodyPr wrap="square" rtlCol="0">
            <a:spAutoFit/>
          </a:bodyPr>
          <a:lstStyle/>
          <a:p>
            <a:r>
              <a:rPr lang="en-US" sz="900" dirty="0">
                <a:hlinkClick r:id="rId3" tooltip="http://marcocardinale.blogspot.com/2014/07/tips-for-job-applicants.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59591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highlight>
                  <a:srgbClr val="800000"/>
                </a:highlight>
              </a:rPr>
              <a:t>Career Development Theories</a:t>
            </a:r>
          </a:p>
        </p:txBody>
      </p:sp>
      <p:sp>
        <p:nvSpPr>
          <p:cNvPr id="10" name="Content Placeholder 9"/>
          <p:cNvSpPr>
            <a:spLocks noGrp="1"/>
          </p:cNvSpPr>
          <p:nvPr>
            <p:ph idx="1"/>
          </p:nvPr>
        </p:nvSpPr>
        <p:spPr/>
        <p:txBody>
          <a:bodyPr/>
          <a:lstStyle/>
          <a:p>
            <a:r>
              <a:rPr lang="en-US" b="1" dirty="0"/>
              <a:t>What theorist (Holland, Super, Krumboltz or Savickas) do I believe in and why?</a:t>
            </a:r>
          </a:p>
          <a:p>
            <a:r>
              <a:rPr lang="en-US" dirty="0"/>
              <a:t>I believe in Savickas and Peavy’s Constructivist Theory the most. I think careers are not always something you choose as a young adult. I struggled trying to figure out what I wanted to be when I grow up, so I got a job where my dad had worked. I have always been adaptable and able to do anything. I have 26 years of experience to look back on and utilize if I want to move up in my career. I think using my experience to move forward is the best path. The constructivist theory is a good way to see my glass half-full and use the experience I have to move forward. </a:t>
            </a:r>
          </a:p>
        </p:txBody>
      </p:sp>
    </p:spTree>
    <p:extLst>
      <p:ext uri="{BB962C8B-B14F-4D97-AF65-F5344CB8AC3E}">
        <p14:creationId xmlns:p14="http://schemas.microsoft.com/office/powerpoint/2010/main" val="16984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773482"/>
          </a:xfrm>
        </p:spPr>
        <p:txBody>
          <a:bodyPr>
            <a:normAutofit/>
          </a:bodyPr>
          <a:lstStyle/>
          <a:p>
            <a:r>
              <a:rPr lang="en-US" sz="2800" b="1" dirty="0">
                <a:solidFill>
                  <a:schemeClr val="bg1"/>
                </a:solidFill>
                <a:highlight>
                  <a:srgbClr val="800000"/>
                </a:highlight>
              </a:rPr>
              <a:t>Action Plan; Workplace Documents</a:t>
            </a:r>
          </a:p>
        </p:txBody>
      </p:sp>
      <p:sp>
        <p:nvSpPr>
          <p:cNvPr id="3" name="Content Placeholder 2"/>
          <p:cNvSpPr>
            <a:spLocks noGrp="1"/>
          </p:cNvSpPr>
          <p:nvPr>
            <p:ph sz="half" idx="1"/>
          </p:nvPr>
        </p:nvSpPr>
        <p:spPr>
          <a:xfrm>
            <a:off x="685800" y="1604357"/>
            <a:ext cx="5324302" cy="4614328"/>
          </a:xfrm>
        </p:spPr>
        <p:txBody>
          <a:bodyPr>
            <a:normAutofit lnSpcReduction="10000"/>
          </a:bodyPr>
          <a:lstStyle/>
          <a:p>
            <a:pPr marL="457200" indent="-457200">
              <a:buFont typeface="+mj-lt"/>
              <a:buAutoNum type="arabicPeriod"/>
            </a:pPr>
            <a:r>
              <a:rPr lang="en-US" dirty="0"/>
              <a:t>My workplace Documents Assessment level was 6.</a:t>
            </a:r>
          </a:p>
          <a:p>
            <a:pPr marL="457200" indent="-457200">
              <a:buFont typeface="+mj-lt"/>
              <a:buAutoNum type="arabicPeriod"/>
            </a:pPr>
            <a:r>
              <a:rPr lang="en-US" dirty="0"/>
              <a:t>According to workplace documents, I can make an educated guess about the meaning of an acronym, jargon, or technical term from context. I can apply information/instruction to a situation not directly described in the document or to a completely new situation. I can apply principles inferred in a passage to a situation not directly described in the document or to a new situation. </a:t>
            </a:r>
          </a:p>
        </p:txBody>
      </p:sp>
      <p:sp>
        <p:nvSpPr>
          <p:cNvPr id="4" name="Content Placeholder 3"/>
          <p:cNvSpPr>
            <a:spLocks noGrp="1"/>
          </p:cNvSpPr>
          <p:nvPr>
            <p:ph sz="half" idx="2"/>
          </p:nvPr>
        </p:nvSpPr>
        <p:spPr>
          <a:xfrm>
            <a:off x="6172200" y="1604357"/>
            <a:ext cx="5133109" cy="4614327"/>
          </a:xfrm>
        </p:spPr>
        <p:txBody>
          <a:bodyPr>
            <a:normAutofit lnSpcReduction="10000"/>
          </a:bodyPr>
          <a:lstStyle/>
          <a:p>
            <a:pPr marL="457200" indent="-457200">
              <a:buFont typeface="+mj-lt"/>
              <a:buAutoNum type="arabicPeriod" startAt="3"/>
            </a:pPr>
            <a:r>
              <a:rPr lang="en-US" dirty="0"/>
              <a:t>I can improve my understanding if I slow down and take my time to listen more.</a:t>
            </a:r>
          </a:p>
          <a:p>
            <a:pPr marL="457200" indent="-457200">
              <a:buFont typeface="+mj-lt"/>
              <a:buAutoNum type="arabicPeriod" startAt="3"/>
            </a:pPr>
            <a:r>
              <a:rPr lang="en-US" dirty="0"/>
              <a:t>I can use this assessment for job interviews to show that I can make job-related decisions and solve problems. I can understand what someone is trying to say and act on my educated guess. This shows the level or characteristics and skills I am capable of. I hope to be at level 7 before I graduate from Bryant &amp; Stratton. </a:t>
            </a:r>
          </a:p>
        </p:txBody>
      </p:sp>
    </p:spTree>
    <p:extLst>
      <p:ext uri="{BB962C8B-B14F-4D97-AF65-F5344CB8AC3E}">
        <p14:creationId xmlns:p14="http://schemas.microsoft.com/office/powerpoint/2010/main" val="112408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0" y="762000"/>
            <a:ext cx="8610600" cy="709353"/>
          </a:xfrm>
        </p:spPr>
        <p:txBody>
          <a:bodyPr/>
          <a:lstStyle/>
          <a:p>
            <a:r>
              <a:rPr lang="en-US" dirty="0">
                <a:solidFill>
                  <a:schemeClr val="bg1"/>
                </a:solidFill>
                <a:highlight>
                  <a:srgbClr val="800000"/>
                </a:highlight>
              </a:rPr>
              <a:t>Conclusion</a:t>
            </a:r>
          </a:p>
        </p:txBody>
      </p:sp>
      <p:sp>
        <p:nvSpPr>
          <p:cNvPr id="6" name="Text Placeholder 5"/>
          <p:cNvSpPr>
            <a:spLocks noGrp="1"/>
          </p:cNvSpPr>
          <p:nvPr>
            <p:ph type="body" idx="1"/>
          </p:nvPr>
        </p:nvSpPr>
        <p:spPr/>
        <p:txBody>
          <a:bodyPr/>
          <a:lstStyle/>
          <a:p>
            <a:r>
              <a:rPr lang="en-US" b="1" dirty="0"/>
              <a:t>Main point 1 </a:t>
            </a:r>
          </a:p>
        </p:txBody>
      </p:sp>
      <p:pic>
        <p:nvPicPr>
          <p:cNvPr id="3" name="Picture Placeholder 2" descr="A picture containing text&#10;&#10;Description automatically generated">
            <a:extLst>
              <a:ext uri="{FF2B5EF4-FFF2-40B4-BE49-F238E27FC236}">
                <a16:creationId xmlns:a16="http://schemas.microsoft.com/office/drawing/2014/main" id="{4EDE1704-F7AE-4BF5-97FE-1A5641E0F540}"/>
              </a:ext>
            </a:extLst>
          </p:cNvPr>
          <p:cNvPicPr>
            <a:picLocks noGrp="1" noChangeAspect="1"/>
          </p:cNvPicPr>
          <p:nvPr>
            <p:ph type="pic" idx="15"/>
          </p:nvPr>
        </p:nvPicPr>
        <p:blipFill>
          <a:blip r:embed="rId2">
            <a:extLst>
              <a:ext uri="{837473B0-CC2E-450A-ABE3-18F120FF3D39}">
                <a1611:picAttrSrcUrl xmlns:a1611="http://schemas.microsoft.com/office/drawing/2016/11/main" r:id="rId3"/>
              </a:ext>
            </a:extLst>
          </a:blip>
          <a:srcRect t="16798" b="16798"/>
          <a:stretch>
            <a:fillRect/>
          </a:stretch>
        </p:blipFill>
        <p:spPr>
          <a:xfrm>
            <a:off x="688618" y="1947681"/>
            <a:ext cx="3451225" cy="1524000"/>
          </a:xfrm>
        </p:spPr>
      </p:pic>
      <p:sp>
        <p:nvSpPr>
          <p:cNvPr id="10" name="Text Placeholder 9"/>
          <p:cNvSpPr>
            <a:spLocks noGrp="1"/>
          </p:cNvSpPr>
          <p:nvPr>
            <p:ph type="body" sz="half" idx="18"/>
          </p:nvPr>
        </p:nvSpPr>
        <p:spPr/>
        <p:txBody>
          <a:bodyPr/>
          <a:lstStyle/>
          <a:p>
            <a:r>
              <a:rPr lang="en-US" dirty="0"/>
              <a:t>How to write a good </a:t>
            </a:r>
            <a:r>
              <a:rPr lang="en-US" b="1" dirty="0"/>
              <a:t>resume</a:t>
            </a:r>
            <a:r>
              <a:rPr lang="en-US" dirty="0"/>
              <a:t>, </a:t>
            </a:r>
            <a:r>
              <a:rPr lang="en-US" b="1" dirty="0"/>
              <a:t>cover</a:t>
            </a:r>
            <a:r>
              <a:rPr lang="en-US" dirty="0"/>
              <a:t> </a:t>
            </a:r>
            <a:r>
              <a:rPr lang="en-US" b="1" dirty="0"/>
              <a:t>letter</a:t>
            </a:r>
            <a:r>
              <a:rPr lang="en-US" dirty="0"/>
              <a:t>, and always include a </a:t>
            </a:r>
            <a:r>
              <a:rPr lang="en-US" b="1" dirty="0"/>
              <a:t>thank you letter</a:t>
            </a:r>
            <a:r>
              <a:rPr lang="en-US" dirty="0"/>
              <a:t> for an interview. </a:t>
            </a:r>
          </a:p>
        </p:txBody>
      </p:sp>
      <p:sp>
        <p:nvSpPr>
          <p:cNvPr id="7" name="Text Placeholder 6"/>
          <p:cNvSpPr>
            <a:spLocks noGrp="1"/>
          </p:cNvSpPr>
          <p:nvPr>
            <p:ph type="body" sz="quarter" idx="3"/>
          </p:nvPr>
        </p:nvSpPr>
        <p:spPr/>
        <p:txBody>
          <a:bodyPr/>
          <a:lstStyle/>
          <a:p>
            <a:r>
              <a:rPr lang="en-US" b="1" dirty="0"/>
              <a:t>Main point 2</a:t>
            </a:r>
            <a:endParaRPr lang="en-US" dirty="0"/>
          </a:p>
        </p:txBody>
      </p:sp>
      <p:pic>
        <p:nvPicPr>
          <p:cNvPr id="16" name="Picture Placeholder 15" descr="A picture containing toy&#10;&#10;Description automatically generated">
            <a:extLst>
              <a:ext uri="{FF2B5EF4-FFF2-40B4-BE49-F238E27FC236}">
                <a16:creationId xmlns:a16="http://schemas.microsoft.com/office/drawing/2014/main" id="{4FB1AAC4-0DF1-49C1-B020-7B64C7A80040}"/>
              </a:ext>
            </a:extLst>
          </p:cNvPr>
          <p:cNvPicPr>
            <a:picLocks noGrp="1" noChangeAspect="1"/>
          </p:cNvPicPr>
          <p:nvPr>
            <p:ph type="pic" idx="21"/>
          </p:nvPr>
        </p:nvPicPr>
        <p:blipFill>
          <a:blip r:embed="rId4">
            <a:extLst>
              <a:ext uri="{837473B0-CC2E-450A-ABE3-18F120FF3D39}">
                <a1611:picAttrSrcUrl xmlns:a1611="http://schemas.microsoft.com/office/drawing/2016/11/main" r:id="rId5"/>
              </a:ext>
            </a:extLst>
          </a:blip>
          <a:srcRect t="20534" b="20534"/>
          <a:stretch>
            <a:fillRect/>
          </a:stretch>
        </p:blipFill>
        <p:spPr>
          <a:xfrm>
            <a:off x="4373563" y="1947863"/>
            <a:ext cx="3448050" cy="1524000"/>
          </a:xfrm>
        </p:spPr>
      </p:pic>
      <p:sp>
        <p:nvSpPr>
          <p:cNvPr id="11" name="Text Placeholder 10"/>
          <p:cNvSpPr>
            <a:spLocks noGrp="1"/>
          </p:cNvSpPr>
          <p:nvPr>
            <p:ph type="body" sz="half" idx="19"/>
          </p:nvPr>
        </p:nvSpPr>
        <p:spPr/>
        <p:txBody>
          <a:bodyPr/>
          <a:lstStyle/>
          <a:p>
            <a:r>
              <a:rPr lang="en-US" dirty="0"/>
              <a:t>Having an “</a:t>
            </a:r>
            <a:r>
              <a:rPr lang="en-US" b="1" dirty="0"/>
              <a:t>Action Plan</a:t>
            </a:r>
            <a:r>
              <a:rPr lang="en-US" dirty="0"/>
              <a:t>” can help you focus on self-improvement and work goals.</a:t>
            </a:r>
          </a:p>
        </p:txBody>
      </p:sp>
      <p:sp>
        <p:nvSpPr>
          <p:cNvPr id="8" name="Text Placeholder 7"/>
          <p:cNvSpPr>
            <a:spLocks noGrp="1"/>
          </p:cNvSpPr>
          <p:nvPr>
            <p:ph type="body" sz="quarter" idx="13"/>
          </p:nvPr>
        </p:nvSpPr>
        <p:spPr/>
        <p:txBody>
          <a:bodyPr/>
          <a:lstStyle/>
          <a:p>
            <a:r>
              <a:rPr lang="en-US" b="1" dirty="0"/>
              <a:t>Main point 3</a:t>
            </a:r>
          </a:p>
        </p:txBody>
      </p:sp>
      <p:pic>
        <p:nvPicPr>
          <p:cNvPr id="19" name="Picture Placeholder 18">
            <a:extLst>
              <a:ext uri="{FF2B5EF4-FFF2-40B4-BE49-F238E27FC236}">
                <a16:creationId xmlns:a16="http://schemas.microsoft.com/office/drawing/2014/main" id="{17DBC868-03A9-4346-B928-13AE4D916BE7}"/>
              </a:ext>
            </a:extLst>
          </p:cNvPr>
          <p:cNvPicPr>
            <a:picLocks noGrp="1" noChangeAspect="1"/>
          </p:cNvPicPr>
          <p:nvPr>
            <p:ph type="pic" idx="22"/>
          </p:nvPr>
        </p:nvPicPr>
        <p:blipFill>
          <a:blip r:embed="rId6">
            <a:extLst>
              <a:ext uri="{837473B0-CC2E-450A-ABE3-18F120FF3D39}">
                <a1611:picAttrSrcUrl xmlns:a1611="http://schemas.microsoft.com/office/drawing/2016/11/main" r:id="rId7"/>
              </a:ext>
            </a:extLst>
          </a:blip>
          <a:srcRect/>
          <a:stretch/>
        </p:blipFill>
        <p:spPr>
          <a:xfrm>
            <a:off x="8166538" y="1947862"/>
            <a:ext cx="2635621" cy="1528425"/>
          </a:xfrm>
        </p:spPr>
      </p:pic>
      <p:sp>
        <p:nvSpPr>
          <p:cNvPr id="12" name="Text Placeholder 11"/>
          <p:cNvSpPr>
            <a:spLocks noGrp="1"/>
          </p:cNvSpPr>
          <p:nvPr>
            <p:ph type="body" sz="half" idx="20"/>
          </p:nvPr>
        </p:nvSpPr>
        <p:spPr/>
        <p:txBody>
          <a:bodyPr/>
          <a:lstStyle/>
          <a:p>
            <a:r>
              <a:rPr lang="en-US" b="1" dirty="0"/>
              <a:t>Reflections</a:t>
            </a:r>
            <a:r>
              <a:rPr lang="en-US" dirty="0"/>
              <a:t> can help you understand your own thoughts and ideas by writing them out and thinking through an issue or strategy. </a:t>
            </a:r>
          </a:p>
        </p:txBody>
      </p:sp>
      <p:sp>
        <p:nvSpPr>
          <p:cNvPr id="4" name="TextBox 3">
            <a:extLst>
              <a:ext uri="{FF2B5EF4-FFF2-40B4-BE49-F238E27FC236}">
                <a16:creationId xmlns:a16="http://schemas.microsoft.com/office/drawing/2014/main" id="{E57D9527-E05C-43A7-B95B-EB0DF0CF0776}"/>
              </a:ext>
            </a:extLst>
          </p:cNvPr>
          <p:cNvSpPr txBox="1"/>
          <p:nvPr/>
        </p:nvSpPr>
        <p:spPr>
          <a:xfrm>
            <a:off x="688618" y="3471681"/>
            <a:ext cx="3451225" cy="369332"/>
          </a:xfrm>
          <a:prstGeom prst="rect">
            <a:avLst/>
          </a:prstGeom>
          <a:noFill/>
        </p:spPr>
        <p:txBody>
          <a:bodyPr wrap="square" rtlCol="0">
            <a:spAutoFit/>
          </a:bodyPr>
          <a:lstStyle/>
          <a:p>
            <a:r>
              <a:rPr lang="en-US" sz="900">
                <a:hlinkClick r:id="rId3" tooltip="http://englishfor6thgradershans.blogspot.com/2014/12/ket-reading-and-writing.html"/>
              </a:rPr>
              <a:t>This Photo</a:t>
            </a:r>
            <a:r>
              <a:rPr lang="en-US" sz="900"/>
              <a:t> by Unknown Author is licensed under </a:t>
            </a:r>
            <a:r>
              <a:rPr lang="en-US" sz="900">
                <a:hlinkClick r:id="rId8" tooltip="https://creativecommons.org/licenses/by-nc-sa/3.0/"/>
              </a:rPr>
              <a:t>CC BY-SA-NC</a:t>
            </a:r>
            <a:endParaRPr lang="en-US" sz="900"/>
          </a:p>
        </p:txBody>
      </p:sp>
      <p:sp>
        <p:nvSpPr>
          <p:cNvPr id="17" name="TextBox 16">
            <a:extLst>
              <a:ext uri="{FF2B5EF4-FFF2-40B4-BE49-F238E27FC236}">
                <a16:creationId xmlns:a16="http://schemas.microsoft.com/office/drawing/2014/main" id="{9D7908B0-4BD4-4231-8AB9-D6E2B5455C5E}"/>
              </a:ext>
            </a:extLst>
          </p:cNvPr>
          <p:cNvSpPr txBox="1"/>
          <p:nvPr/>
        </p:nvSpPr>
        <p:spPr>
          <a:xfrm>
            <a:off x="4373563" y="3471863"/>
            <a:ext cx="3448050" cy="230832"/>
          </a:xfrm>
          <a:prstGeom prst="rect">
            <a:avLst/>
          </a:prstGeom>
          <a:noFill/>
        </p:spPr>
        <p:txBody>
          <a:bodyPr wrap="square" rtlCol="0">
            <a:spAutoFit/>
          </a:bodyPr>
          <a:lstStyle/>
          <a:p>
            <a:r>
              <a:rPr lang="en-US" sz="900">
                <a:hlinkClick r:id="rId5" tooltip="http://www.slideshare.net/shijokingo/come-fare-un-action-plan"/>
              </a:rPr>
              <a:t>This Photo</a:t>
            </a:r>
            <a:r>
              <a:rPr lang="en-US" sz="900"/>
              <a:t> by Unknown Author is licensed under </a:t>
            </a:r>
            <a:r>
              <a:rPr lang="en-US" sz="900">
                <a:hlinkClick r:id="rId9" tooltip="https://creativecommons.org/licenses/by-nc/3.0/"/>
              </a:rPr>
              <a:t>CC BY-NC</a:t>
            </a:r>
            <a:endParaRPr lang="en-US" sz="900"/>
          </a:p>
        </p:txBody>
      </p:sp>
      <p:sp>
        <p:nvSpPr>
          <p:cNvPr id="20" name="TextBox 19">
            <a:extLst>
              <a:ext uri="{FF2B5EF4-FFF2-40B4-BE49-F238E27FC236}">
                <a16:creationId xmlns:a16="http://schemas.microsoft.com/office/drawing/2014/main" id="{121C1BF0-0512-420D-9B88-04E1AC646576}"/>
              </a:ext>
            </a:extLst>
          </p:cNvPr>
          <p:cNvSpPr txBox="1"/>
          <p:nvPr/>
        </p:nvSpPr>
        <p:spPr>
          <a:xfrm>
            <a:off x="8764259" y="3476287"/>
            <a:ext cx="2037900" cy="369332"/>
          </a:xfrm>
          <a:prstGeom prst="rect">
            <a:avLst/>
          </a:prstGeom>
          <a:noFill/>
        </p:spPr>
        <p:txBody>
          <a:bodyPr wrap="square" rtlCol="0">
            <a:spAutoFit/>
          </a:bodyPr>
          <a:lstStyle/>
          <a:p>
            <a:r>
              <a:rPr lang="en-US" sz="900">
                <a:hlinkClick r:id="rId7" tooltip="http://www.lifeafteremptynest.com/2014/03/facing-some-mid-life-reflection.html"/>
              </a:rPr>
              <a:t>This Photo</a:t>
            </a:r>
            <a:r>
              <a:rPr lang="en-US" sz="900"/>
              <a:t> by Unknown Author is licensed under </a:t>
            </a:r>
            <a:r>
              <a:rPr lang="en-US" sz="900">
                <a:hlinkClick r:id="rId9" tooltip="https://creativecommons.org/licenses/by-nc/3.0/"/>
              </a:rPr>
              <a:t>CC BY-NC</a:t>
            </a:r>
            <a:endParaRPr lang="en-US" sz="900"/>
          </a:p>
        </p:txBody>
      </p:sp>
    </p:spTree>
    <p:extLst>
      <p:ext uri="{BB962C8B-B14F-4D97-AF65-F5344CB8AC3E}">
        <p14:creationId xmlns:p14="http://schemas.microsoft.com/office/powerpoint/2010/main" val="308294780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98</TotalTime>
  <Words>573</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Christina Binion</vt:lpstr>
      <vt:lpstr>Occupation Research</vt:lpstr>
      <vt:lpstr>Career Development Theories</vt:lpstr>
      <vt:lpstr>Action Plan; Workplace Documents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Christina Binion</dc:title>
  <dc:creator>Binion, Christina</dc:creator>
  <cp:lastModifiedBy>Christina Gibbons</cp:lastModifiedBy>
  <cp:revision>9</cp:revision>
  <dcterms:created xsi:type="dcterms:W3CDTF">2020-08-16T10:42:10Z</dcterms:created>
  <dcterms:modified xsi:type="dcterms:W3CDTF">2020-08-17T01:33:47Z</dcterms:modified>
</cp:coreProperties>
</file>