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4"/>
  </p:sldMasterIdLst>
  <p:sldIdLst>
    <p:sldId id="257" r:id="rId5"/>
    <p:sldId id="258" r:id="rId6"/>
    <p:sldId id="268" r:id="rId7"/>
    <p:sldId id="259" r:id="rId8"/>
    <p:sldId id="260" r:id="rId9"/>
    <p:sldId id="261" r:id="rId10"/>
    <p:sldId id="262" r:id="rId11"/>
    <p:sldId id="263" r:id="rId12"/>
    <p:sldId id="264" r:id="rId13"/>
    <p:sldId id="265" r:id="rId14"/>
    <p:sldId id="266" r:id="rId15"/>
    <p:sldId id="267" r:id="rId16"/>
    <p:sldId id="269"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19"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92E798-F505-422E-91AC-B362C8573F31}" type="doc">
      <dgm:prSet loTypeId="urn:diagrams.loki3.com/VaryingWidthList" loCatId="list" qsTypeId="urn:microsoft.com/office/officeart/2005/8/quickstyle/3d1" qsCatId="3D" csTypeId="urn:microsoft.com/office/officeart/2005/8/colors/colorful2" csCatId="colorful" phldr="1"/>
      <dgm:spPr/>
    </dgm:pt>
    <dgm:pt modelId="{BCF3425B-7AAA-456C-9E99-934B74BE8906}">
      <dgm:prSet phldrT="[Text]"/>
      <dgm:spPr/>
      <dgm:t>
        <a:bodyPr/>
        <a:lstStyle/>
        <a:p>
          <a:r>
            <a:rPr lang="en-US" dirty="0"/>
            <a:t>Good documentation covers all the patient’s medical history</a:t>
          </a:r>
        </a:p>
      </dgm:t>
    </dgm:pt>
    <dgm:pt modelId="{A28D4F89-714B-49F4-89F1-AFD974167A3D}" type="parTrans" cxnId="{2838DD25-0E9B-477E-B88B-EE1D44962751}">
      <dgm:prSet/>
      <dgm:spPr/>
      <dgm:t>
        <a:bodyPr/>
        <a:lstStyle/>
        <a:p>
          <a:endParaRPr lang="en-US"/>
        </a:p>
      </dgm:t>
    </dgm:pt>
    <dgm:pt modelId="{6F80C293-45AA-4039-A9A7-7E78A7CA7B69}" type="sibTrans" cxnId="{2838DD25-0E9B-477E-B88B-EE1D44962751}">
      <dgm:prSet/>
      <dgm:spPr/>
      <dgm:t>
        <a:bodyPr/>
        <a:lstStyle/>
        <a:p>
          <a:endParaRPr lang="en-US"/>
        </a:p>
      </dgm:t>
    </dgm:pt>
    <dgm:pt modelId="{2349D2C5-8245-4947-AF1F-205A1ACD3F39}">
      <dgm:prSet phldrT="[Text]"/>
      <dgm:spPr/>
      <dgm:t>
        <a:bodyPr/>
        <a:lstStyle/>
        <a:p>
          <a:r>
            <a:rPr lang="en-US" dirty="0"/>
            <a:t>If it is not written in the health record, it’s like it never happened</a:t>
          </a:r>
        </a:p>
      </dgm:t>
    </dgm:pt>
    <dgm:pt modelId="{CDA98160-8D8C-4A9F-B77B-47286D67089D}" type="parTrans" cxnId="{ADF8D8DC-8146-421F-9B21-1CBB72CA15B7}">
      <dgm:prSet/>
      <dgm:spPr/>
      <dgm:t>
        <a:bodyPr/>
        <a:lstStyle/>
        <a:p>
          <a:endParaRPr lang="en-US"/>
        </a:p>
      </dgm:t>
    </dgm:pt>
    <dgm:pt modelId="{EA2B3032-CFB9-400E-A521-9A25AEFC5551}" type="sibTrans" cxnId="{ADF8D8DC-8146-421F-9B21-1CBB72CA15B7}">
      <dgm:prSet/>
      <dgm:spPr/>
      <dgm:t>
        <a:bodyPr/>
        <a:lstStyle/>
        <a:p>
          <a:endParaRPr lang="en-US"/>
        </a:p>
      </dgm:t>
    </dgm:pt>
    <dgm:pt modelId="{975E999C-0757-4D82-BB24-CE0257E3204B}">
      <dgm:prSet phldrT="[Text]"/>
      <dgm:spPr/>
      <dgm:t>
        <a:bodyPr/>
        <a:lstStyle/>
        <a:p>
          <a:r>
            <a:rPr lang="en-US" dirty="0"/>
            <a:t>Aids in the reimbursement process. If the documentation doesn’t show medical necessity, the physician will not be reimbursed</a:t>
          </a:r>
        </a:p>
      </dgm:t>
    </dgm:pt>
    <dgm:pt modelId="{B6C6B15E-61FD-4D4A-91EE-8EA62D6477EB}" type="parTrans" cxnId="{FB420F9B-8C28-4E55-8518-934FCCF14601}">
      <dgm:prSet/>
      <dgm:spPr/>
      <dgm:t>
        <a:bodyPr/>
        <a:lstStyle/>
        <a:p>
          <a:endParaRPr lang="en-US"/>
        </a:p>
      </dgm:t>
    </dgm:pt>
    <dgm:pt modelId="{48BBD66E-EF53-4576-AE51-F98A956152C9}" type="sibTrans" cxnId="{FB420F9B-8C28-4E55-8518-934FCCF14601}">
      <dgm:prSet/>
      <dgm:spPr/>
      <dgm:t>
        <a:bodyPr/>
        <a:lstStyle/>
        <a:p>
          <a:endParaRPr lang="en-US"/>
        </a:p>
      </dgm:t>
    </dgm:pt>
    <dgm:pt modelId="{8906B920-7606-42E7-B07C-43CEA45D8EF6}" type="pres">
      <dgm:prSet presAssocID="{7892E798-F505-422E-91AC-B362C8573F31}" presName="Name0" presStyleCnt="0">
        <dgm:presLayoutVars>
          <dgm:resizeHandles/>
        </dgm:presLayoutVars>
      </dgm:prSet>
      <dgm:spPr/>
    </dgm:pt>
    <dgm:pt modelId="{EDA0DB1B-9171-4CCC-B7F0-2CEF2CB3C67C}" type="pres">
      <dgm:prSet presAssocID="{BCF3425B-7AAA-456C-9E99-934B74BE8906}" presName="text" presStyleLbl="node1" presStyleIdx="0" presStyleCnt="3" custScaleX="266095">
        <dgm:presLayoutVars>
          <dgm:bulletEnabled val="1"/>
        </dgm:presLayoutVars>
      </dgm:prSet>
      <dgm:spPr/>
    </dgm:pt>
    <dgm:pt modelId="{8D471D56-7396-4860-976A-6FB629EA1FB3}" type="pres">
      <dgm:prSet presAssocID="{6F80C293-45AA-4039-A9A7-7E78A7CA7B69}" presName="space" presStyleCnt="0"/>
      <dgm:spPr/>
    </dgm:pt>
    <dgm:pt modelId="{C9975E6E-06AB-448F-A69E-928CEDC7A6EF}" type="pres">
      <dgm:prSet presAssocID="{2349D2C5-8245-4947-AF1F-205A1ACD3F39}" presName="text" presStyleLbl="node1" presStyleIdx="1" presStyleCnt="3" custScaleX="272585">
        <dgm:presLayoutVars>
          <dgm:bulletEnabled val="1"/>
        </dgm:presLayoutVars>
      </dgm:prSet>
      <dgm:spPr/>
    </dgm:pt>
    <dgm:pt modelId="{5DA625CE-B6D9-4C43-93FD-94F339A65854}" type="pres">
      <dgm:prSet presAssocID="{EA2B3032-CFB9-400E-A521-9A25AEFC5551}" presName="space" presStyleCnt="0"/>
      <dgm:spPr/>
    </dgm:pt>
    <dgm:pt modelId="{D0389A46-34E7-48D4-9E85-AD6E4EC80B74}" type="pres">
      <dgm:prSet presAssocID="{975E999C-0757-4D82-BB24-CE0257E3204B}" presName="text" presStyleLbl="node1" presStyleIdx="2" presStyleCnt="3" custScaleX="133048">
        <dgm:presLayoutVars>
          <dgm:bulletEnabled val="1"/>
        </dgm:presLayoutVars>
      </dgm:prSet>
      <dgm:spPr/>
    </dgm:pt>
  </dgm:ptLst>
  <dgm:cxnLst>
    <dgm:cxn modelId="{EDE0DD09-9FF9-4965-8051-138035154233}" type="presOf" srcId="{7892E798-F505-422E-91AC-B362C8573F31}" destId="{8906B920-7606-42E7-B07C-43CEA45D8EF6}" srcOrd="0" destOrd="0" presId="urn:diagrams.loki3.com/VaryingWidthList"/>
    <dgm:cxn modelId="{476D0514-2639-4454-8021-EC26187056A7}" type="presOf" srcId="{BCF3425B-7AAA-456C-9E99-934B74BE8906}" destId="{EDA0DB1B-9171-4CCC-B7F0-2CEF2CB3C67C}" srcOrd="0" destOrd="0" presId="urn:diagrams.loki3.com/VaryingWidthList"/>
    <dgm:cxn modelId="{2838DD25-0E9B-477E-B88B-EE1D44962751}" srcId="{7892E798-F505-422E-91AC-B362C8573F31}" destId="{BCF3425B-7AAA-456C-9E99-934B74BE8906}" srcOrd="0" destOrd="0" parTransId="{A28D4F89-714B-49F4-89F1-AFD974167A3D}" sibTransId="{6F80C293-45AA-4039-A9A7-7E78A7CA7B69}"/>
    <dgm:cxn modelId="{FB420F9B-8C28-4E55-8518-934FCCF14601}" srcId="{7892E798-F505-422E-91AC-B362C8573F31}" destId="{975E999C-0757-4D82-BB24-CE0257E3204B}" srcOrd="2" destOrd="0" parTransId="{B6C6B15E-61FD-4D4A-91EE-8EA62D6477EB}" sibTransId="{48BBD66E-EF53-4576-AE51-F98A956152C9}"/>
    <dgm:cxn modelId="{EFCC58AC-DB8D-4C52-BBC3-9FC0235FF7FE}" type="presOf" srcId="{975E999C-0757-4D82-BB24-CE0257E3204B}" destId="{D0389A46-34E7-48D4-9E85-AD6E4EC80B74}" srcOrd="0" destOrd="0" presId="urn:diagrams.loki3.com/VaryingWidthList"/>
    <dgm:cxn modelId="{8FE105AF-552D-4038-9E65-43F1DFEEB845}" type="presOf" srcId="{2349D2C5-8245-4947-AF1F-205A1ACD3F39}" destId="{C9975E6E-06AB-448F-A69E-928CEDC7A6EF}" srcOrd="0" destOrd="0" presId="urn:diagrams.loki3.com/VaryingWidthList"/>
    <dgm:cxn modelId="{ADF8D8DC-8146-421F-9B21-1CBB72CA15B7}" srcId="{7892E798-F505-422E-91AC-B362C8573F31}" destId="{2349D2C5-8245-4947-AF1F-205A1ACD3F39}" srcOrd="1" destOrd="0" parTransId="{CDA98160-8D8C-4A9F-B77B-47286D67089D}" sibTransId="{EA2B3032-CFB9-400E-A521-9A25AEFC5551}"/>
    <dgm:cxn modelId="{06E4D157-F593-4E66-80B2-11268585DAAF}" type="presParOf" srcId="{8906B920-7606-42E7-B07C-43CEA45D8EF6}" destId="{EDA0DB1B-9171-4CCC-B7F0-2CEF2CB3C67C}" srcOrd="0" destOrd="0" presId="urn:diagrams.loki3.com/VaryingWidthList"/>
    <dgm:cxn modelId="{04B7B307-9111-4555-96CE-30F955015EC2}" type="presParOf" srcId="{8906B920-7606-42E7-B07C-43CEA45D8EF6}" destId="{8D471D56-7396-4860-976A-6FB629EA1FB3}" srcOrd="1" destOrd="0" presId="urn:diagrams.loki3.com/VaryingWidthList"/>
    <dgm:cxn modelId="{36B0C301-F148-4869-81BC-223383F2BB67}" type="presParOf" srcId="{8906B920-7606-42E7-B07C-43CEA45D8EF6}" destId="{C9975E6E-06AB-448F-A69E-928CEDC7A6EF}" srcOrd="2" destOrd="0" presId="urn:diagrams.loki3.com/VaryingWidthList"/>
    <dgm:cxn modelId="{AD4569E6-5C03-40E3-9DA7-B3F8D16A46C5}" type="presParOf" srcId="{8906B920-7606-42E7-B07C-43CEA45D8EF6}" destId="{5DA625CE-B6D9-4C43-93FD-94F339A65854}" srcOrd="3" destOrd="0" presId="urn:diagrams.loki3.com/VaryingWidthList"/>
    <dgm:cxn modelId="{F9C22E3A-5C53-491D-9FC1-78B9F0E22E12}" type="presParOf" srcId="{8906B920-7606-42E7-B07C-43CEA45D8EF6}" destId="{D0389A46-34E7-48D4-9E85-AD6E4EC80B74}" srcOrd="4"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A0DB1B-9171-4CCC-B7F0-2CEF2CB3C67C}">
      <dsp:nvSpPr>
        <dsp:cNvPr id="0" name=""/>
        <dsp:cNvSpPr/>
      </dsp:nvSpPr>
      <dsp:spPr>
        <a:xfrm>
          <a:off x="4" y="1879"/>
          <a:ext cx="10058391" cy="1240621"/>
        </a:xfrm>
        <a:prstGeom prst="rect">
          <a:avLst/>
        </a:prstGeom>
        <a:gradFill rotWithShape="0">
          <a:gsLst>
            <a:gs pos="0">
              <a:schemeClr val="accent2">
                <a:hueOff val="0"/>
                <a:satOff val="0"/>
                <a:lumOff val="0"/>
                <a:alphaOff val="0"/>
                <a:satMod val="100000"/>
                <a:lumMod val="100000"/>
              </a:schemeClr>
            </a:gs>
            <a:gs pos="50000">
              <a:schemeClr val="accent2">
                <a:hueOff val="0"/>
                <a:satOff val="0"/>
                <a:lumOff val="0"/>
                <a:alphaOff val="0"/>
                <a:shade val="99000"/>
                <a:satMod val="105000"/>
                <a:lumMod val="100000"/>
              </a:schemeClr>
            </a:gs>
            <a:gs pos="100000">
              <a:schemeClr val="accent2">
                <a:hueOff val="0"/>
                <a:satOff val="0"/>
                <a:lumOff val="0"/>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US" sz="2600" kern="1200" dirty="0"/>
            <a:t>Good documentation covers all the patient’s medical history</a:t>
          </a:r>
        </a:p>
      </dsp:txBody>
      <dsp:txXfrm>
        <a:off x="4" y="1879"/>
        <a:ext cx="10058391" cy="1240621"/>
      </dsp:txXfrm>
    </dsp:sp>
    <dsp:sp modelId="{C9975E6E-06AB-448F-A69E-928CEDC7A6EF}">
      <dsp:nvSpPr>
        <dsp:cNvPr id="0" name=""/>
        <dsp:cNvSpPr/>
      </dsp:nvSpPr>
      <dsp:spPr>
        <a:xfrm>
          <a:off x="6" y="1304532"/>
          <a:ext cx="10058386" cy="1240621"/>
        </a:xfrm>
        <a:prstGeom prst="rect">
          <a:avLst/>
        </a:prstGeom>
        <a:gradFill rotWithShape="0">
          <a:gsLst>
            <a:gs pos="0">
              <a:schemeClr val="accent2">
                <a:hueOff val="5617257"/>
                <a:satOff val="-17921"/>
                <a:lumOff val="-6961"/>
                <a:alphaOff val="0"/>
                <a:satMod val="100000"/>
                <a:lumMod val="100000"/>
              </a:schemeClr>
            </a:gs>
            <a:gs pos="50000">
              <a:schemeClr val="accent2">
                <a:hueOff val="5617257"/>
                <a:satOff val="-17921"/>
                <a:lumOff val="-6961"/>
                <a:alphaOff val="0"/>
                <a:shade val="99000"/>
                <a:satMod val="105000"/>
                <a:lumMod val="100000"/>
              </a:schemeClr>
            </a:gs>
            <a:gs pos="100000">
              <a:schemeClr val="accent2">
                <a:hueOff val="5617257"/>
                <a:satOff val="-17921"/>
                <a:lumOff val="-6961"/>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US" sz="2600" kern="1200" dirty="0"/>
            <a:t>If it is not written in the health record, it’s like it never happened</a:t>
          </a:r>
        </a:p>
      </dsp:txBody>
      <dsp:txXfrm>
        <a:off x="6" y="1304532"/>
        <a:ext cx="10058386" cy="1240621"/>
      </dsp:txXfrm>
    </dsp:sp>
    <dsp:sp modelId="{D0389A46-34E7-48D4-9E85-AD6E4EC80B74}">
      <dsp:nvSpPr>
        <dsp:cNvPr id="0" name=""/>
        <dsp:cNvSpPr/>
      </dsp:nvSpPr>
      <dsp:spPr>
        <a:xfrm>
          <a:off x="0" y="2607185"/>
          <a:ext cx="10058399" cy="1240621"/>
        </a:xfrm>
        <a:prstGeom prst="rect">
          <a:avLst/>
        </a:prstGeom>
        <a:gradFill rotWithShape="0">
          <a:gsLst>
            <a:gs pos="0">
              <a:schemeClr val="accent2">
                <a:hueOff val="11234514"/>
                <a:satOff val="-35841"/>
                <a:lumOff val="-13922"/>
                <a:alphaOff val="0"/>
                <a:satMod val="100000"/>
                <a:lumMod val="100000"/>
              </a:schemeClr>
            </a:gs>
            <a:gs pos="50000">
              <a:schemeClr val="accent2">
                <a:hueOff val="11234514"/>
                <a:satOff val="-35841"/>
                <a:lumOff val="-13922"/>
                <a:alphaOff val="0"/>
                <a:shade val="99000"/>
                <a:satMod val="105000"/>
                <a:lumMod val="100000"/>
              </a:schemeClr>
            </a:gs>
            <a:gs pos="100000">
              <a:schemeClr val="accent2">
                <a:hueOff val="11234514"/>
                <a:satOff val="-35841"/>
                <a:lumOff val="-13922"/>
                <a:alphaOff val="0"/>
                <a:shade val="98000"/>
                <a:satMod val="105000"/>
                <a:lumMod val="100000"/>
              </a:schemeClr>
            </a:gs>
          </a:gsLst>
          <a:lin ang="5400000" scaled="0"/>
        </a:gradFill>
        <a:ln>
          <a:noFill/>
        </a:ln>
        <a:effectLst>
          <a:outerShdw blurRad="38100" dist="12700" dir="5400000" algn="ctr" rotWithShape="0">
            <a:srgbClr val="000000">
              <a:alpha val="6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1155700">
            <a:lnSpc>
              <a:spcPct val="90000"/>
            </a:lnSpc>
            <a:spcBef>
              <a:spcPct val="0"/>
            </a:spcBef>
            <a:spcAft>
              <a:spcPct val="35000"/>
            </a:spcAft>
            <a:buNone/>
          </a:pPr>
          <a:r>
            <a:rPr lang="en-US" sz="2600" kern="1200" dirty="0"/>
            <a:t>Aids in the reimbursement process. If the documentation doesn’t show medical necessity, the physician will not be reimbursed</a:t>
          </a:r>
        </a:p>
      </dsp:txBody>
      <dsp:txXfrm>
        <a:off x="0" y="2607185"/>
        <a:ext cx="10058399" cy="1240621"/>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8/15/2021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8/15/2021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8/15/2021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8/15/2021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8/15/2021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8/15/2021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8/15/2021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8/15/2021</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8/15/2021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8/15/2021</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hyperlink" Target="https://bok.ahima.org/doc?oid=301440#.YRnKk98pDIU" TargetMode="External"/><Relationship Id="rId3" Type="http://schemas.openxmlformats.org/officeDocument/2006/relationships/slideLayout" Target="../slideLayouts/slideLayout2.xml"/><Relationship Id="rId7" Type="http://schemas.openxmlformats.org/officeDocument/2006/relationships/hyperlink" Target="https://www.ncbi.nlm.nih.gov/pmc/articles/PMC3010959/" TargetMode="Externa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hyperlink" Target="https://www.cms.gov/Outreach-and-Education/Medicare-Learning-Network-MLN/MLNProducts/Downloads/CERTMedRecDoc-FactSheet-ICN909160.pdf" TargetMode="External"/><Relationship Id="rId5" Type="http://schemas.openxmlformats.org/officeDocument/2006/relationships/hyperlink" Target="https://www.ncqa.org/wp-content/uploads/2018/07/20180110_Guidelines_Medical_Record_Documentation.pdf" TargetMode="External"/><Relationship Id="rId4" Type="http://schemas.openxmlformats.org/officeDocument/2006/relationships/hyperlink" Target="https://www.ncbi.nlm.nih.gov/pmc/articles/PMC5297955/"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82" name="Rectangle 81">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84" name="Rectangle 83">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a:normAutofit/>
          </a:bodyPr>
          <a:lstStyle/>
          <a:p>
            <a:r>
              <a:rPr lang="en-US" sz="4000" dirty="0">
                <a:solidFill>
                  <a:schemeClr val="tx1"/>
                </a:solidFill>
              </a:rPr>
              <a:t>Documentation presentation </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995988"/>
            <a:ext cx="4775075" cy="559656"/>
          </a:xfrm>
        </p:spPr>
        <p:txBody>
          <a:bodyPr>
            <a:normAutofit/>
          </a:bodyPr>
          <a:lstStyle/>
          <a:p>
            <a:pPr>
              <a:spcAft>
                <a:spcPts val="600"/>
              </a:spcAft>
            </a:pPr>
            <a:r>
              <a:rPr lang="en-US" dirty="0">
                <a:solidFill>
                  <a:schemeClr val="tx1"/>
                </a:solidFill>
              </a:rPr>
              <a:t>By: Ana J Gonzalez</a:t>
            </a:r>
          </a:p>
        </p:txBody>
      </p:sp>
      <p:pic>
        <p:nvPicPr>
          <p:cNvPr id="4" name="Audio 3">
            <a:hlinkClick r:id="" action="ppaction://media"/>
            <a:extLst>
              <a:ext uri="{FF2B5EF4-FFF2-40B4-BE49-F238E27FC236}">
                <a16:creationId xmlns:a16="http://schemas.microsoft.com/office/drawing/2014/main" id="{958DDC51-DCC0-4217-9473-C625673068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7344"/>
    </mc:Choice>
    <mc:Fallback>
      <p:transition spd="slow" advTm="7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1B9F2-55E9-4A36-BA10-741F21A4BED3}"/>
              </a:ext>
            </a:extLst>
          </p:cNvPr>
          <p:cNvSpPr>
            <a:spLocks noGrp="1"/>
          </p:cNvSpPr>
          <p:nvPr>
            <p:ph type="title"/>
          </p:nvPr>
        </p:nvSpPr>
        <p:spPr/>
        <p:txBody>
          <a:bodyPr/>
          <a:lstStyle/>
          <a:p>
            <a:pPr algn="ctr"/>
            <a:r>
              <a:rPr lang="en-US" dirty="0"/>
              <a:t>What is documentation? </a:t>
            </a:r>
          </a:p>
        </p:txBody>
      </p:sp>
      <p:sp>
        <p:nvSpPr>
          <p:cNvPr id="3" name="Content Placeholder 2">
            <a:extLst>
              <a:ext uri="{FF2B5EF4-FFF2-40B4-BE49-F238E27FC236}">
                <a16:creationId xmlns:a16="http://schemas.microsoft.com/office/drawing/2014/main" id="{C01E4455-CCCD-47A2-B7F3-18CDBAF32957}"/>
              </a:ext>
            </a:extLst>
          </p:cNvPr>
          <p:cNvSpPr>
            <a:spLocks noGrp="1"/>
          </p:cNvSpPr>
          <p:nvPr>
            <p:ph idx="1"/>
          </p:nvPr>
        </p:nvSpPr>
        <p:spPr/>
        <p:txBody>
          <a:bodyPr/>
          <a:lstStyle/>
          <a:p>
            <a:r>
              <a:rPr lang="en-US" dirty="0"/>
              <a:t>Medical record documentation is required to record pertinent facts, findings, and observations about a patient’s health history including past and present illnesses, examinations, tests, treatments, and outcomes.</a:t>
            </a:r>
          </a:p>
          <a:p>
            <a:r>
              <a:rPr lang="en-US" dirty="0"/>
              <a:t>The medical record documents the care of the patient and is an important element contributing to high quality care.</a:t>
            </a:r>
          </a:p>
          <a:p>
            <a:r>
              <a:rPr lang="en-US" dirty="0"/>
              <a:t>An appropriately documented medical record can reduce many of the hassles associated with claims processing.</a:t>
            </a:r>
          </a:p>
          <a:p>
            <a:r>
              <a:rPr lang="en-US" dirty="0"/>
              <a:t>Medical records may serve as a legal document to verify the care provided. </a:t>
            </a:r>
          </a:p>
        </p:txBody>
      </p:sp>
      <p:pic>
        <p:nvPicPr>
          <p:cNvPr id="4" name="Audio 3">
            <a:hlinkClick r:id="" action="ppaction://media"/>
            <a:extLst>
              <a:ext uri="{FF2B5EF4-FFF2-40B4-BE49-F238E27FC236}">
                <a16:creationId xmlns:a16="http://schemas.microsoft.com/office/drawing/2014/main" id="{DAE476E0-6F60-4E1A-BC86-2FB77D38AB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94729777"/>
      </p:ext>
    </p:extLst>
  </p:cSld>
  <p:clrMapOvr>
    <a:masterClrMapping/>
  </p:clrMapOvr>
  <mc:AlternateContent xmlns:mc="http://schemas.openxmlformats.org/markup-compatibility/2006">
    <mc:Choice xmlns:p14="http://schemas.microsoft.com/office/powerpoint/2010/main" Requires="p14">
      <p:transition spd="slow" p14:dur="2000" advTm="45682"/>
    </mc:Choice>
    <mc:Fallback>
      <p:transition spd="slow" advTm="45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1CBF7-C025-49BD-84AF-38C5381A752D}"/>
              </a:ext>
            </a:extLst>
          </p:cNvPr>
          <p:cNvSpPr>
            <a:spLocks noGrp="1"/>
          </p:cNvSpPr>
          <p:nvPr>
            <p:ph type="title"/>
          </p:nvPr>
        </p:nvSpPr>
        <p:spPr/>
        <p:txBody>
          <a:bodyPr/>
          <a:lstStyle/>
          <a:p>
            <a:pPr algn="ctr"/>
            <a:r>
              <a:rPr lang="en-US" sz="3600" dirty="0">
                <a:effectLst/>
                <a:ea typeface="Calibri" panose="020F0502020204030204" pitchFamily="34" charset="0"/>
                <a:cs typeface="Times New Roman" panose="02020603050405020304" pitchFamily="18" charset="0"/>
              </a:rPr>
              <a:t>Why is proper documentation so important?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CE24825-8CC0-4BD9-89EE-049909F8367B}"/>
              </a:ext>
            </a:extLst>
          </p:cNvPr>
          <p:cNvSpPr>
            <a:spLocks noGrp="1"/>
          </p:cNvSpPr>
          <p:nvPr>
            <p:ph idx="1"/>
          </p:nvPr>
        </p:nvSpPr>
        <p:spPr/>
        <p:txBody>
          <a:bodyPr>
            <a:normAutofit fontScale="92500" lnSpcReduction="20000"/>
          </a:bodyPr>
          <a:lstStyle/>
          <a:p>
            <a:pPr marL="0" marR="0">
              <a:lnSpc>
                <a:spcPct val="107000"/>
              </a:lnSpc>
              <a:spcBef>
                <a:spcPts val="0"/>
              </a:spcBef>
              <a:spcAft>
                <a:spcPts val="800"/>
              </a:spcAft>
            </a:pPr>
            <a:r>
              <a:rPr lang="en-US" sz="1800" dirty="0">
                <a:effectLst/>
                <a:ea typeface="Calibri" panose="020F0502020204030204" pitchFamily="34" charset="0"/>
                <a:cs typeface="Times New Roman" panose="02020603050405020304" pitchFamily="18" charset="0"/>
              </a:rPr>
              <a:t> Proper documentation, both in patients' medical records and in claims, is important for three main reasons: to protect the programs, to protect your patients, and to protect you the provider.</a:t>
            </a:r>
          </a:p>
          <a:p>
            <a:pPr marL="0" marR="0"/>
            <a:r>
              <a:rPr lang="en-US" sz="1800" dirty="0">
                <a:effectLst/>
                <a:ea typeface="Times New Roman" panose="02020603050405020304" pitchFamily="18" charset="0"/>
              </a:rPr>
              <a:t>Good documentation is important to protect our programs. Accurate documentation ensures the Federal health care programs pay the right amount not too much and not too little to the right people.</a:t>
            </a:r>
          </a:p>
          <a:p>
            <a:pPr marL="0" marR="0"/>
            <a:r>
              <a:rPr lang="en-US" sz="1800" dirty="0">
                <a:effectLst/>
                <a:ea typeface="Times New Roman" panose="02020603050405020304" pitchFamily="18" charset="0"/>
              </a:rPr>
              <a:t>Good documentation is important to protect your patients. Good documentation promotes patient safety and quality of care. Complete and accurate medical recordkeeping can help ensure that your patients get the right care at the right time. At the end of the day, that's what really matters.</a:t>
            </a:r>
          </a:p>
          <a:p>
            <a:pPr marL="0" marR="0"/>
            <a:r>
              <a:rPr lang="en-US" sz="1800" dirty="0">
                <a:effectLst/>
                <a:ea typeface="Times New Roman" panose="02020603050405020304" pitchFamily="18" charset="0"/>
              </a:rPr>
              <a:t>Good documentation is important to protect you the provider. Good documentation can help you avoid liability and keep out of fraud and abuse trouble. If your records do not justify the items or services for which you billed, you may have to pay that money back.</a:t>
            </a:r>
          </a:p>
          <a:p>
            <a:endParaRPr lang="en-US" dirty="0"/>
          </a:p>
        </p:txBody>
      </p:sp>
      <p:pic>
        <p:nvPicPr>
          <p:cNvPr id="4" name="Audio 3">
            <a:hlinkClick r:id="" action="ppaction://media"/>
            <a:extLst>
              <a:ext uri="{FF2B5EF4-FFF2-40B4-BE49-F238E27FC236}">
                <a16:creationId xmlns:a16="http://schemas.microsoft.com/office/drawing/2014/main" id="{10A32DAF-BDC3-405D-9F4C-2B0AA760502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61659824"/>
      </p:ext>
    </p:extLst>
  </p:cSld>
  <p:clrMapOvr>
    <a:masterClrMapping/>
  </p:clrMapOvr>
  <mc:AlternateContent xmlns:mc="http://schemas.openxmlformats.org/markup-compatibility/2006">
    <mc:Choice xmlns:p14="http://schemas.microsoft.com/office/powerpoint/2010/main" Requires="p14">
      <p:transition spd="slow" p14:dur="2000" advTm="74348"/>
    </mc:Choice>
    <mc:Fallback>
      <p:transition spd="slow" advTm="74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3D2FF-D5C5-45AC-BEBE-C34CA06477A7}"/>
              </a:ext>
            </a:extLst>
          </p:cNvPr>
          <p:cNvSpPr>
            <a:spLocks noGrp="1"/>
          </p:cNvSpPr>
          <p:nvPr>
            <p:ph type="title"/>
          </p:nvPr>
        </p:nvSpPr>
        <p:spPr/>
        <p:txBody>
          <a:bodyPr/>
          <a:lstStyle/>
          <a:p>
            <a:pPr algn="ctr"/>
            <a:r>
              <a:rPr lang="en-US" dirty="0"/>
              <a:t>Documentation on the medical record facilitates:</a:t>
            </a:r>
          </a:p>
        </p:txBody>
      </p:sp>
      <p:sp>
        <p:nvSpPr>
          <p:cNvPr id="3" name="Content Placeholder 2">
            <a:extLst>
              <a:ext uri="{FF2B5EF4-FFF2-40B4-BE49-F238E27FC236}">
                <a16:creationId xmlns:a16="http://schemas.microsoft.com/office/drawing/2014/main" id="{D4C84BAC-2240-452B-9A6F-A9242E8A0ED8}"/>
              </a:ext>
            </a:extLst>
          </p:cNvPr>
          <p:cNvSpPr>
            <a:spLocks noGrp="1"/>
          </p:cNvSpPr>
          <p:nvPr>
            <p:ph idx="1"/>
          </p:nvPr>
        </p:nvSpPr>
        <p:spPr/>
        <p:txBody>
          <a:bodyPr/>
          <a:lstStyle/>
          <a:p>
            <a:r>
              <a:rPr lang="en-US" dirty="0"/>
              <a:t>The ability of the physician and other healthcare professionals to evaluate and plan the patient’s immediate treatment, and to monitor his/her healthcare over time.</a:t>
            </a:r>
          </a:p>
          <a:p>
            <a:r>
              <a:rPr lang="en-US" dirty="0"/>
              <a:t>Communication and continuity of care among physicians and other healthcare professionals involved in the patient’s care.</a:t>
            </a:r>
          </a:p>
          <a:p>
            <a:r>
              <a:rPr lang="en-US" dirty="0"/>
              <a:t>Accurate and timely claims review and payment</a:t>
            </a:r>
          </a:p>
          <a:p>
            <a:r>
              <a:rPr lang="en-US" dirty="0"/>
              <a:t>Appropriate utilization review and quality of care evaluation</a:t>
            </a:r>
          </a:p>
          <a:p>
            <a:r>
              <a:rPr lang="en-US" dirty="0"/>
              <a:t>Collection of dates that may be useful for research and education.</a:t>
            </a:r>
          </a:p>
        </p:txBody>
      </p:sp>
      <p:pic>
        <p:nvPicPr>
          <p:cNvPr id="4" name="Audio 3">
            <a:hlinkClick r:id="" action="ppaction://media"/>
            <a:extLst>
              <a:ext uri="{FF2B5EF4-FFF2-40B4-BE49-F238E27FC236}">
                <a16:creationId xmlns:a16="http://schemas.microsoft.com/office/drawing/2014/main" id="{A1484EEE-2BB5-4A85-9228-8BC583E0B02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99104687"/>
      </p:ext>
    </p:extLst>
  </p:cSld>
  <p:clrMapOvr>
    <a:masterClrMapping/>
  </p:clrMapOvr>
  <mc:AlternateContent xmlns:mc="http://schemas.openxmlformats.org/markup-compatibility/2006">
    <mc:Choice xmlns:p14="http://schemas.microsoft.com/office/powerpoint/2010/main" Requires="p14">
      <p:transition spd="slow" p14:dur="2000" advTm="38725"/>
    </mc:Choice>
    <mc:Fallback>
      <p:transition spd="slow" advTm="38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E7002-324A-4308-AF06-8BB79C386510}"/>
              </a:ext>
            </a:extLst>
          </p:cNvPr>
          <p:cNvSpPr>
            <a:spLocks noGrp="1"/>
          </p:cNvSpPr>
          <p:nvPr>
            <p:ph type="title"/>
          </p:nvPr>
        </p:nvSpPr>
        <p:spPr/>
        <p:txBody>
          <a:bodyPr/>
          <a:lstStyle/>
          <a:p>
            <a:pPr algn="ctr"/>
            <a:r>
              <a:rPr lang="en-US" dirty="0"/>
              <a:t>Tips</a:t>
            </a:r>
          </a:p>
        </p:txBody>
      </p:sp>
      <p:sp>
        <p:nvSpPr>
          <p:cNvPr id="3" name="Text Placeholder 2">
            <a:extLst>
              <a:ext uri="{FF2B5EF4-FFF2-40B4-BE49-F238E27FC236}">
                <a16:creationId xmlns:a16="http://schemas.microsoft.com/office/drawing/2014/main" id="{436BA449-3A7F-412D-820E-010F723C6CF5}"/>
              </a:ext>
            </a:extLst>
          </p:cNvPr>
          <p:cNvSpPr>
            <a:spLocks noGrp="1"/>
          </p:cNvSpPr>
          <p:nvPr>
            <p:ph type="body" idx="1"/>
          </p:nvPr>
        </p:nvSpPr>
        <p:spPr/>
        <p:txBody>
          <a:bodyPr/>
          <a:lstStyle/>
          <a:p>
            <a:pPr algn="ctr"/>
            <a:r>
              <a:rPr lang="en-US" dirty="0"/>
              <a:t>Do</a:t>
            </a:r>
          </a:p>
        </p:txBody>
      </p:sp>
      <p:sp>
        <p:nvSpPr>
          <p:cNvPr id="4" name="Content Placeholder 3">
            <a:extLst>
              <a:ext uri="{FF2B5EF4-FFF2-40B4-BE49-F238E27FC236}">
                <a16:creationId xmlns:a16="http://schemas.microsoft.com/office/drawing/2014/main" id="{DFDFE698-8849-42F0-A205-EEE6F3B2A73A}"/>
              </a:ext>
            </a:extLst>
          </p:cNvPr>
          <p:cNvSpPr>
            <a:spLocks noGrp="1"/>
          </p:cNvSpPr>
          <p:nvPr>
            <p:ph sz="half" idx="2"/>
          </p:nvPr>
        </p:nvSpPr>
        <p:spPr/>
        <p:txBody>
          <a:bodyPr/>
          <a:lstStyle/>
          <a:p>
            <a:r>
              <a:rPr lang="en-US" dirty="0"/>
              <a:t>Use timed entries</a:t>
            </a:r>
          </a:p>
          <a:p>
            <a:r>
              <a:rPr lang="en-US" dirty="0"/>
              <a:t>Make objective comments</a:t>
            </a:r>
          </a:p>
          <a:p>
            <a:r>
              <a:rPr lang="en-US" dirty="0"/>
              <a:t>Document any non-compliance</a:t>
            </a:r>
          </a:p>
          <a:p>
            <a:r>
              <a:rPr lang="en-US" dirty="0"/>
              <a:t>Document oral communications and actions taken</a:t>
            </a:r>
          </a:p>
          <a:p>
            <a:r>
              <a:rPr lang="en-US" dirty="0"/>
              <a:t>Document informed consent</a:t>
            </a:r>
          </a:p>
          <a:p>
            <a:r>
              <a:rPr lang="en-US" dirty="0"/>
              <a:t>State objections regarding care or care management</a:t>
            </a:r>
          </a:p>
        </p:txBody>
      </p:sp>
      <p:sp>
        <p:nvSpPr>
          <p:cNvPr id="5" name="Text Placeholder 4">
            <a:extLst>
              <a:ext uri="{FF2B5EF4-FFF2-40B4-BE49-F238E27FC236}">
                <a16:creationId xmlns:a16="http://schemas.microsoft.com/office/drawing/2014/main" id="{798FDC90-E65F-40FB-B8D3-C645AA69F2F7}"/>
              </a:ext>
            </a:extLst>
          </p:cNvPr>
          <p:cNvSpPr>
            <a:spLocks noGrp="1"/>
          </p:cNvSpPr>
          <p:nvPr>
            <p:ph type="body" sz="quarter" idx="3"/>
          </p:nvPr>
        </p:nvSpPr>
        <p:spPr/>
        <p:txBody>
          <a:bodyPr/>
          <a:lstStyle/>
          <a:p>
            <a:pPr algn="ctr"/>
            <a:r>
              <a:rPr lang="en-US" dirty="0"/>
              <a:t>Do Not</a:t>
            </a:r>
          </a:p>
        </p:txBody>
      </p:sp>
      <p:sp>
        <p:nvSpPr>
          <p:cNvPr id="6" name="Content Placeholder 5">
            <a:extLst>
              <a:ext uri="{FF2B5EF4-FFF2-40B4-BE49-F238E27FC236}">
                <a16:creationId xmlns:a16="http://schemas.microsoft.com/office/drawing/2014/main" id="{6E2783E5-CE78-4ED4-BB25-16D4A919C851}"/>
              </a:ext>
            </a:extLst>
          </p:cNvPr>
          <p:cNvSpPr>
            <a:spLocks noGrp="1"/>
          </p:cNvSpPr>
          <p:nvPr>
            <p:ph sz="quarter" idx="4"/>
          </p:nvPr>
        </p:nvSpPr>
        <p:spPr/>
        <p:txBody>
          <a:bodyPr/>
          <a:lstStyle/>
          <a:p>
            <a:r>
              <a:rPr lang="en-US" dirty="0"/>
              <a:t>Use abbreviations</a:t>
            </a:r>
          </a:p>
          <a:p>
            <a:r>
              <a:rPr lang="en-US" dirty="0"/>
              <a:t>Make offensive, humorous, or personal comments</a:t>
            </a:r>
          </a:p>
          <a:p>
            <a:r>
              <a:rPr lang="en-US" dirty="0"/>
              <a:t>Use ambiguous terms</a:t>
            </a:r>
          </a:p>
          <a:p>
            <a:r>
              <a:rPr lang="en-US" dirty="0"/>
              <a:t>Delete or alter the contents of clinical notes in a way that is untraceable</a:t>
            </a:r>
          </a:p>
        </p:txBody>
      </p:sp>
      <p:pic>
        <p:nvPicPr>
          <p:cNvPr id="7" name="Audio 6">
            <a:hlinkClick r:id="" action="ppaction://media"/>
            <a:extLst>
              <a:ext uri="{FF2B5EF4-FFF2-40B4-BE49-F238E27FC236}">
                <a16:creationId xmlns:a16="http://schemas.microsoft.com/office/drawing/2014/main" id="{B8E154A5-1919-4CE2-B69C-9FAE8320050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0313217"/>
      </p:ext>
    </p:extLst>
  </p:cSld>
  <p:clrMapOvr>
    <a:masterClrMapping/>
  </p:clrMapOvr>
  <mc:AlternateContent xmlns:mc="http://schemas.openxmlformats.org/markup-compatibility/2006">
    <mc:Choice xmlns:p14="http://schemas.microsoft.com/office/powerpoint/2010/main" Requires="p14">
      <p:transition spd="slow" p14:dur="2000" advTm="47574"/>
    </mc:Choice>
    <mc:Fallback>
      <p:transition spd="slow" advTm="47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B3F85-7166-4684-A460-EDFC00024335}"/>
              </a:ext>
            </a:extLst>
          </p:cNvPr>
          <p:cNvSpPr>
            <a:spLocks noGrp="1"/>
          </p:cNvSpPr>
          <p:nvPr>
            <p:ph type="title"/>
          </p:nvPr>
        </p:nvSpPr>
        <p:spPr/>
        <p:txBody>
          <a:bodyPr/>
          <a:lstStyle/>
          <a:p>
            <a:pPr algn="ctr"/>
            <a:r>
              <a:rPr lang="en-US" dirty="0"/>
              <a:t>Include in Documentation</a:t>
            </a:r>
          </a:p>
        </p:txBody>
      </p:sp>
      <p:sp>
        <p:nvSpPr>
          <p:cNvPr id="3" name="Content Placeholder 2">
            <a:extLst>
              <a:ext uri="{FF2B5EF4-FFF2-40B4-BE49-F238E27FC236}">
                <a16:creationId xmlns:a16="http://schemas.microsoft.com/office/drawing/2014/main" id="{7C5BFD80-CA7A-42CA-94EA-545DD8ED67FC}"/>
              </a:ext>
            </a:extLst>
          </p:cNvPr>
          <p:cNvSpPr>
            <a:spLocks noGrp="1"/>
          </p:cNvSpPr>
          <p:nvPr>
            <p:ph sz="half" idx="1"/>
          </p:nvPr>
        </p:nvSpPr>
        <p:spPr/>
        <p:txBody>
          <a:bodyPr>
            <a:normAutofit fontScale="85000" lnSpcReduction="10000"/>
          </a:bodyPr>
          <a:lstStyle/>
          <a:p>
            <a:r>
              <a:rPr lang="en-US" dirty="0"/>
              <a:t>Patient demographics</a:t>
            </a:r>
          </a:p>
          <a:p>
            <a:r>
              <a:rPr lang="en-US" dirty="0"/>
              <a:t>Reasons for the current visit</a:t>
            </a:r>
          </a:p>
          <a:p>
            <a:r>
              <a:rPr lang="en-US" dirty="0"/>
              <a:t>The scope of examination</a:t>
            </a:r>
          </a:p>
          <a:p>
            <a:r>
              <a:rPr lang="en-US" dirty="0"/>
              <a:t>Positive exam finding</a:t>
            </a:r>
          </a:p>
          <a:p>
            <a:r>
              <a:rPr lang="en-US" dirty="0"/>
              <a:t>Pertinent negative exam findings</a:t>
            </a:r>
          </a:p>
          <a:p>
            <a:r>
              <a:rPr lang="en-US" dirty="0"/>
              <a:t>Key abnormal test findings</a:t>
            </a:r>
          </a:p>
          <a:p>
            <a:r>
              <a:rPr lang="en-US" dirty="0"/>
              <a:t>Diagnosis or impression</a:t>
            </a:r>
          </a:p>
          <a:p>
            <a:r>
              <a:rPr lang="en-US" dirty="0"/>
              <a:t>Clear management</a:t>
            </a:r>
          </a:p>
          <a:p>
            <a:r>
              <a:rPr lang="en-US" dirty="0"/>
              <a:t>Plan and agreed actions</a:t>
            </a:r>
          </a:p>
        </p:txBody>
      </p:sp>
      <p:sp>
        <p:nvSpPr>
          <p:cNvPr id="4" name="Content Placeholder 3">
            <a:extLst>
              <a:ext uri="{FF2B5EF4-FFF2-40B4-BE49-F238E27FC236}">
                <a16:creationId xmlns:a16="http://schemas.microsoft.com/office/drawing/2014/main" id="{0D12F264-3388-45EF-A6F1-CB762B321ACB}"/>
              </a:ext>
            </a:extLst>
          </p:cNvPr>
          <p:cNvSpPr>
            <a:spLocks noGrp="1"/>
          </p:cNvSpPr>
          <p:nvPr>
            <p:ph sz="half" idx="2"/>
          </p:nvPr>
        </p:nvSpPr>
        <p:spPr/>
        <p:txBody>
          <a:bodyPr>
            <a:normAutofit fontScale="85000" lnSpcReduction="10000"/>
          </a:bodyPr>
          <a:lstStyle/>
          <a:p>
            <a:r>
              <a:rPr lang="en-US" dirty="0"/>
              <a:t>Treatment details and future recommendations</a:t>
            </a:r>
          </a:p>
          <a:p>
            <a:r>
              <a:rPr lang="en-US" dirty="0"/>
              <a:t>Medication administered, prescribed, or renewed and any drug allergies</a:t>
            </a:r>
          </a:p>
          <a:p>
            <a:r>
              <a:rPr lang="en-US" dirty="0"/>
              <a:t>Written/verbal instructions and/or educational information given to the patient.</a:t>
            </a:r>
          </a:p>
          <a:p>
            <a:r>
              <a:rPr lang="en-US" dirty="0"/>
              <a:t>Clear documentation and justification for resuscitation status and ceiling of care (if is inpatient)</a:t>
            </a:r>
          </a:p>
          <a:p>
            <a:r>
              <a:rPr lang="en-US" dirty="0"/>
              <a:t>Documentation of communications with patient and family/friends (level of awareness of the situation and acceptance of the plans)</a:t>
            </a:r>
          </a:p>
          <a:p>
            <a:r>
              <a:rPr lang="en-US" dirty="0"/>
              <a:t>Recommended return visit date</a:t>
            </a:r>
          </a:p>
        </p:txBody>
      </p:sp>
      <p:pic>
        <p:nvPicPr>
          <p:cNvPr id="5" name="Audio 4">
            <a:hlinkClick r:id="" action="ppaction://media"/>
            <a:extLst>
              <a:ext uri="{FF2B5EF4-FFF2-40B4-BE49-F238E27FC236}">
                <a16:creationId xmlns:a16="http://schemas.microsoft.com/office/drawing/2014/main" id="{E9AA8008-579A-46C2-8E24-027FC4E9D7D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82603644"/>
      </p:ext>
    </p:extLst>
  </p:cSld>
  <p:clrMapOvr>
    <a:masterClrMapping/>
  </p:clrMapOvr>
  <mc:AlternateContent xmlns:mc="http://schemas.openxmlformats.org/markup-compatibility/2006">
    <mc:Choice xmlns:p14="http://schemas.microsoft.com/office/powerpoint/2010/main" Requires="p14">
      <p:transition spd="slow" p14:dur="2000" advTm="59429"/>
    </mc:Choice>
    <mc:Fallback>
      <p:transition spd="slow" advTm="59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CC81-ADE9-4A87-9348-BE1331E64C37}"/>
              </a:ext>
            </a:extLst>
          </p:cNvPr>
          <p:cNvSpPr>
            <a:spLocks noGrp="1"/>
          </p:cNvSpPr>
          <p:nvPr>
            <p:ph type="title"/>
          </p:nvPr>
        </p:nvSpPr>
        <p:spPr/>
        <p:txBody>
          <a:bodyPr/>
          <a:lstStyle/>
          <a:p>
            <a:pPr algn="ctr"/>
            <a:r>
              <a:rPr lang="en-US" dirty="0"/>
              <a:t>Characteristics of High-Quality Documentation</a:t>
            </a:r>
          </a:p>
        </p:txBody>
      </p:sp>
      <p:pic>
        <p:nvPicPr>
          <p:cNvPr id="6" name="Content Placeholder 5" descr="Paper files on the table">
            <a:extLst>
              <a:ext uri="{FF2B5EF4-FFF2-40B4-BE49-F238E27FC236}">
                <a16:creationId xmlns:a16="http://schemas.microsoft.com/office/drawing/2014/main" id="{349CC54E-B04B-45D8-BE41-33A1E37BB76E}"/>
              </a:ext>
            </a:extLst>
          </p:cNvPr>
          <p:cNvPicPr>
            <a:picLocks noGrp="1" noChangeAspect="1"/>
          </p:cNvPicPr>
          <p:nvPr>
            <p:ph sz="half" idx="1"/>
          </p:nvPr>
        </p:nvPicPr>
        <p:blipFill>
          <a:blip r:embed="rId4"/>
          <a:stretch>
            <a:fillRect/>
          </a:stretch>
        </p:blipFill>
        <p:spPr>
          <a:xfrm>
            <a:off x="1066800" y="2416602"/>
            <a:ext cx="4664075" cy="3121758"/>
          </a:xfrm>
          <a:prstGeom prst="rect">
            <a:avLst/>
          </a:prstGeom>
          <a:ln>
            <a:noFill/>
          </a:ln>
          <a:effectLst>
            <a:outerShdw blurRad="292100" dist="139700" dir="2700000" algn="tl" rotWithShape="0">
              <a:srgbClr val="333333">
                <a:alpha val="65000"/>
              </a:srgbClr>
            </a:outerShdw>
          </a:effectLst>
        </p:spPr>
      </p:pic>
      <p:sp>
        <p:nvSpPr>
          <p:cNvPr id="4" name="Content Placeholder 3">
            <a:extLst>
              <a:ext uri="{FF2B5EF4-FFF2-40B4-BE49-F238E27FC236}">
                <a16:creationId xmlns:a16="http://schemas.microsoft.com/office/drawing/2014/main" id="{8B45A168-4608-448B-A54B-D772C5F32DC1}"/>
              </a:ext>
            </a:extLst>
          </p:cNvPr>
          <p:cNvSpPr>
            <a:spLocks noGrp="1"/>
          </p:cNvSpPr>
          <p:nvPr>
            <p:ph sz="half" idx="2"/>
          </p:nvPr>
        </p:nvSpPr>
        <p:spPr/>
        <p:txBody>
          <a:bodyPr>
            <a:normAutofit fontScale="92500"/>
          </a:bodyPr>
          <a:lstStyle/>
          <a:p>
            <a:r>
              <a:rPr lang="en-US" dirty="0"/>
              <a:t>Should be legible and easy to read</a:t>
            </a:r>
          </a:p>
          <a:p>
            <a:r>
              <a:rPr lang="en-US" dirty="0"/>
              <a:t>Must be reliable and trustworthy</a:t>
            </a:r>
          </a:p>
          <a:p>
            <a:r>
              <a:rPr lang="en-US" dirty="0"/>
              <a:t>Must be accurate and precise</a:t>
            </a:r>
          </a:p>
          <a:p>
            <a:r>
              <a:rPr lang="en-US" dirty="0"/>
              <a:t>Need to be complete and must contain all necessary details</a:t>
            </a:r>
          </a:p>
          <a:p>
            <a:r>
              <a:rPr lang="en-US" dirty="0"/>
              <a:t>Must be consistent throughout the record</a:t>
            </a:r>
          </a:p>
          <a:p>
            <a:r>
              <a:rPr lang="en-US" dirty="0"/>
              <a:t>Must be clear and describe everything that is being treated</a:t>
            </a:r>
          </a:p>
          <a:p>
            <a:r>
              <a:rPr lang="en-US" dirty="0"/>
              <a:t>Must be completed in a timely manner.</a:t>
            </a:r>
          </a:p>
        </p:txBody>
      </p:sp>
      <p:pic>
        <p:nvPicPr>
          <p:cNvPr id="5" name="Audio 4">
            <a:hlinkClick r:id="" action="ppaction://media"/>
            <a:extLst>
              <a:ext uri="{FF2B5EF4-FFF2-40B4-BE49-F238E27FC236}">
                <a16:creationId xmlns:a16="http://schemas.microsoft.com/office/drawing/2014/main" id="{CB2DC0AD-C747-4FAF-9E11-EE11A96DD99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52038014"/>
      </p:ext>
    </p:extLst>
  </p:cSld>
  <p:clrMapOvr>
    <a:masterClrMapping/>
  </p:clrMapOvr>
  <mc:AlternateContent xmlns:mc="http://schemas.openxmlformats.org/markup-compatibility/2006">
    <mc:Choice xmlns:p14="http://schemas.microsoft.com/office/powerpoint/2010/main" Requires="p14">
      <p:transition spd="slow" p14:dur="2000" advTm="26620"/>
    </mc:Choice>
    <mc:Fallback>
      <p:transition spd="slow" advTm="26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92699-9A44-40D0-8802-CB211407654C}"/>
              </a:ext>
            </a:extLst>
          </p:cNvPr>
          <p:cNvSpPr>
            <a:spLocks noGrp="1"/>
          </p:cNvSpPr>
          <p:nvPr>
            <p:ph type="title"/>
          </p:nvPr>
        </p:nvSpPr>
        <p:spPr/>
        <p:txBody>
          <a:bodyPr/>
          <a:lstStyle/>
          <a:p>
            <a:pPr algn="ctr"/>
            <a:r>
              <a:rPr lang="en-US" dirty="0"/>
              <a:t>Why Complete Documentation is Important</a:t>
            </a:r>
          </a:p>
        </p:txBody>
      </p:sp>
      <p:graphicFrame>
        <p:nvGraphicFramePr>
          <p:cNvPr id="4" name="Content Placeholder 3">
            <a:extLst>
              <a:ext uri="{FF2B5EF4-FFF2-40B4-BE49-F238E27FC236}">
                <a16:creationId xmlns:a16="http://schemas.microsoft.com/office/drawing/2014/main" id="{E4246FE4-9B43-4BC7-8CB9-DA881C39963D}"/>
              </a:ext>
            </a:extLst>
          </p:cNvPr>
          <p:cNvGraphicFramePr>
            <a:graphicFrameLocks noGrp="1"/>
          </p:cNvGraphicFramePr>
          <p:nvPr>
            <p:ph idx="1"/>
            <p:extLst>
              <p:ext uri="{D42A27DB-BD31-4B8C-83A1-F6EECF244321}">
                <p14:modId xmlns:p14="http://schemas.microsoft.com/office/powerpoint/2010/main" val="2391497000"/>
              </p:ext>
            </p:extLst>
          </p:nvPr>
        </p:nvGraphicFramePr>
        <p:xfrm>
          <a:off x="1066800" y="2103438"/>
          <a:ext cx="10058400" cy="3849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EC2C6E78-0B21-442B-A628-EADF80CAC3D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61812067"/>
      </p:ext>
    </p:extLst>
  </p:cSld>
  <p:clrMapOvr>
    <a:masterClrMapping/>
  </p:clrMapOvr>
  <mc:AlternateContent xmlns:mc="http://schemas.openxmlformats.org/markup-compatibility/2006">
    <mc:Choice xmlns:p14="http://schemas.microsoft.com/office/powerpoint/2010/main" Requires="p14">
      <p:transition spd="slow" p14:dur="2000" advTm="22185"/>
    </mc:Choice>
    <mc:Fallback>
      <p:transition spd="slow" advTm="22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People solving problems">
            <a:extLst>
              <a:ext uri="{FF2B5EF4-FFF2-40B4-BE49-F238E27FC236}">
                <a16:creationId xmlns:a16="http://schemas.microsoft.com/office/drawing/2014/main" id="{15C98E60-6782-44B2-81AB-8FE224D3CFFB}"/>
              </a:ext>
            </a:extLst>
          </p:cNvPr>
          <p:cNvPicPr>
            <a:picLocks noGrp="1" noChangeAspect="1"/>
          </p:cNvPicPr>
          <p:nvPr>
            <p:ph type="pic" idx="1"/>
          </p:nvPr>
        </p:nvPicPr>
        <p:blipFill rotWithShape="1">
          <a:blip r:embed="rId4"/>
          <a:srcRect l="9528" r="9984" b="2"/>
          <a:stretch/>
        </p:blipFill>
        <p:spPr>
          <a:xfrm>
            <a:off x="228599" y="237744"/>
            <a:ext cx="7696201" cy="6382512"/>
          </a:xfrm>
          <a:prstGeom prst="rect">
            <a:avLst/>
          </a:prstGeom>
          <a:noFill/>
          <a:ln>
            <a:noFill/>
          </a:ln>
          <a:effectLst>
            <a:outerShdw blurRad="292100" dist="139700" dir="2700000" algn="tl" rotWithShape="0">
              <a:srgbClr val="333333">
                <a:alpha val="65000"/>
              </a:srgbClr>
            </a:outerShdw>
          </a:effectLst>
        </p:spPr>
      </p:pic>
      <p:sp>
        <p:nvSpPr>
          <p:cNvPr id="11" name="Title 2">
            <a:extLst>
              <a:ext uri="{FF2B5EF4-FFF2-40B4-BE49-F238E27FC236}">
                <a16:creationId xmlns:a16="http://schemas.microsoft.com/office/drawing/2014/main" id="{39200E63-B2B6-4872-94EA-D92A57D107D0}"/>
              </a:ext>
            </a:extLst>
          </p:cNvPr>
          <p:cNvSpPr>
            <a:spLocks noGrp="1"/>
          </p:cNvSpPr>
          <p:nvPr>
            <p:ph type="title"/>
          </p:nvPr>
        </p:nvSpPr>
        <p:spPr>
          <a:xfrm>
            <a:off x="8477250" y="603504"/>
            <a:ext cx="3144774" cy="1645920"/>
          </a:xfrm>
        </p:spPr>
        <p:txBody>
          <a:bodyPr/>
          <a:lstStyle/>
          <a:p>
            <a:pPr algn="ctr"/>
            <a:r>
              <a:rPr lang="en-US" dirty="0"/>
              <a:t>Studies Cases</a:t>
            </a:r>
            <a:br>
              <a:rPr lang="en-US" dirty="0"/>
            </a:br>
            <a:r>
              <a:rPr lang="en-US" sz="2000" dirty="0"/>
              <a:t>AHIMA Vlab Outpatient Clinic Cases</a:t>
            </a:r>
            <a:endParaRPr lang="en-US" dirty="0"/>
          </a:p>
        </p:txBody>
      </p:sp>
      <p:sp>
        <p:nvSpPr>
          <p:cNvPr id="13" name="Text Placeholder 3">
            <a:extLst>
              <a:ext uri="{FF2B5EF4-FFF2-40B4-BE49-F238E27FC236}">
                <a16:creationId xmlns:a16="http://schemas.microsoft.com/office/drawing/2014/main" id="{8934CA88-82A7-4F53-969F-42337FE975A0}"/>
              </a:ext>
            </a:extLst>
          </p:cNvPr>
          <p:cNvSpPr>
            <a:spLocks noGrp="1"/>
          </p:cNvSpPr>
          <p:nvPr>
            <p:ph type="body" sz="half" idx="2"/>
          </p:nvPr>
        </p:nvSpPr>
        <p:spPr>
          <a:xfrm>
            <a:off x="8477250" y="2386584"/>
            <a:ext cx="3144774" cy="3511296"/>
          </a:xfrm>
        </p:spPr>
        <p:txBody>
          <a:bodyPr>
            <a:normAutofit/>
          </a:bodyPr>
          <a:lstStyle/>
          <a:p>
            <a:pPr marL="285750" indent="-285750" algn="ctr">
              <a:buFont typeface="Arial" panose="020B0604020202020204" pitchFamily="34" charset="0"/>
              <a:buChar char="•"/>
            </a:pPr>
            <a:r>
              <a:rPr lang="en-US" sz="4000" dirty="0"/>
              <a:t>410057</a:t>
            </a:r>
          </a:p>
          <a:p>
            <a:pPr marL="285750" indent="-285750" algn="ctr">
              <a:buFont typeface="Arial" panose="020B0604020202020204" pitchFamily="34" charset="0"/>
              <a:buChar char="•"/>
            </a:pPr>
            <a:r>
              <a:rPr lang="en-US" sz="4000" dirty="0"/>
              <a:t>410092</a:t>
            </a:r>
          </a:p>
          <a:p>
            <a:pPr marL="285750" indent="-285750" algn="ctr">
              <a:buFont typeface="Arial" panose="020B0604020202020204" pitchFamily="34" charset="0"/>
              <a:buChar char="•"/>
            </a:pPr>
            <a:r>
              <a:rPr lang="en-US" sz="4000" dirty="0"/>
              <a:t>410198</a:t>
            </a:r>
          </a:p>
          <a:p>
            <a:pPr marL="285750" indent="-285750" algn="ctr">
              <a:buFont typeface="Arial" panose="020B0604020202020204" pitchFamily="34" charset="0"/>
              <a:buChar char="•"/>
            </a:pPr>
            <a:r>
              <a:rPr lang="en-US" sz="4000" dirty="0"/>
              <a:t>410296</a:t>
            </a:r>
          </a:p>
        </p:txBody>
      </p:sp>
      <p:pic>
        <p:nvPicPr>
          <p:cNvPr id="2" name="Audio 1">
            <a:hlinkClick r:id="" action="ppaction://media"/>
            <a:extLst>
              <a:ext uri="{FF2B5EF4-FFF2-40B4-BE49-F238E27FC236}">
                <a16:creationId xmlns:a16="http://schemas.microsoft.com/office/drawing/2014/main" id="{2E7179C0-8433-47BE-AD58-01745D19E3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76649938"/>
      </p:ext>
    </p:extLst>
  </p:cSld>
  <p:clrMapOvr>
    <a:masterClrMapping/>
  </p:clrMapOvr>
  <mc:AlternateContent xmlns:mc="http://schemas.openxmlformats.org/markup-compatibility/2006">
    <mc:Choice xmlns:p14="http://schemas.microsoft.com/office/powerpoint/2010/main" Requires="p14">
      <p:transition spd="slow" p14:dur="2000" advTm="10551"/>
    </mc:Choice>
    <mc:Fallback>
      <p:transition spd="slow" advTm="10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51307-3D74-4E3A-8424-1AB1ECA645EC}"/>
              </a:ext>
            </a:extLst>
          </p:cNvPr>
          <p:cNvSpPr>
            <a:spLocks noGrp="1"/>
          </p:cNvSpPr>
          <p:nvPr>
            <p:ph type="title"/>
          </p:nvPr>
        </p:nvSpPr>
        <p:spPr/>
        <p:txBody>
          <a:bodyPr/>
          <a:lstStyle/>
          <a:p>
            <a:pPr algn="ctr"/>
            <a:r>
              <a:rPr lang="en-US" dirty="0"/>
              <a:t>Case 410057</a:t>
            </a:r>
          </a:p>
        </p:txBody>
      </p:sp>
      <p:sp>
        <p:nvSpPr>
          <p:cNvPr id="3" name="Content Placeholder 2">
            <a:extLst>
              <a:ext uri="{FF2B5EF4-FFF2-40B4-BE49-F238E27FC236}">
                <a16:creationId xmlns:a16="http://schemas.microsoft.com/office/drawing/2014/main" id="{6C7119D1-CEB0-44F8-B482-4C41DC8EDBD2}"/>
              </a:ext>
            </a:extLst>
          </p:cNvPr>
          <p:cNvSpPr>
            <a:spLocks noGrp="1"/>
          </p:cNvSpPr>
          <p:nvPr>
            <p:ph idx="1"/>
          </p:nvPr>
        </p:nvSpPr>
        <p:spPr/>
        <p:txBody>
          <a:bodyPr>
            <a:normAutofit fontScale="92500" lnSpcReduction="10000"/>
          </a:bodyPr>
          <a:lstStyle/>
          <a:p>
            <a:pPr>
              <a:buFont typeface="Wingdings" panose="05000000000000000000" pitchFamily="2" charset="2"/>
              <a:buChar char="v"/>
            </a:pPr>
            <a:r>
              <a:rPr lang="en-US" dirty="0"/>
              <a:t>Female 57 years of age; with a diagnosis of invasive ductal carcinoma of the right breast. She has an extensive surgical history that includes prior breast augmentation and mastopexies.</a:t>
            </a:r>
          </a:p>
          <a:p>
            <a:r>
              <a:rPr lang="en-US" dirty="0"/>
              <a:t>Diagnosis Codes:</a:t>
            </a:r>
          </a:p>
          <a:p>
            <a:pPr lvl="1"/>
            <a:r>
              <a:rPr lang="en-US" dirty="0"/>
              <a:t>Dx Reason For Visit: C50.411 Malignant neoplasm of upper outer quadrant of right female breast</a:t>
            </a:r>
          </a:p>
          <a:p>
            <a:pPr lvl="1"/>
            <a:r>
              <a:rPr lang="en-US" dirty="0"/>
              <a:t>Primary Diagnosis: C50.411 Malignant neoplasm of upper outer quadrant of right female breast</a:t>
            </a:r>
          </a:p>
          <a:p>
            <a:pPr lvl="1"/>
            <a:r>
              <a:rPr lang="en-US" dirty="0"/>
              <a:t>Secondary Diagnosis: Z17.1 Estrogen receptor negative status (ER)</a:t>
            </a:r>
          </a:p>
          <a:p>
            <a:pPr lvl="1"/>
            <a:endParaRPr lang="en-US" dirty="0"/>
          </a:p>
          <a:p>
            <a:r>
              <a:rPr lang="en-US" dirty="0"/>
              <a:t>Detailed CPT Procedures:</a:t>
            </a:r>
          </a:p>
          <a:p>
            <a:pPr lvl="1"/>
            <a:r>
              <a:rPr lang="en-US" dirty="0"/>
              <a:t>19301-RT Partial Mastectomy; (RT right side of body)</a:t>
            </a:r>
          </a:p>
          <a:p>
            <a:pPr lvl="1"/>
            <a:r>
              <a:rPr lang="en-US" dirty="0"/>
              <a:t>14301Tissue transfer repair of wound (30.1 to 60.0 sq centimeters)</a:t>
            </a:r>
          </a:p>
          <a:p>
            <a:pPr lvl="1"/>
            <a:r>
              <a:rPr lang="en-US" dirty="0"/>
              <a:t>19285-RT Placement of breast localization device(s), percutaneous, first lesion,  including ultrasound guidance; (RT-right side of body)</a:t>
            </a:r>
          </a:p>
          <a:p>
            <a:pPr>
              <a:buFont typeface="Wingdings" panose="05000000000000000000" pitchFamily="2" charset="2"/>
              <a:buChar char="Ø"/>
            </a:pPr>
            <a:r>
              <a:rPr lang="en-US" dirty="0"/>
              <a:t>For this case, the documentation was missing key components:</a:t>
            </a:r>
          </a:p>
          <a:p>
            <a:pPr lvl="1">
              <a:buFont typeface="Arial" panose="020B0604020202020204" pitchFamily="34" charset="0"/>
              <a:buChar char="•"/>
            </a:pPr>
            <a:r>
              <a:rPr lang="en-US" dirty="0"/>
              <a:t>Missing the discharge summary, as well as the pathology findings</a:t>
            </a:r>
          </a:p>
          <a:p>
            <a:pPr lvl="1">
              <a:buFont typeface="Arial" panose="020B0604020202020204" pitchFamily="34" charset="0"/>
              <a:buChar char="•"/>
            </a:pPr>
            <a:r>
              <a:rPr lang="en-US" dirty="0"/>
              <a:t>Poor quality documentation because it was not complete, consistent, or clear</a:t>
            </a:r>
          </a:p>
        </p:txBody>
      </p:sp>
      <p:pic>
        <p:nvPicPr>
          <p:cNvPr id="4" name="Audio 3">
            <a:hlinkClick r:id="" action="ppaction://media"/>
            <a:extLst>
              <a:ext uri="{FF2B5EF4-FFF2-40B4-BE49-F238E27FC236}">
                <a16:creationId xmlns:a16="http://schemas.microsoft.com/office/drawing/2014/main" id="{BD33AEB9-792F-4583-9B56-470FC273875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97820519"/>
      </p:ext>
    </p:extLst>
  </p:cSld>
  <p:clrMapOvr>
    <a:masterClrMapping/>
  </p:clrMapOvr>
  <mc:AlternateContent xmlns:mc="http://schemas.openxmlformats.org/markup-compatibility/2006">
    <mc:Choice xmlns:p14="http://schemas.microsoft.com/office/powerpoint/2010/main" Requires="p14">
      <p:transition spd="slow" p14:dur="2000" advTm="102479"/>
    </mc:Choice>
    <mc:Fallback>
      <p:transition spd="slow" advTm="1024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2985-042A-4F04-9944-80537C45485C}"/>
              </a:ext>
            </a:extLst>
          </p:cNvPr>
          <p:cNvSpPr>
            <a:spLocks noGrp="1"/>
          </p:cNvSpPr>
          <p:nvPr>
            <p:ph type="title"/>
          </p:nvPr>
        </p:nvSpPr>
        <p:spPr/>
        <p:txBody>
          <a:bodyPr/>
          <a:lstStyle/>
          <a:p>
            <a:pPr algn="ctr"/>
            <a:r>
              <a:rPr lang="en-US" dirty="0"/>
              <a:t>Case 410092</a:t>
            </a:r>
          </a:p>
        </p:txBody>
      </p:sp>
      <p:sp>
        <p:nvSpPr>
          <p:cNvPr id="3" name="Content Placeholder 2">
            <a:extLst>
              <a:ext uri="{FF2B5EF4-FFF2-40B4-BE49-F238E27FC236}">
                <a16:creationId xmlns:a16="http://schemas.microsoft.com/office/drawing/2014/main" id="{0BABCF50-4DDF-4EAE-9214-A61F1398C8DF}"/>
              </a:ext>
            </a:extLst>
          </p:cNvPr>
          <p:cNvSpPr>
            <a:spLocks noGrp="1"/>
          </p:cNvSpPr>
          <p:nvPr>
            <p:ph idx="1"/>
          </p:nvPr>
        </p:nvSpPr>
        <p:spPr/>
        <p:txBody>
          <a:bodyPr>
            <a:normAutofit fontScale="92500" lnSpcReduction="10000"/>
          </a:bodyPr>
          <a:lstStyle/>
          <a:p>
            <a:pPr>
              <a:buFont typeface="Wingdings" panose="05000000000000000000" pitchFamily="2" charset="2"/>
              <a:buChar char="v"/>
            </a:pPr>
            <a:r>
              <a:rPr lang="en-US" dirty="0"/>
              <a:t>Male 70 years old. Multiple polyps resected diagnosed as </a:t>
            </a:r>
            <a:r>
              <a:rPr lang="en-US" dirty="0" err="1"/>
              <a:t>tubulovillous</a:t>
            </a:r>
            <a:r>
              <a:rPr lang="en-US" dirty="0"/>
              <a:t> adenomas and tubular adenomas. Colonoscopy with endoscopy mucosal resection. Patient states not all areas were completed, the doctor diagnosed the disease all proper documentation is present, and ready for coder. NOTE: Gene analysis information attach no code as per clinic policies.</a:t>
            </a:r>
          </a:p>
          <a:p>
            <a:pPr>
              <a:buFont typeface="Arial" panose="020B0604020202020204" pitchFamily="34" charset="0"/>
              <a:buChar char="•"/>
            </a:pPr>
            <a:r>
              <a:rPr lang="en-US" dirty="0"/>
              <a:t>Diagnosis code:</a:t>
            </a:r>
          </a:p>
          <a:p>
            <a:pPr lvl="1">
              <a:buFont typeface="Arial" panose="020B0604020202020204" pitchFamily="34" charset="0"/>
              <a:buChar char="•"/>
            </a:pPr>
            <a:r>
              <a:rPr lang="en-US" dirty="0"/>
              <a:t>Primary Diagnosis: D12.2 Benign neoplasm of ascending colon</a:t>
            </a:r>
          </a:p>
          <a:p>
            <a:pPr lvl="1">
              <a:buFont typeface="Arial" panose="020B0604020202020204" pitchFamily="34" charset="0"/>
              <a:buChar char="•"/>
            </a:pPr>
            <a:r>
              <a:rPr lang="en-US" dirty="0"/>
              <a:t>Secondary Diagnosis: I10 Essential (primary) hypertension; E11.9 Type 2 diabetes mellitus without complications; J45.909 Unspecified asthma, uncomplicated; E03.9 Hypothyroidism, unspecified; K21.9 Gastro-esophageal reflux disease without esophagitis; E78.0 Pure hypercholesterolemia</a:t>
            </a:r>
          </a:p>
          <a:p>
            <a:pPr lvl="1">
              <a:buFont typeface="Arial" panose="020B0604020202020204" pitchFamily="34" charset="0"/>
              <a:buChar char="•"/>
            </a:pPr>
            <a:endParaRPr lang="en-US" dirty="0"/>
          </a:p>
          <a:p>
            <a:pPr>
              <a:buFont typeface="Wingdings" panose="05000000000000000000" pitchFamily="2" charset="2"/>
              <a:buChar char="v"/>
            </a:pPr>
            <a:r>
              <a:rPr lang="en-US" dirty="0"/>
              <a:t>Notes: There are numerous procedures on this record relating to gene analysis. Per clinic policies, we are not assigning codes to these as they would most probably be captured by the chargemaster system in place at the facility. Procedure code could not be assigned.</a:t>
            </a:r>
          </a:p>
          <a:p>
            <a:pPr>
              <a:buFont typeface="Wingdings" panose="05000000000000000000" pitchFamily="2" charset="2"/>
              <a:buChar char="v"/>
            </a:pPr>
            <a:r>
              <a:rPr lang="en-US" dirty="0"/>
              <a:t>Missing components:</a:t>
            </a:r>
          </a:p>
          <a:p>
            <a:pPr lvl="1">
              <a:buFont typeface="Arial" panose="020B0604020202020204" pitchFamily="34" charset="0"/>
              <a:buChar char="•"/>
            </a:pPr>
            <a:r>
              <a:rPr lang="en-US" dirty="0"/>
              <a:t>The discharge summary as well as the operative notes for any procedure performed was not there.</a:t>
            </a:r>
          </a:p>
          <a:p>
            <a:pPr lvl="1">
              <a:buFont typeface="Arial" panose="020B0604020202020204" pitchFamily="34" charset="0"/>
              <a:buChar char="•"/>
            </a:pPr>
            <a:r>
              <a:rPr lang="en-US" dirty="0"/>
              <a:t>Poor quality documentation was not complete or consistent.</a:t>
            </a:r>
          </a:p>
        </p:txBody>
      </p:sp>
      <p:pic>
        <p:nvPicPr>
          <p:cNvPr id="4" name="Audio 3">
            <a:hlinkClick r:id="" action="ppaction://media"/>
            <a:extLst>
              <a:ext uri="{FF2B5EF4-FFF2-40B4-BE49-F238E27FC236}">
                <a16:creationId xmlns:a16="http://schemas.microsoft.com/office/drawing/2014/main" id="{0CF58A13-107C-4704-978E-2489119E64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33286840"/>
      </p:ext>
    </p:extLst>
  </p:cSld>
  <p:clrMapOvr>
    <a:masterClrMapping/>
  </p:clrMapOvr>
  <mc:AlternateContent xmlns:mc="http://schemas.openxmlformats.org/markup-compatibility/2006">
    <mc:Choice xmlns:p14="http://schemas.microsoft.com/office/powerpoint/2010/main" Requires="p14">
      <p:transition spd="slow" p14:dur="2000" advTm="121336"/>
    </mc:Choice>
    <mc:Fallback>
      <p:transition spd="slow" advTm="121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A27D-1105-45F0-A178-EF8ABE9E7285}"/>
              </a:ext>
            </a:extLst>
          </p:cNvPr>
          <p:cNvSpPr>
            <a:spLocks noGrp="1"/>
          </p:cNvSpPr>
          <p:nvPr>
            <p:ph type="title"/>
          </p:nvPr>
        </p:nvSpPr>
        <p:spPr/>
        <p:txBody>
          <a:bodyPr/>
          <a:lstStyle/>
          <a:p>
            <a:pPr algn="ctr"/>
            <a:r>
              <a:rPr lang="en-US" dirty="0"/>
              <a:t>Case 410198</a:t>
            </a:r>
          </a:p>
        </p:txBody>
      </p:sp>
      <p:sp>
        <p:nvSpPr>
          <p:cNvPr id="3" name="Content Placeholder 2">
            <a:extLst>
              <a:ext uri="{FF2B5EF4-FFF2-40B4-BE49-F238E27FC236}">
                <a16:creationId xmlns:a16="http://schemas.microsoft.com/office/drawing/2014/main" id="{D6BDD24B-E967-4330-BAC2-01B111CCB2F1}"/>
              </a:ext>
            </a:extLst>
          </p:cNvPr>
          <p:cNvSpPr>
            <a:spLocks noGrp="1"/>
          </p:cNvSpPr>
          <p:nvPr>
            <p:ph idx="1"/>
          </p:nvPr>
        </p:nvSpPr>
        <p:spPr/>
        <p:txBody>
          <a:bodyPr/>
          <a:lstStyle/>
          <a:p>
            <a:pPr>
              <a:buFont typeface="Wingdings" panose="05000000000000000000" pitchFamily="2" charset="2"/>
              <a:buChar char="v"/>
            </a:pPr>
            <a:r>
              <a:rPr lang="en-US" dirty="0"/>
              <a:t>Female 49 years old. Had a cyst on the left cheek years ago, patient notice  the scar is enlarged, itchy and drains foul smell material. Otherwise, patient is healthy.</a:t>
            </a:r>
          </a:p>
          <a:p>
            <a:pPr>
              <a:buFont typeface="Arial" panose="020B0604020202020204" pitchFamily="34" charset="0"/>
              <a:buChar char="•"/>
            </a:pPr>
            <a:r>
              <a:rPr lang="en-US" dirty="0"/>
              <a:t>Diagnosis Codes:</a:t>
            </a:r>
          </a:p>
          <a:p>
            <a:pPr lvl="1">
              <a:buFont typeface="Arial" panose="020B0604020202020204" pitchFamily="34" charset="0"/>
              <a:buChar char="•"/>
            </a:pPr>
            <a:r>
              <a:rPr lang="en-US" dirty="0"/>
              <a:t>Dx Reason for Visit: L72.0 Epidermal Cyst</a:t>
            </a:r>
          </a:p>
          <a:p>
            <a:pPr lvl="2">
              <a:buFont typeface="Arial" panose="020B0604020202020204" pitchFamily="34" charset="0"/>
              <a:buChar char="•"/>
            </a:pPr>
            <a:r>
              <a:rPr lang="en-US" dirty="0"/>
              <a:t>Primary Diagnosis: L72.0 Epidermal Cyst</a:t>
            </a:r>
          </a:p>
          <a:p>
            <a:pPr lvl="2">
              <a:buFont typeface="Arial" panose="020B0604020202020204" pitchFamily="34" charset="0"/>
              <a:buChar char="•"/>
            </a:pPr>
            <a:r>
              <a:rPr lang="en-US" dirty="0"/>
              <a:t>Secondary Diagnosis: E03.8 Hypothyroidism, unspecified</a:t>
            </a:r>
          </a:p>
          <a:p>
            <a:pPr>
              <a:buFont typeface="Arial" panose="020B0604020202020204" pitchFamily="34" charset="0"/>
              <a:buChar char="•"/>
            </a:pPr>
            <a:r>
              <a:rPr lang="en-US" dirty="0"/>
              <a:t>Detailed CPT Procedures:</a:t>
            </a:r>
          </a:p>
          <a:p>
            <a:pPr lvl="1">
              <a:buFont typeface="Arial" panose="020B0604020202020204" pitchFamily="34" charset="0"/>
              <a:buChar char="•"/>
            </a:pPr>
            <a:r>
              <a:rPr lang="en-US" dirty="0"/>
              <a:t>11441 Excision, other benign lesion including margins, except skin tag, face, ear, eyelids, nose, mucous membrane; excided diameter 0.6 to 1.0 cm</a:t>
            </a:r>
          </a:p>
          <a:p>
            <a:pPr lvl="1">
              <a:buFont typeface="Arial" panose="020B0604020202020204" pitchFamily="34" charset="0"/>
              <a:buChar char="•"/>
            </a:pPr>
            <a:r>
              <a:rPr lang="en-US" dirty="0"/>
              <a:t>12051 Repair, intermediate, wounds of face, ears, eyelids, nose, lips, and/or mucous membrane; 2.5 cm or less</a:t>
            </a:r>
          </a:p>
          <a:p>
            <a:pPr>
              <a:buFont typeface="Wingdings" panose="05000000000000000000" pitchFamily="2" charset="2"/>
              <a:buChar char="v"/>
            </a:pPr>
            <a:r>
              <a:rPr lang="en-US" dirty="0"/>
              <a:t>NOTES: Most documentation on file; except occupational history and no laboratory test were mentioned. </a:t>
            </a:r>
          </a:p>
        </p:txBody>
      </p:sp>
      <p:pic>
        <p:nvPicPr>
          <p:cNvPr id="4" name="Audio 3">
            <a:hlinkClick r:id="" action="ppaction://media"/>
            <a:extLst>
              <a:ext uri="{FF2B5EF4-FFF2-40B4-BE49-F238E27FC236}">
                <a16:creationId xmlns:a16="http://schemas.microsoft.com/office/drawing/2014/main" id="{22BA8DC6-CBAF-43A2-A156-8055AC590F4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77103724"/>
      </p:ext>
    </p:extLst>
  </p:cSld>
  <p:clrMapOvr>
    <a:masterClrMapping/>
  </p:clrMapOvr>
  <mc:AlternateContent xmlns:mc="http://schemas.openxmlformats.org/markup-compatibility/2006">
    <mc:Choice xmlns:p14="http://schemas.microsoft.com/office/powerpoint/2010/main" Requires="p14">
      <p:transition spd="slow" p14:dur="2000" advTm="84647"/>
    </mc:Choice>
    <mc:Fallback>
      <p:transition spd="slow" advTm="84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10FCC-E758-46F3-A9A8-5DD41405BC1B}"/>
              </a:ext>
            </a:extLst>
          </p:cNvPr>
          <p:cNvSpPr>
            <a:spLocks noGrp="1"/>
          </p:cNvSpPr>
          <p:nvPr>
            <p:ph type="title"/>
          </p:nvPr>
        </p:nvSpPr>
        <p:spPr/>
        <p:txBody>
          <a:bodyPr/>
          <a:lstStyle/>
          <a:p>
            <a:pPr algn="ctr"/>
            <a:r>
              <a:rPr lang="en-US" dirty="0"/>
              <a:t>Case 410296</a:t>
            </a:r>
          </a:p>
        </p:txBody>
      </p:sp>
      <p:sp>
        <p:nvSpPr>
          <p:cNvPr id="3" name="Content Placeholder 2">
            <a:extLst>
              <a:ext uri="{FF2B5EF4-FFF2-40B4-BE49-F238E27FC236}">
                <a16:creationId xmlns:a16="http://schemas.microsoft.com/office/drawing/2014/main" id="{941B8CE0-292D-4B10-806A-D64FD1F01F49}"/>
              </a:ext>
            </a:extLst>
          </p:cNvPr>
          <p:cNvSpPr>
            <a:spLocks noGrp="1"/>
          </p:cNvSpPr>
          <p:nvPr>
            <p:ph idx="1"/>
          </p:nvPr>
        </p:nvSpPr>
        <p:spPr/>
        <p:txBody>
          <a:bodyPr>
            <a:normAutofit fontScale="92500" lnSpcReduction="20000"/>
          </a:bodyPr>
          <a:lstStyle/>
          <a:p>
            <a:pPr>
              <a:buFont typeface="Wingdings" panose="05000000000000000000" pitchFamily="2" charset="2"/>
              <a:buChar char="v"/>
            </a:pPr>
            <a:r>
              <a:rPr lang="en-US" dirty="0"/>
              <a:t>Male 45 years old. Development delay with autistic behaviors. </a:t>
            </a:r>
          </a:p>
          <a:p>
            <a:r>
              <a:rPr lang="en-US" dirty="0"/>
              <a:t>Diagnosis Code:</a:t>
            </a:r>
          </a:p>
          <a:p>
            <a:pPr lvl="1"/>
            <a:r>
              <a:rPr lang="en-US" dirty="0"/>
              <a:t>Dx Reason for Visit:Z01.21 Encounter for dental examination and cleaning with abnormal findings</a:t>
            </a:r>
          </a:p>
          <a:p>
            <a:pPr lvl="1"/>
            <a:r>
              <a:rPr lang="en-US" dirty="0"/>
              <a:t>Primary Diagnosis: Z01.21  Encounter for dental examination and cleaning with abnormal findings</a:t>
            </a:r>
          </a:p>
          <a:p>
            <a:pPr lvl="1"/>
            <a:r>
              <a:rPr lang="en-US" dirty="0"/>
              <a:t>Secondary Diagnoses: F79 Unspecified intellectual disabilities</a:t>
            </a:r>
          </a:p>
          <a:p>
            <a:pPr marL="2317120" lvl="8" indent="0">
              <a:buNone/>
            </a:pPr>
            <a:r>
              <a:rPr lang="en-US" dirty="0"/>
              <a:t>F84.0 Autistic disorder</a:t>
            </a:r>
          </a:p>
          <a:p>
            <a:pPr marL="2317120" lvl="8" indent="0">
              <a:buNone/>
            </a:pPr>
            <a:r>
              <a:rPr lang="en-US" dirty="0"/>
              <a:t>G40.409 Other generalized epilepsy and epileptic syndromes, not intractable, without status epilepticus</a:t>
            </a:r>
          </a:p>
          <a:p>
            <a:pPr marL="2317120" lvl="8" indent="0">
              <a:buNone/>
            </a:pPr>
            <a:r>
              <a:rPr lang="en-US" dirty="0"/>
              <a:t>E78.5 Hyperlipidemia, unspecified</a:t>
            </a:r>
          </a:p>
          <a:p>
            <a:pPr marL="2317120" lvl="8" indent="0">
              <a:buNone/>
            </a:pPr>
            <a:r>
              <a:rPr lang="en-US" dirty="0"/>
              <a:t>K04.7 Periapical abscess without sinus</a:t>
            </a:r>
          </a:p>
          <a:p>
            <a:pPr marL="2317120" lvl="8" indent="0">
              <a:buNone/>
            </a:pPr>
            <a:endParaRPr lang="en-US" dirty="0"/>
          </a:p>
          <a:p>
            <a:pPr lvl="1"/>
            <a:r>
              <a:rPr lang="en-US" dirty="0"/>
              <a:t>Detailed HCPCS Codes:</a:t>
            </a:r>
          </a:p>
          <a:p>
            <a:pPr marL="548640" lvl="2" indent="0">
              <a:buNone/>
            </a:pPr>
            <a:r>
              <a:rPr lang="en-US" dirty="0"/>
              <a:t>D7140 Extraction, erupted tooth or exposed root (elevation and/or forceps removal)</a:t>
            </a:r>
          </a:p>
          <a:p>
            <a:pPr marL="548640" lvl="2" indent="0">
              <a:buNone/>
            </a:pPr>
            <a:r>
              <a:rPr lang="en-US" dirty="0"/>
              <a:t>D2332 Resin based composite three surface, anterior</a:t>
            </a:r>
          </a:p>
          <a:p>
            <a:pPr marL="548640" lvl="2" indent="0">
              <a:buNone/>
            </a:pPr>
            <a:r>
              <a:rPr lang="en-US" dirty="0"/>
              <a:t>D2393 Resin based composite three surface, posterior</a:t>
            </a:r>
          </a:p>
          <a:p>
            <a:pPr marL="548640" lvl="2" indent="0">
              <a:buNone/>
            </a:pPr>
            <a:r>
              <a:rPr lang="en-US" dirty="0"/>
              <a:t>D2140 Amalgam one surface, primary or permanent</a:t>
            </a:r>
          </a:p>
          <a:p>
            <a:pPr marL="548640" lvl="2" indent="0">
              <a:buNone/>
            </a:pPr>
            <a:r>
              <a:rPr lang="en-US" dirty="0"/>
              <a:t>D0180 Comprehensive periodontal evaluation new or established patient</a:t>
            </a:r>
          </a:p>
        </p:txBody>
      </p:sp>
      <p:pic>
        <p:nvPicPr>
          <p:cNvPr id="4" name="Audio 3">
            <a:hlinkClick r:id="" action="ppaction://media"/>
            <a:extLst>
              <a:ext uri="{FF2B5EF4-FFF2-40B4-BE49-F238E27FC236}">
                <a16:creationId xmlns:a16="http://schemas.microsoft.com/office/drawing/2014/main" id="{A41A1BEB-F558-4E44-9D39-C2DFD3F4EF7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99951628"/>
      </p:ext>
    </p:extLst>
  </p:cSld>
  <p:clrMapOvr>
    <a:masterClrMapping/>
  </p:clrMapOvr>
  <mc:AlternateContent xmlns:mc="http://schemas.openxmlformats.org/markup-compatibility/2006">
    <mc:Choice xmlns:p14="http://schemas.microsoft.com/office/powerpoint/2010/main" Requires="p14">
      <p:transition spd="slow" p14:dur="2000" advTm="110119"/>
    </mc:Choice>
    <mc:Fallback>
      <p:transition spd="slow" advTm="1101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D635-D91F-4A2D-AC59-E5761FA6142A}"/>
              </a:ext>
            </a:extLst>
          </p:cNvPr>
          <p:cNvSpPr>
            <a:spLocks noGrp="1"/>
          </p:cNvSpPr>
          <p:nvPr>
            <p:ph type="title"/>
          </p:nvPr>
        </p:nvSpPr>
        <p:spPr>
          <a:xfrm>
            <a:off x="881269" y="2743200"/>
            <a:ext cx="10058400" cy="1371600"/>
          </a:xfrm>
        </p:spPr>
        <p:txBody>
          <a:bodyPr>
            <a:normAutofit fontScale="90000"/>
          </a:bodyPr>
          <a:lstStyle/>
          <a:p>
            <a:r>
              <a:rPr lang="en-US" sz="3100" dirty="0">
                <a:latin typeface="+mn-lt"/>
              </a:rPr>
              <a:t>Documentation Notes:</a:t>
            </a:r>
            <a:br>
              <a:rPr lang="en-US" sz="3100" dirty="0">
                <a:latin typeface="+mn-lt"/>
              </a:rPr>
            </a:br>
            <a:br>
              <a:rPr lang="en-US" sz="3100" dirty="0">
                <a:latin typeface="+mn-lt"/>
              </a:rPr>
            </a:br>
            <a:r>
              <a:rPr lang="en-US" sz="3100" dirty="0">
                <a:latin typeface="+mn-lt"/>
              </a:rPr>
              <a:t> I found the history and physical portion of the record was very difficult to read. It was handwritten and it made it hard to decipher what </a:t>
            </a:r>
            <a:br>
              <a:rPr lang="en-US" sz="3100" dirty="0">
                <a:latin typeface="+mn-lt"/>
              </a:rPr>
            </a:br>
            <a:r>
              <a:rPr lang="en-US" sz="3100" dirty="0">
                <a:latin typeface="+mn-lt"/>
              </a:rPr>
              <a:t>was going on. </a:t>
            </a:r>
            <a:br>
              <a:rPr lang="en-US" sz="3100" dirty="0">
                <a:latin typeface="+mn-lt"/>
              </a:rPr>
            </a:br>
            <a:br>
              <a:rPr lang="en-US" sz="3100" dirty="0">
                <a:latin typeface="+mn-lt"/>
              </a:rPr>
            </a:br>
            <a:r>
              <a:rPr lang="en-US" sz="3100" dirty="0">
                <a:latin typeface="+mn-lt"/>
              </a:rPr>
              <a:t>With the history and physical being illegible, this goes against the guidelines for quality documentation needs to be legible.</a:t>
            </a:r>
            <a:br>
              <a:rPr lang="en-US" sz="3100" dirty="0">
                <a:latin typeface="+mn-lt"/>
              </a:rPr>
            </a:br>
            <a:br>
              <a:rPr lang="en-US" sz="3100" dirty="0">
                <a:latin typeface="+mn-lt"/>
              </a:rPr>
            </a:br>
            <a:r>
              <a:rPr lang="en-US" sz="3100" dirty="0">
                <a:latin typeface="+mn-lt"/>
              </a:rPr>
              <a:t>The operative notes were missing a diagnosis. This makes the document incomplete and will result in incorrect reimbursement. </a:t>
            </a:r>
            <a:br>
              <a:rPr lang="en-US" dirty="0"/>
            </a:br>
            <a:endParaRPr lang="en-US" dirty="0"/>
          </a:p>
        </p:txBody>
      </p:sp>
      <p:pic>
        <p:nvPicPr>
          <p:cNvPr id="3" name="Audio 2">
            <a:hlinkClick r:id="" action="ppaction://media"/>
            <a:extLst>
              <a:ext uri="{FF2B5EF4-FFF2-40B4-BE49-F238E27FC236}">
                <a16:creationId xmlns:a16="http://schemas.microsoft.com/office/drawing/2014/main" id="{36790E1D-3571-4751-999C-E23CA2D0173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15269406"/>
      </p:ext>
    </p:extLst>
  </p:cSld>
  <p:clrMapOvr>
    <a:masterClrMapping/>
  </p:clrMapOvr>
  <mc:AlternateContent xmlns:mc="http://schemas.openxmlformats.org/markup-compatibility/2006">
    <mc:Choice xmlns:p14="http://schemas.microsoft.com/office/powerpoint/2010/main" Requires="p14">
      <p:transition spd="slow" p14:dur="2000" advTm="28349"/>
    </mc:Choice>
    <mc:Fallback>
      <p:transition spd="slow" advTm="28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5CA6E-0CA0-47B9-912D-450F14BFD56C}"/>
              </a:ext>
            </a:extLst>
          </p:cNvPr>
          <p:cNvSpPr>
            <a:spLocks noGrp="1"/>
          </p:cNvSpPr>
          <p:nvPr>
            <p:ph type="title"/>
          </p:nvPr>
        </p:nvSpPr>
        <p:spPr/>
        <p:txBody>
          <a:bodyPr/>
          <a:lstStyle/>
          <a:p>
            <a:pPr algn="ctr"/>
            <a:r>
              <a:rPr lang="en-US" dirty="0"/>
              <a:t>Sources:</a:t>
            </a:r>
          </a:p>
        </p:txBody>
      </p:sp>
      <p:sp>
        <p:nvSpPr>
          <p:cNvPr id="3" name="Content Placeholder 2">
            <a:extLst>
              <a:ext uri="{FF2B5EF4-FFF2-40B4-BE49-F238E27FC236}">
                <a16:creationId xmlns:a16="http://schemas.microsoft.com/office/drawing/2014/main" id="{4B5782EA-A569-494D-9688-9BF8CA5A3EBD}"/>
              </a:ext>
            </a:extLst>
          </p:cNvPr>
          <p:cNvSpPr>
            <a:spLocks noGrp="1"/>
          </p:cNvSpPr>
          <p:nvPr>
            <p:ph idx="1"/>
          </p:nvPr>
        </p:nvSpPr>
        <p:spPr/>
        <p:txBody>
          <a:bodyPr/>
          <a:lstStyle/>
          <a:p>
            <a:r>
              <a:rPr lang="en-US" b="1" dirty="0"/>
              <a:t>“How to keep good clinical records”</a:t>
            </a:r>
          </a:p>
          <a:p>
            <a:pPr lvl="1"/>
            <a:r>
              <a:rPr lang="en-US" dirty="0">
                <a:hlinkClick r:id="rId4"/>
              </a:rPr>
              <a:t>https://www.ncbi.nlm.nih.gov/pmc/articles/PMC5297955/</a:t>
            </a:r>
            <a:endParaRPr lang="en-US" dirty="0"/>
          </a:p>
          <a:p>
            <a:r>
              <a:rPr lang="en-US" b="1" dirty="0"/>
              <a:t>“Guidelines for Medical Record Documentation”</a:t>
            </a:r>
          </a:p>
          <a:p>
            <a:pPr lvl="1"/>
            <a:r>
              <a:rPr lang="en-US" dirty="0">
                <a:hlinkClick r:id="rId5"/>
              </a:rPr>
              <a:t>https://www.ncqa.org/wp-content/uploads/2018/07/20180110_Guidelines_Medical_Record_Documentation.pdf</a:t>
            </a:r>
            <a:endParaRPr lang="en-US" dirty="0"/>
          </a:p>
          <a:p>
            <a:r>
              <a:rPr lang="en-US" b="1" dirty="0"/>
              <a:t>“Complying with Medical Record Documentation Requirements”</a:t>
            </a:r>
          </a:p>
          <a:p>
            <a:pPr lvl="1"/>
            <a:r>
              <a:rPr lang="en-US" dirty="0">
                <a:hlinkClick r:id="rId6"/>
              </a:rPr>
              <a:t>https://www.cms.gov/Outreach-and-Education/Medicare-Learning-Network-MLN/MLNProducts/Downloads/CERTMedRecDoc-FactSheet-ICN909160.pdf</a:t>
            </a:r>
            <a:r>
              <a:rPr lang="en-US" dirty="0"/>
              <a:t> </a:t>
            </a:r>
          </a:p>
          <a:p>
            <a:r>
              <a:rPr lang="en-US" b="1" dirty="0"/>
              <a:t>“Fundamentals of Medical Record Documentation”</a:t>
            </a:r>
          </a:p>
          <a:p>
            <a:pPr lvl="1"/>
            <a:r>
              <a:rPr lang="en-US" dirty="0">
                <a:hlinkClick r:id="rId7"/>
              </a:rPr>
              <a:t>https://www.ncbi.nlm.nih.gov/pmc/articles/PMC3010959/</a:t>
            </a:r>
            <a:r>
              <a:rPr lang="en-US" dirty="0"/>
              <a:t> </a:t>
            </a:r>
          </a:p>
          <a:p>
            <a:r>
              <a:rPr lang="en-US" b="1" dirty="0"/>
              <a:t>“Recognizing the Characteristics of Quality Documentation”</a:t>
            </a:r>
          </a:p>
          <a:p>
            <a:pPr lvl="1"/>
            <a:r>
              <a:rPr lang="en-US" dirty="0">
                <a:hlinkClick r:id="rId8"/>
              </a:rPr>
              <a:t>https://bok.ahima.org/doc?oid=301440#.YRnKk98pDIU</a:t>
            </a:r>
            <a:endParaRPr lang="en-US" dirty="0"/>
          </a:p>
          <a:p>
            <a:pPr marL="274320" lvl="1" indent="0">
              <a:buNone/>
            </a:pPr>
            <a:endParaRPr lang="en-US" dirty="0"/>
          </a:p>
        </p:txBody>
      </p:sp>
      <p:pic>
        <p:nvPicPr>
          <p:cNvPr id="4" name="Audio 3">
            <a:hlinkClick r:id="" action="ppaction://media"/>
            <a:extLst>
              <a:ext uri="{FF2B5EF4-FFF2-40B4-BE49-F238E27FC236}">
                <a16:creationId xmlns:a16="http://schemas.microsoft.com/office/drawing/2014/main" id="{40A547B1-472A-42CD-8049-8B241ED2D90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30942363"/>
      </p:ext>
    </p:extLst>
  </p:cSld>
  <p:clrMapOvr>
    <a:masterClrMapping/>
  </p:clrMapOvr>
  <mc:AlternateContent xmlns:mc="http://schemas.openxmlformats.org/markup-compatibility/2006">
    <mc:Choice xmlns:p14="http://schemas.microsoft.com/office/powerpoint/2010/main" Requires="p14">
      <p:transition spd="slow" p14:dur="2000" advTm="22968"/>
    </mc:Choice>
    <mc:Fallback>
      <p:transition spd="slow" advTm="22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riginal 5_01_Win32" id="{77344C68-A3F1-476B-8680-97D7F429B46B}" vid="{89780073-58E8-4DFF-BF29-BA99F805284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2D276E62-80A3-44DD-9BCC-97ED2B99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DB58277-F8DF-46FF-84EC-EF41B835E69F}">
  <ds:schemaRefs>
    <ds:schemaRef ds:uri="http://schemas.microsoft.com/sharepoint/v3/contenttype/forms"/>
  </ds:schemaRefs>
</ds:datastoreItem>
</file>

<file path=customXml/itemProps3.xml><?xml version="1.0" encoding="utf-8"?>
<ds:datastoreItem xmlns:ds="http://schemas.openxmlformats.org/officeDocument/2006/customXml" ds:itemID="{137651BA-F45C-4845-9AB3-E0A65B39F5E1}">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{4D9FC448-AB4A-4AE4-BD27-E4F213A01B4F}tf78438558_win32</Template>
  <TotalTime>508</TotalTime>
  <Words>1470</Words>
  <Application>Microsoft Office PowerPoint</Application>
  <PresentationFormat>Widescreen</PresentationFormat>
  <Paragraphs>127</Paragraphs>
  <Slides>15</Slides>
  <Notes>0</Notes>
  <HiddenSlides>0</HiddenSlides>
  <MMClips>15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Garamond</vt:lpstr>
      <vt:lpstr>Wingdings</vt:lpstr>
      <vt:lpstr>SavonVTI</vt:lpstr>
      <vt:lpstr>Documentation presentation </vt:lpstr>
      <vt:lpstr>What is documentation? </vt:lpstr>
      <vt:lpstr>Why is proper documentation so important? </vt:lpstr>
      <vt:lpstr>Documentation on the medical record facilitates:</vt:lpstr>
      <vt:lpstr>Tips</vt:lpstr>
      <vt:lpstr>Include in Documentation</vt:lpstr>
      <vt:lpstr>Characteristics of High-Quality Documentation</vt:lpstr>
      <vt:lpstr>Why Complete Documentation is Important</vt:lpstr>
      <vt:lpstr>Studies Cases AHIMA Vlab Outpatient Clinic Cases</vt:lpstr>
      <vt:lpstr>Case 410057</vt:lpstr>
      <vt:lpstr>Case 410092</vt:lpstr>
      <vt:lpstr>Case 410198</vt:lpstr>
      <vt:lpstr>Case 410296</vt:lpstr>
      <vt:lpstr>Documentation Notes:   I found the history and physical portion of the record was very difficult to read. It was handwritten and it made it hard to decipher what  was going on.   With the history and physical being illegible, this goes against the guidelines for quality documentation needs to be legible.  The operative notes were missing a diagnosis. This makes the document incomplete and will result in incorrect reimbursement.  </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Documentation presentation</dc:title>
  <dc:creator>Ana Gonzalez</dc:creator>
  <cp:lastModifiedBy>Ana Gonzalez</cp:lastModifiedBy>
  <cp:revision>3</cp:revision>
  <dcterms:created xsi:type="dcterms:W3CDTF">2021-08-11T10:51:38Z</dcterms:created>
  <dcterms:modified xsi:type="dcterms:W3CDTF">2021-08-16T03:05:29Z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