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3"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h4xPI3nK/SZfR7DM8tcdVBRJXE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0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6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29b761c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029b761c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29b761c7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29b761c7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p>
        </p:txBody>
      </p:sp>
    </p:spTree>
    <p:extLst>
      <p:ext uri="{BB962C8B-B14F-4D97-AF65-F5344CB8AC3E}">
        <p14:creationId xmlns:p14="http://schemas.microsoft.com/office/powerpoint/2010/main" val="1412421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402236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48024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0663370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04479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990431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5683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443649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857824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9918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4636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714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5006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761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47145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341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11911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5260639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85818302"/>
      </p:ext>
    </p:extLst>
  </p:cSld>
  <p:clrMap bg1="dk1" tx1="lt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i="1"/>
              <a:t>Competing Hospital Business Set-up and Patient Population</a:t>
            </a:r>
            <a:endParaRPr/>
          </a:p>
          <a:p>
            <a:pPr marL="0" lvl="0" indent="0" algn="ctr" rtl="0">
              <a:lnSpc>
                <a:spcPct val="90000"/>
              </a:lnSpc>
              <a:spcBef>
                <a:spcPts val="0"/>
              </a:spcBef>
              <a:spcAft>
                <a:spcPts val="0"/>
              </a:spcAft>
              <a:buClr>
                <a:schemeClr val="dk1"/>
              </a:buClr>
              <a:buSzPct val="100000"/>
              <a:buFont typeface="Calibri"/>
              <a:buNone/>
            </a:pPr>
            <a:br>
              <a:rPr lang="en-US"/>
            </a:br>
            <a:endParaRPr/>
          </a:p>
        </p:txBody>
      </p:sp>
      <p:sp>
        <p:nvSpPr>
          <p:cNvPr id="85" name="Google Shape;85;p1"/>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By Brooklynn Painter</a:t>
            </a:r>
            <a:endParaRPr/>
          </a:p>
        </p:txBody>
      </p:sp>
      <p:pic>
        <p:nvPicPr>
          <p:cNvPr id="2" name="Recorded Sound">
            <a:hlinkClick r:id="" action="ppaction://media"/>
            <a:extLst>
              <a:ext uri="{FF2B5EF4-FFF2-40B4-BE49-F238E27FC236}">
                <a16:creationId xmlns:a16="http://schemas.microsoft.com/office/drawing/2014/main" id="{8FEE19A9-05D1-4FFA-8007-30C516A2C0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27D9-7056-4D63-ADCE-20C400049BF4}"/>
              </a:ext>
            </a:extLst>
          </p:cNvPr>
          <p:cNvSpPr>
            <a:spLocks noGrp="1"/>
          </p:cNvSpPr>
          <p:nvPr>
            <p:ph type="title"/>
          </p:nvPr>
        </p:nvSpPr>
        <p:spPr/>
        <p:txBody>
          <a:bodyPr/>
          <a:lstStyle/>
          <a:p>
            <a:r>
              <a:rPr lang="en-US" dirty="0"/>
              <a:t>Promote access to health services</a:t>
            </a:r>
          </a:p>
        </p:txBody>
      </p:sp>
      <p:sp>
        <p:nvSpPr>
          <p:cNvPr id="3" name="Text Placeholder 2">
            <a:extLst>
              <a:ext uri="{FF2B5EF4-FFF2-40B4-BE49-F238E27FC236}">
                <a16:creationId xmlns:a16="http://schemas.microsoft.com/office/drawing/2014/main" id="{A078EA6E-A6DF-4154-A77A-EF5708278DBD}"/>
              </a:ext>
            </a:extLst>
          </p:cNvPr>
          <p:cNvSpPr>
            <a:spLocks noGrp="1"/>
          </p:cNvSpPr>
          <p:nvPr>
            <p:ph idx="1"/>
          </p:nvPr>
        </p:nvSpPr>
        <p:spPr/>
        <p:txBody>
          <a:bodyPr>
            <a:normAutofit/>
          </a:bodyPr>
          <a:lstStyle/>
          <a:p>
            <a:pPr algn="l" fontAlgn="base"/>
            <a:r>
              <a:rPr lang="en-US" b="1" i="0" dirty="0">
                <a:effectLst/>
                <a:latin typeface="inherit"/>
              </a:rPr>
              <a:t> </a:t>
            </a:r>
            <a:r>
              <a:rPr lang="en-US" b="0" i="0" dirty="0">
                <a:effectLst/>
                <a:latin typeface="open_sansregular"/>
              </a:rPr>
              <a:t>Improve and expand the availability of comprehensive health services.</a:t>
            </a:r>
          </a:p>
          <a:p>
            <a:pPr algn="l" fontAlgn="base"/>
            <a:r>
              <a:rPr lang="en-US" b="0" i="0" dirty="0">
                <a:effectLst/>
                <a:latin typeface="open_sansregular"/>
              </a:rPr>
              <a:t>Expand access to health care services in underserved and rural areas.</a:t>
            </a:r>
          </a:p>
          <a:p>
            <a:pPr algn="l" fontAlgn="base"/>
            <a:r>
              <a:rPr lang="en-US" b="0" i="0" dirty="0">
                <a:effectLst/>
                <a:latin typeface="open_sansregular"/>
              </a:rPr>
              <a:t>Foster and encourage the use of health care delivery models that utilize team-based approaches where each member practices at the full scope of their training.</a:t>
            </a:r>
          </a:p>
          <a:p>
            <a:pPr algn="l" fontAlgn="base"/>
            <a:r>
              <a:rPr lang="en-US" b="0" i="0" dirty="0">
                <a:effectLst/>
                <a:latin typeface="open_sansregular"/>
              </a:rPr>
              <a:t>Strengthen health care providers’ ability to plan, coordinate, and manage services across the continuum of care.</a:t>
            </a:r>
          </a:p>
          <a:p>
            <a:pPr algn="l" fontAlgn="base"/>
            <a:r>
              <a:rPr lang="en-US" b="0" i="0" dirty="0">
                <a:effectLst/>
                <a:latin typeface="open_sansregular"/>
              </a:rPr>
              <a:t>Increase access to quality patient care through the use of telehealth and innovative technology solutions.</a:t>
            </a:r>
          </a:p>
          <a:p>
            <a:pPr algn="l" fontAlgn="base"/>
            <a:r>
              <a:rPr lang="en-US" b="0" i="0" dirty="0">
                <a:effectLst/>
                <a:latin typeface="open_sansregular"/>
              </a:rPr>
              <a:t> Enhance the knowledge and use of evidence-based primary care and preventive services, treatment guidelines, promising practices, and models of care within communities.</a:t>
            </a:r>
          </a:p>
          <a:p>
            <a:pPr algn="l" fontAlgn="base"/>
            <a:endParaRPr lang="en-US" b="0" i="0" dirty="0">
              <a:solidFill>
                <a:srgbClr val="000000"/>
              </a:solidFill>
              <a:effectLst/>
              <a:latin typeface="open_sansregular"/>
            </a:endParaRPr>
          </a:p>
          <a:p>
            <a:endParaRPr lang="en-US" dirty="0"/>
          </a:p>
        </p:txBody>
      </p:sp>
      <p:pic>
        <p:nvPicPr>
          <p:cNvPr id="5" name="Recorded Sound">
            <a:hlinkClick r:id="" action="ppaction://media"/>
            <a:extLst>
              <a:ext uri="{FF2B5EF4-FFF2-40B4-BE49-F238E27FC236}">
                <a16:creationId xmlns:a16="http://schemas.microsoft.com/office/drawing/2014/main" id="{C789D9B0-05D1-4E36-8947-E96756B92E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7644" y="784224"/>
            <a:ext cx="487363" cy="487363"/>
          </a:xfrm>
          <a:prstGeom prst="rect">
            <a:avLst/>
          </a:prstGeom>
        </p:spPr>
      </p:pic>
    </p:spTree>
    <p:extLst>
      <p:ext uri="{BB962C8B-B14F-4D97-AF65-F5344CB8AC3E}">
        <p14:creationId xmlns:p14="http://schemas.microsoft.com/office/powerpoint/2010/main" val="449051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85BE-75CA-4F69-9728-67C807E1A000}"/>
              </a:ext>
            </a:extLst>
          </p:cNvPr>
          <p:cNvSpPr>
            <a:spLocks noGrp="1"/>
          </p:cNvSpPr>
          <p:nvPr>
            <p:ph type="title"/>
          </p:nvPr>
        </p:nvSpPr>
        <p:spPr/>
        <p:txBody>
          <a:bodyPr/>
          <a:lstStyle/>
          <a:p>
            <a:r>
              <a:rPr lang="en-US" dirty="0"/>
              <a:t>Opportunities for your organization</a:t>
            </a:r>
          </a:p>
        </p:txBody>
      </p:sp>
      <p:sp>
        <p:nvSpPr>
          <p:cNvPr id="3" name="Text Placeholder 2">
            <a:extLst>
              <a:ext uri="{FF2B5EF4-FFF2-40B4-BE49-F238E27FC236}">
                <a16:creationId xmlns:a16="http://schemas.microsoft.com/office/drawing/2014/main" id="{820B151C-5845-45BF-88E4-A464993283DE}"/>
              </a:ext>
            </a:extLst>
          </p:cNvPr>
          <p:cNvSpPr>
            <a:spLocks noGrp="1"/>
          </p:cNvSpPr>
          <p:nvPr>
            <p:ph idx="1"/>
          </p:nvPr>
        </p:nvSpPr>
        <p:spPr/>
        <p:txBody>
          <a:bodyPr/>
          <a:lstStyle/>
          <a:p>
            <a:pPr marL="114300" indent="0" algn="l">
              <a:buNone/>
            </a:pPr>
            <a:r>
              <a:rPr lang="en-US" b="0" i="0" dirty="0">
                <a:effectLst/>
                <a:latin typeface="Roboto" panose="02000000000000000000" pitchFamily="2" charset="0"/>
              </a:rPr>
              <a:t>Digital therapeutics are about to become a true medical alternative that will utilize communication-based technologies, apps, and software to improve patient outcomes and help to lower the cost of healthcare.</a:t>
            </a:r>
          </a:p>
          <a:p>
            <a:pPr marL="114300" indent="0" algn="l">
              <a:buNone/>
            </a:pPr>
            <a:r>
              <a:rPr lang="en-US" b="0" i="0" dirty="0">
                <a:effectLst/>
                <a:latin typeface="Roboto" panose="02000000000000000000" pitchFamily="2" charset="0"/>
              </a:rPr>
              <a:t>Favorable reimbursement policies will expand care delivery models beyond physical medicine to include behavioral health, digital wellness therapies, dentistry, nutrition, and prescription management</a:t>
            </a:r>
          </a:p>
          <a:p>
            <a:endParaRPr lang="en-US" dirty="0"/>
          </a:p>
        </p:txBody>
      </p:sp>
      <p:pic>
        <p:nvPicPr>
          <p:cNvPr id="4" name="Recorded Sound">
            <a:hlinkClick r:id="" action="ppaction://media"/>
            <a:extLst>
              <a:ext uri="{FF2B5EF4-FFF2-40B4-BE49-F238E27FC236}">
                <a16:creationId xmlns:a16="http://schemas.microsoft.com/office/drawing/2014/main" id="{3B21E09B-5522-4314-BDD8-464E6BD54E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31304" y="784224"/>
            <a:ext cx="487363" cy="487363"/>
          </a:xfrm>
          <a:prstGeom prst="rect">
            <a:avLst/>
          </a:prstGeom>
        </p:spPr>
      </p:pic>
    </p:spTree>
    <p:extLst>
      <p:ext uri="{BB962C8B-B14F-4D97-AF65-F5344CB8AC3E}">
        <p14:creationId xmlns:p14="http://schemas.microsoft.com/office/powerpoint/2010/main" val="903622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39BA1-5444-4892-B586-F9B2EE39F9C6}"/>
              </a:ext>
            </a:extLst>
          </p:cNvPr>
          <p:cNvSpPr>
            <a:spLocks noGrp="1"/>
          </p:cNvSpPr>
          <p:nvPr>
            <p:ph type="title"/>
          </p:nvPr>
        </p:nvSpPr>
        <p:spPr/>
        <p:txBody>
          <a:bodyPr>
            <a:normAutofit/>
          </a:bodyPr>
          <a:lstStyle/>
          <a:p>
            <a:r>
              <a:rPr lang="en-US" b="1" i="0" dirty="0">
                <a:effectLst/>
                <a:latin typeface="SF-Pro"/>
              </a:rPr>
              <a:t>Cybersecurity</a:t>
            </a:r>
            <a:br>
              <a:rPr lang="en-US" b="1" i="0" dirty="0">
                <a:effectLst/>
                <a:latin typeface="SF-Pro"/>
              </a:rPr>
            </a:br>
            <a:endParaRPr lang="en-US" dirty="0"/>
          </a:p>
        </p:txBody>
      </p:sp>
      <p:sp>
        <p:nvSpPr>
          <p:cNvPr id="3" name="Text Placeholder 2">
            <a:extLst>
              <a:ext uri="{FF2B5EF4-FFF2-40B4-BE49-F238E27FC236}">
                <a16:creationId xmlns:a16="http://schemas.microsoft.com/office/drawing/2014/main" id="{500EAAE3-0004-4F74-9A3E-D2A8662D41A8}"/>
              </a:ext>
            </a:extLst>
          </p:cNvPr>
          <p:cNvSpPr>
            <a:spLocks noGrp="1"/>
          </p:cNvSpPr>
          <p:nvPr>
            <p:ph idx="1"/>
          </p:nvPr>
        </p:nvSpPr>
        <p:spPr>
          <a:xfrm>
            <a:off x="848810" y="1605706"/>
            <a:ext cx="10515600" cy="4351338"/>
          </a:xfrm>
        </p:spPr>
        <p:txBody>
          <a:bodyPr/>
          <a:lstStyle/>
          <a:p>
            <a:pPr marL="114300" indent="0">
              <a:buNone/>
            </a:pPr>
            <a:r>
              <a:rPr lang="en-US" b="0" i="0" dirty="0">
                <a:effectLst/>
                <a:latin typeface="Heebo" pitchFamily="2" charset="-79"/>
                <a:cs typeface="Heebo" pitchFamily="2" charset="-79"/>
              </a:rPr>
              <a:t>Connected medical devices and a greater need to keep the records of patient information attract the attention of malicious hackers to healthcare providers.</a:t>
            </a:r>
          </a:p>
          <a:p>
            <a:pPr marL="114300" indent="0">
              <a:buNone/>
            </a:pPr>
            <a:r>
              <a:rPr lang="en-US" dirty="0">
                <a:latin typeface="Heebo" pitchFamily="2" charset="-79"/>
                <a:cs typeface="Heebo" pitchFamily="2" charset="-79"/>
              </a:rPr>
              <a:t>Ways to help avoid this:</a:t>
            </a:r>
            <a:endParaRPr lang="en-US" b="1" i="0" dirty="0">
              <a:effectLst/>
              <a:latin typeface="SF-Pro"/>
            </a:endParaRPr>
          </a:p>
          <a:p>
            <a:pPr algn="l">
              <a:buFont typeface="Arial" panose="020B0604020202020204" pitchFamily="34" charset="0"/>
              <a:buChar char="•"/>
            </a:pPr>
            <a:r>
              <a:rPr lang="en-US" b="0" i="0" dirty="0">
                <a:effectLst/>
                <a:latin typeface="Heebo" panose="020B0604020202020204" pitchFamily="2" charset="-79"/>
                <a:cs typeface="Heebo" panose="020B0604020202020204" pitchFamily="2" charset="-79"/>
              </a:rPr>
              <a:t>Limit connected medical equipment access to trusted users</a:t>
            </a:r>
          </a:p>
          <a:p>
            <a:pPr algn="l">
              <a:buFont typeface="Arial" panose="020B0604020202020204" pitchFamily="34" charset="0"/>
              <a:buChar char="•"/>
            </a:pPr>
            <a:r>
              <a:rPr lang="en-US" b="0" i="0" dirty="0">
                <a:effectLst/>
                <a:latin typeface="Heebo" panose="020B0604020202020204" pitchFamily="2" charset="-79"/>
                <a:cs typeface="Heebo" panose="020B0604020202020204" pitchFamily="2" charset="-79"/>
              </a:rPr>
              <a:t>Follow application development security protocols</a:t>
            </a:r>
          </a:p>
          <a:p>
            <a:pPr algn="l">
              <a:buFont typeface="Arial" panose="020B0604020202020204" pitchFamily="34" charset="0"/>
              <a:buChar char="•"/>
            </a:pPr>
            <a:r>
              <a:rPr lang="en-US" b="0" i="0" dirty="0">
                <a:effectLst/>
                <a:latin typeface="Heebo" panose="020B0604020202020204" pitchFamily="2" charset="-79"/>
                <a:cs typeface="Heebo" panose="020B0604020202020204" pitchFamily="2" charset="-79"/>
              </a:rPr>
              <a:t>Build a centralized system to manage information</a:t>
            </a:r>
          </a:p>
          <a:p>
            <a:pPr lvl="1"/>
            <a:endParaRPr lang="en-US" dirty="0"/>
          </a:p>
        </p:txBody>
      </p:sp>
      <p:pic>
        <p:nvPicPr>
          <p:cNvPr id="5" name="Recorded Sound">
            <a:hlinkClick r:id="" action="ppaction://media"/>
            <a:extLst>
              <a:ext uri="{FF2B5EF4-FFF2-40B4-BE49-F238E27FC236}">
                <a16:creationId xmlns:a16="http://schemas.microsoft.com/office/drawing/2014/main" id="{7346A44C-9821-4518-8996-0B133922FB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11687" y="540543"/>
            <a:ext cx="487363" cy="487363"/>
          </a:xfrm>
          <a:prstGeom prst="rect">
            <a:avLst/>
          </a:prstGeom>
        </p:spPr>
      </p:pic>
    </p:spTree>
    <p:extLst>
      <p:ext uri="{BB962C8B-B14F-4D97-AF65-F5344CB8AC3E}">
        <p14:creationId xmlns:p14="http://schemas.microsoft.com/office/powerpoint/2010/main" val="6940884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8332-60ED-4737-B3B1-12874AA3C166}"/>
              </a:ext>
            </a:extLst>
          </p:cNvPr>
          <p:cNvSpPr>
            <a:spLocks noGrp="1"/>
          </p:cNvSpPr>
          <p:nvPr>
            <p:ph type="title"/>
          </p:nvPr>
        </p:nvSpPr>
        <p:spPr/>
        <p:txBody>
          <a:bodyPr>
            <a:normAutofit/>
          </a:bodyPr>
          <a:lstStyle/>
          <a:p>
            <a:r>
              <a:rPr lang="en-US" b="1" i="0" dirty="0">
                <a:effectLst/>
                <a:latin typeface="SF-Pro"/>
              </a:rPr>
              <a:t>Rising Healthcare Costs</a:t>
            </a:r>
            <a:br>
              <a:rPr lang="en-US" b="1" i="0" dirty="0">
                <a:effectLst/>
                <a:latin typeface="SF-Pro"/>
              </a:rPr>
            </a:br>
            <a:endParaRPr lang="en-US" dirty="0"/>
          </a:p>
        </p:txBody>
      </p:sp>
      <p:sp>
        <p:nvSpPr>
          <p:cNvPr id="3" name="Text Placeholder 2">
            <a:extLst>
              <a:ext uri="{FF2B5EF4-FFF2-40B4-BE49-F238E27FC236}">
                <a16:creationId xmlns:a16="http://schemas.microsoft.com/office/drawing/2014/main" id="{B26F4003-2652-4539-8C32-F8C5124795D1}"/>
              </a:ext>
            </a:extLst>
          </p:cNvPr>
          <p:cNvSpPr>
            <a:spLocks noGrp="1"/>
          </p:cNvSpPr>
          <p:nvPr>
            <p:ph idx="1"/>
          </p:nvPr>
        </p:nvSpPr>
        <p:spPr/>
        <p:txBody>
          <a:bodyPr>
            <a:normAutofit/>
          </a:bodyPr>
          <a:lstStyle/>
          <a:p>
            <a:pPr marL="114300" indent="0">
              <a:buNone/>
            </a:pPr>
            <a:r>
              <a:rPr lang="en-US" b="0" i="0" dirty="0">
                <a:effectLst/>
                <a:latin typeface="Heebo" pitchFamily="2" charset="-79"/>
                <a:cs typeface="Heebo" pitchFamily="2" charset="-79"/>
              </a:rPr>
              <a:t>The rising cost of healthcare directly impacts the revenue of the healthcare companies, as increased cost discourages patients in many ways, from taking lab tests to doing regular follow-ups post visit, which ultimately leads to poor patient outcome.</a:t>
            </a:r>
          </a:p>
          <a:p>
            <a:pPr marL="114300" indent="0" algn="l">
              <a:buNone/>
            </a:pPr>
            <a:r>
              <a:rPr lang="en-US" b="0" i="0" dirty="0">
                <a:effectLst/>
                <a:latin typeface="Heebo" pitchFamily="2" charset="-79"/>
                <a:cs typeface="Heebo" pitchFamily="2" charset="-79"/>
              </a:rPr>
              <a:t>Here are a few things healthcare providers can do to reduce the healthcare costs for patients:</a:t>
            </a:r>
          </a:p>
          <a:p>
            <a:pPr algn="l">
              <a:buFont typeface="Arial" panose="020B0604020202020204" pitchFamily="34" charset="0"/>
              <a:buChar char="•"/>
            </a:pPr>
            <a:r>
              <a:rPr lang="en-US" b="0" i="0" dirty="0">
                <a:effectLst/>
                <a:latin typeface="Heebo" pitchFamily="2" charset="-79"/>
                <a:cs typeface="Heebo" pitchFamily="2" charset="-79"/>
              </a:rPr>
              <a:t>Provide local price variations to patients, either by healthcare providers or insurers</a:t>
            </a:r>
          </a:p>
          <a:p>
            <a:pPr algn="l">
              <a:buFont typeface="Arial" panose="020B0604020202020204" pitchFamily="34" charset="0"/>
              <a:buChar char="•"/>
            </a:pPr>
            <a:r>
              <a:rPr lang="en-US" b="0" i="0" dirty="0">
                <a:effectLst/>
                <a:latin typeface="Heebo" pitchFamily="2" charset="-79"/>
                <a:cs typeface="Heebo" pitchFamily="2" charset="-79"/>
              </a:rPr>
              <a:t>Empower patients to choose high-value plans according to their wallets</a:t>
            </a:r>
          </a:p>
          <a:p>
            <a:pPr algn="l">
              <a:buFont typeface="Arial" panose="020B0604020202020204" pitchFamily="34" charset="0"/>
              <a:buChar char="•"/>
            </a:pPr>
            <a:r>
              <a:rPr lang="en-US" b="0" i="0" dirty="0">
                <a:effectLst/>
                <a:latin typeface="Heebo" pitchFamily="2" charset="-79"/>
                <a:cs typeface="Heebo" pitchFamily="2" charset="-79"/>
              </a:rPr>
              <a:t>Reduce the number of medical tests for patients. </a:t>
            </a:r>
          </a:p>
          <a:p>
            <a:pPr algn="l">
              <a:buFont typeface="Arial" panose="020B0604020202020204" pitchFamily="34" charset="0"/>
              <a:buChar char="•"/>
            </a:pPr>
            <a:r>
              <a:rPr lang="en-US" b="0" i="0" dirty="0">
                <a:effectLst/>
                <a:latin typeface="Heebo" pitchFamily="2" charset="-79"/>
                <a:cs typeface="Heebo" pitchFamily="2" charset="-79"/>
              </a:rPr>
              <a:t>Negotiate prescription drugs costs for consumers</a:t>
            </a:r>
          </a:p>
          <a:p>
            <a:pPr marL="114300" indent="0">
              <a:buNone/>
            </a:pPr>
            <a:endParaRPr lang="en-US" dirty="0"/>
          </a:p>
        </p:txBody>
      </p:sp>
      <p:pic>
        <p:nvPicPr>
          <p:cNvPr id="4" name="Recorded Sound">
            <a:hlinkClick r:id="" action="ppaction://media"/>
            <a:extLst>
              <a:ext uri="{FF2B5EF4-FFF2-40B4-BE49-F238E27FC236}">
                <a16:creationId xmlns:a16="http://schemas.microsoft.com/office/drawing/2014/main" id="{D04CFBDB-772C-4D07-8B35-571AB72FD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0487" y="540543"/>
            <a:ext cx="487363" cy="487363"/>
          </a:xfrm>
          <a:prstGeom prst="rect">
            <a:avLst/>
          </a:prstGeom>
        </p:spPr>
      </p:pic>
    </p:spTree>
    <p:extLst>
      <p:ext uri="{BB962C8B-B14F-4D97-AF65-F5344CB8AC3E}">
        <p14:creationId xmlns:p14="http://schemas.microsoft.com/office/powerpoint/2010/main" val="2396685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580DB4-817B-42DF-A8F2-DC62931229CF}"/>
              </a:ext>
            </a:extLst>
          </p:cNvPr>
          <p:cNvSpPr>
            <a:spLocks noGrp="1"/>
          </p:cNvSpPr>
          <p:nvPr>
            <p:ph idx="1"/>
          </p:nvPr>
        </p:nvSpPr>
        <p:spPr>
          <a:xfrm>
            <a:off x="838200" y="1109003"/>
            <a:ext cx="10515600" cy="4639993"/>
          </a:xfrm>
        </p:spPr>
        <p:txBody>
          <a:bodyPr/>
          <a:lstStyle/>
          <a:p>
            <a:pPr marL="114300" indent="0">
              <a:buNone/>
            </a:pPr>
            <a:r>
              <a:rPr lang="en-US" dirty="0"/>
              <a:t>My findings on whether we should build this hospital or not have show me that this would be a great place for a hospital. While there are two very good hospitals, ours could focus on both emergency care and recovery so that our patients can heal up and do physical therapy all in the same hospital instead of moving from Mercy health hospital to Encompass for recovery. I believe this hospital will do well in the area and will be preferred over the other two for these reasons. If we work together and make this hospital efficient and effective, we will do very well in this city.   </a:t>
            </a:r>
          </a:p>
        </p:txBody>
      </p:sp>
      <p:pic>
        <p:nvPicPr>
          <p:cNvPr id="4" name="Recorded Sound">
            <a:hlinkClick r:id="" action="ppaction://media"/>
            <a:extLst>
              <a:ext uri="{FF2B5EF4-FFF2-40B4-BE49-F238E27FC236}">
                <a16:creationId xmlns:a16="http://schemas.microsoft.com/office/drawing/2014/main" id="{09090AAA-BFC8-4489-9E79-A81C56327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1951" y="1793047"/>
            <a:ext cx="487363" cy="487363"/>
          </a:xfrm>
          <a:prstGeom prst="rect">
            <a:avLst/>
          </a:prstGeom>
        </p:spPr>
      </p:pic>
    </p:spTree>
    <p:extLst>
      <p:ext uri="{BB962C8B-B14F-4D97-AF65-F5344CB8AC3E}">
        <p14:creationId xmlns:p14="http://schemas.microsoft.com/office/powerpoint/2010/main" val="3127849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Mercy Health Cincinnati</a:t>
            </a:r>
            <a:endParaRPr/>
          </a:p>
        </p:txBody>
      </p:sp>
      <p:sp>
        <p:nvSpPr>
          <p:cNvPr id="91" name="Google Shape;91;p2"/>
          <p:cNvSpPr txBox="1">
            <a:spLocks noGrp="1"/>
          </p:cNvSpPr>
          <p:nvPr>
            <p:ph idx="1"/>
          </p:nvPr>
        </p:nvSpPr>
        <p:spPr>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a:t>They track their progress with regard to nationally designated quality measures, including the recommended elements of evidence-based care to prevent surgical infections and to treat heart attack, heart failure and pneumonia. </a:t>
            </a:r>
            <a:endParaRPr/>
          </a:p>
          <a:p>
            <a:pPr marL="228600" lvl="0" indent="-228600" algn="l" rtl="0">
              <a:lnSpc>
                <a:spcPct val="90000"/>
              </a:lnSpc>
              <a:spcBef>
                <a:spcPts val="1000"/>
              </a:spcBef>
              <a:spcAft>
                <a:spcPts val="0"/>
              </a:spcAft>
              <a:buClr>
                <a:schemeClr val="dk1"/>
              </a:buClr>
              <a:buSzPct val="100000"/>
              <a:buChar char="•"/>
            </a:pPr>
            <a:r>
              <a:rPr lang="en-US"/>
              <a:t>Their Performance Improvement Collaboratives, which are based on the Institute for Healthcare Improvement Breakthrough Series Collaborative model, bring together leaders and clinicians throughout Mercy Health to achieve breakthrough progress in areas such as perinatal, emergency care, perioperative and care coordination.</a:t>
            </a:r>
            <a:endParaRPr/>
          </a:p>
          <a:p>
            <a:pPr marL="228600" lvl="0" indent="-228600" algn="l" rtl="0">
              <a:lnSpc>
                <a:spcPct val="90000"/>
              </a:lnSpc>
              <a:spcBef>
                <a:spcPts val="1000"/>
              </a:spcBef>
              <a:spcAft>
                <a:spcPts val="0"/>
              </a:spcAft>
              <a:buClr>
                <a:schemeClr val="dk1"/>
              </a:buClr>
              <a:buSzPct val="100000"/>
              <a:buChar char="•"/>
            </a:pPr>
            <a:r>
              <a:rPr lang="en-US"/>
              <a:t>They have implemented EPIC CarePATH, a dynamic electronic health record (EHR) that enables coordinated patient care and up-to-date information-sharing among physicians' offices, the emergency department, and inpatient and outpatient hospital care teams. Their  EHR also allows them to build in functions such as medication scanning and clinical alerts to prevent harm and provide safer care.</a:t>
            </a:r>
            <a:endParaRPr/>
          </a:p>
          <a:p>
            <a:pPr marL="228600" lvl="0" indent="-228600" algn="l" rtl="0">
              <a:lnSpc>
                <a:spcPct val="90000"/>
              </a:lnSpc>
              <a:spcBef>
                <a:spcPts val="1000"/>
              </a:spcBef>
              <a:spcAft>
                <a:spcPts val="0"/>
              </a:spcAft>
              <a:buClr>
                <a:schemeClr val="dk1"/>
              </a:buClr>
              <a:buSzPct val="100000"/>
              <a:buChar char="•"/>
            </a:pPr>
            <a:r>
              <a:rPr lang="en-US"/>
              <a:t>Through the use of performance improvement strategies such as Lean Six Sigma, they are redesigning clinical processes to make them more efficient and effective and to increase their capability to provide safe care with a high degree of reliability.</a:t>
            </a:r>
            <a:endParaRPr/>
          </a:p>
          <a:p>
            <a:pPr marL="228600" lvl="0" indent="-90804" algn="l" rtl="0">
              <a:lnSpc>
                <a:spcPct val="90000"/>
              </a:lnSpc>
              <a:spcBef>
                <a:spcPts val="1000"/>
              </a:spcBef>
              <a:spcAft>
                <a:spcPts val="0"/>
              </a:spcAft>
              <a:buClr>
                <a:schemeClr val="dk1"/>
              </a:buClr>
              <a:buSzPct val="100000"/>
              <a:buNone/>
            </a:pPr>
            <a:endParaRPr/>
          </a:p>
        </p:txBody>
      </p:sp>
      <p:pic>
        <p:nvPicPr>
          <p:cNvPr id="2" name="Recorded Sound">
            <a:hlinkClick r:id="" action="ppaction://media"/>
            <a:extLst>
              <a:ext uri="{FF2B5EF4-FFF2-40B4-BE49-F238E27FC236}">
                <a16:creationId xmlns:a16="http://schemas.microsoft.com/office/drawing/2014/main" id="{CA342C3D-C559-4AC5-98DF-ECF716186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7559" y="784224"/>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Encompass Health Rehabilitation Hospital of Cincinnati</a:t>
            </a:r>
            <a:endParaRPr/>
          </a:p>
        </p:txBody>
      </p:sp>
      <p:sp>
        <p:nvSpPr>
          <p:cNvPr id="97" name="Google Shape;97;p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They are a for profit hospital that offers many different rehabilitation programs and are an inpatient facility. Their inpatient rehabilitation hospital uses an interdisciplinary team approach that includes physical, speech and occupational therapists, rehabilitation physicians, rehabilitation nurses, case managers, dietitians and more, combined with their advanced technology and expertise, to help you achieve your goals. You will receive at least three hours of therapy five days per week while under the constant care of registered nurses, many of whom specialize in rehabilitation, and frequent independent private practice physician visits.</a:t>
            </a:r>
            <a:endParaRPr/>
          </a:p>
        </p:txBody>
      </p:sp>
      <p:pic>
        <p:nvPicPr>
          <p:cNvPr id="2" name="Recorded Sound">
            <a:hlinkClick r:id="" action="ppaction://media"/>
            <a:extLst>
              <a:ext uri="{FF2B5EF4-FFF2-40B4-BE49-F238E27FC236}">
                <a16:creationId xmlns:a16="http://schemas.microsoft.com/office/drawing/2014/main" id="{50C613A8-BFA5-4B84-B03E-84C57ABF48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930" y="1027112"/>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4"/>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Differences in services/ regulation.</a:t>
            </a:r>
            <a:endParaRPr/>
          </a:p>
          <a:p>
            <a:pPr marL="0" lvl="0" indent="0" algn="l" rtl="0">
              <a:lnSpc>
                <a:spcPct val="90000"/>
              </a:lnSpc>
              <a:spcBef>
                <a:spcPts val="0"/>
              </a:spcBef>
              <a:spcAft>
                <a:spcPts val="0"/>
              </a:spcAft>
              <a:buClr>
                <a:schemeClr val="dk1"/>
              </a:buClr>
              <a:buSzPct val="100000"/>
              <a:buFont typeface="Calibri"/>
              <a:buNone/>
            </a:pPr>
            <a:br>
              <a:rPr lang="en-US"/>
            </a:br>
            <a:endParaRPr/>
          </a:p>
        </p:txBody>
      </p:sp>
      <p:sp>
        <p:nvSpPr>
          <p:cNvPr id="103" name="Google Shape;103;p4"/>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These two hospitals are different because Mercy Health is an emergency for profit hospital while Encompass is a for profit rehabilitation hospital. They both treat the general public but one is a short term hospital that does the emergency care while the other is the hospital you go to to recover from the emergency care. These hospitals have very similar legal and regulation values because they both have to hold certifications for their offered programs. They have the same rules and regulations because they both treat a wide array of illnesses and they need to follow HIPPA, and other regulating laws so that their clients feel their information is safe. </a:t>
            </a:r>
            <a:endParaRPr/>
          </a:p>
        </p:txBody>
      </p:sp>
      <p:pic>
        <p:nvPicPr>
          <p:cNvPr id="2" name="Recorded Sound">
            <a:hlinkClick r:id="" action="ppaction://media"/>
            <a:extLst>
              <a:ext uri="{FF2B5EF4-FFF2-40B4-BE49-F238E27FC236}">
                <a16:creationId xmlns:a16="http://schemas.microsoft.com/office/drawing/2014/main" id="{2941A68B-6C43-4CFB-B270-52B766CAA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4181" y="230188"/>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1029b761c72_0_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Reimbursement model for both hospitals </a:t>
            </a:r>
            <a:endParaRPr/>
          </a:p>
        </p:txBody>
      </p:sp>
      <p:sp>
        <p:nvSpPr>
          <p:cNvPr id="109" name="Google Shape;109;g1029b761c72_0_0"/>
          <p:cNvSpPr txBox="1">
            <a:spLocks noGrp="1"/>
          </p:cNvSpPr>
          <p:nvPr>
            <p:ph idx="1"/>
          </p:nvPr>
        </p:nvSpPr>
        <p:spPr>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200"/>
              </a:spcBef>
              <a:spcAft>
                <a:spcPts val="0"/>
              </a:spcAft>
              <a:buClr>
                <a:schemeClr val="dk1"/>
              </a:buClr>
              <a:buSzPct val="39285"/>
              <a:buFont typeface="Arial"/>
              <a:buNone/>
            </a:pPr>
            <a:r>
              <a:rPr lang="en-US"/>
              <a:t>The Fee for Service reimbursement method refers to the use of a predetermined fee or discounted fee for a specific service or procedure. Some of the techniques that are used by the payer to control costs in a fee for service model include:</a:t>
            </a:r>
            <a:endParaRPr/>
          </a:p>
          <a:p>
            <a:pPr marL="457200" lvl="0" indent="-277495" algn="l" rtl="0">
              <a:lnSpc>
                <a:spcPct val="115000"/>
              </a:lnSpc>
              <a:spcBef>
                <a:spcPts val="1200"/>
              </a:spcBef>
              <a:spcAft>
                <a:spcPts val="0"/>
              </a:spcAft>
              <a:buSzPct val="39285"/>
              <a:buChar char="●"/>
            </a:pPr>
            <a:r>
              <a:rPr lang="en-US"/>
              <a:t>Discounted fees</a:t>
            </a:r>
            <a:endParaRPr/>
          </a:p>
          <a:p>
            <a:pPr marL="457200" lvl="0" indent="-277495" algn="l" rtl="0">
              <a:lnSpc>
                <a:spcPct val="115000"/>
              </a:lnSpc>
              <a:spcBef>
                <a:spcPts val="0"/>
              </a:spcBef>
              <a:spcAft>
                <a:spcPts val="0"/>
              </a:spcAft>
              <a:buSzPct val="39285"/>
              <a:buChar char="●"/>
            </a:pPr>
            <a:r>
              <a:rPr lang="en-US"/>
              <a:t>Limited provider network</a:t>
            </a:r>
            <a:endParaRPr/>
          </a:p>
          <a:p>
            <a:pPr marL="457200" lvl="0" indent="-277495" algn="l" rtl="0">
              <a:lnSpc>
                <a:spcPct val="115000"/>
              </a:lnSpc>
              <a:spcBef>
                <a:spcPts val="0"/>
              </a:spcBef>
              <a:spcAft>
                <a:spcPts val="0"/>
              </a:spcAft>
              <a:buSzPct val="39285"/>
              <a:buChar char="●"/>
            </a:pPr>
            <a:r>
              <a:rPr lang="en-US"/>
              <a:t>Case management</a:t>
            </a:r>
            <a:endParaRPr/>
          </a:p>
          <a:p>
            <a:pPr marL="457200" lvl="0" indent="-277495" algn="l" rtl="0">
              <a:lnSpc>
                <a:spcPct val="115000"/>
              </a:lnSpc>
              <a:spcBef>
                <a:spcPts val="0"/>
              </a:spcBef>
              <a:spcAft>
                <a:spcPts val="0"/>
              </a:spcAft>
              <a:buSzPct val="39285"/>
              <a:buChar char="●"/>
            </a:pPr>
            <a:r>
              <a:rPr lang="en-US"/>
              <a:t>Pre-certification (to determine medical necessity)</a:t>
            </a:r>
            <a:endParaRPr/>
          </a:p>
          <a:p>
            <a:pPr marL="457200" lvl="0" indent="-277495" algn="l" rtl="0">
              <a:lnSpc>
                <a:spcPct val="115000"/>
              </a:lnSpc>
              <a:spcBef>
                <a:spcPts val="0"/>
              </a:spcBef>
              <a:spcAft>
                <a:spcPts val="0"/>
              </a:spcAft>
              <a:buSzPct val="39285"/>
              <a:buChar char="●"/>
            </a:pPr>
            <a:r>
              <a:rPr lang="en-US"/>
              <a:t>Concurrent reviews of service utilization (to determine medical necessity)</a:t>
            </a:r>
            <a:endParaRPr/>
          </a:p>
          <a:p>
            <a:pPr marL="457200" lvl="0" indent="-277495" algn="l" rtl="0">
              <a:lnSpc>
                <a:spcPct val="115000"/>
              </a:lnSpc>
              <a:spcBef>
                <a:spcPts val="0"/>
              </a:spcBef>
              <a:spcAft>
                <a:spcPts val="0"/>
              </a:spcAft>
              <a:buSzPct val="39285"/>
              <a:buChar char="●"/>
            </a:pPr>
            <a:r>
              <a:rPr lang="en-US"/>
              <a:t>Retrospective review of service patterns</a:t>
            </a:r>
            <a:endParaRPr/>
          </a:p>
          <a:p>
            <a:pPr marL="457200" lvl="0" indent="-277495" algn="l" rtl="0">
              <a:lnSpc>
                <a:spcPct val="115000"/>
              </a:lnSpc>
              <a:spcBef>
                <a:spcPts val="0"/>
              </a:spcBef>
              <a:spcAft>
                <a:spcPts val="0"/>
              </a:spcAft>
              <a:buSzPct val="39285"/>
              <a:buChar char="●"/>
            </a:pPr>
            <a:r>
              <a:rPr lang="en-US"/>
              <a:t>Benefit limitations</a:t>
            </a:r>
            <a:endParaRPr/>
          </a:p>
          <a:p>
            <a:pPr marL="457200" lvl="0" indent="-277495" algn="l" rtl="0">
              <a:lnSpc>
                <a:spcPct val="115000"/>
              </a:lnSpc>
              <a:spcBef>
                <a:spcPts val="0"/>
              </a:spcBef>
              <a:spcAft>
                <a:spcPts val="0"/>
              </a:spcAft>
              <a:buSzPct val="39285"/>
              <a:buChar char="●"/>
            </a:pPr>
            <a:r>
              <a:rPr lang="en-US"/>
              <a:t>Cost shifting through deductibles and co-payments</a:t>
            </a:r>
            <a:endParaRPr/>
          </a:p>
          <a:p>
            <a:pPr marL="457200" lvl="0" indent="-277495" algn="l" rtl="0">
              <a:lnSpc>
                <a:spcPct val="115000"/>
              </a:lnSpc>
              <a:spcBef>
                <a:spcPts val="0"/>
              </a:spcBef>
              <a:spcAft>
                <a:spcPts val="0"/>
              </a:spcAft>
              <a:buSzPct val="39285"/>
              <a:buChar char="●"/>
            </a:pPr>
            <a:r>
              <a:rPr lang="en-US"/>
              <a:t>Financial incentives and disincentives</a:t>
            </a:r>
            <a:endParaRPr/>
          </a:p>
          <a:p>
            <a:pPr marL="0" lvl="0" indent="0" algn="l" rtl="0">
              <a:spcBef>
                <a:spcPts val="1200"/>
              </a:spcBef>
              <a:spcAft>
                <a:spcPts val="0"/>
              </a:spcAft>
              <a:buNone/>
            </a:pPr>
            <a:endParaRPr/>
          </a:p>
        </p:txBody>
      </p:sp>
      <p:pic>
        <p:nvPicPr>
          <p:cNvPr id="2" name="Recorded Sound">
            <a:hlinkClick r:id="" action="ppaction://media"/>
            <a:extLst>
              <a:ext uri="{FF2B5EF4-FFF2-40B4-BE49-F238E27FC236}">
                <a16:creationId xmlns:a16="http://schemas.microsoft.com/office/drawing/2014/main" id="{7C0C3946-54A9-4D88-8CAF-C571BFAB8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029b761c72_0_7"/>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lnSpc>
                <a:spcPct val="120000"/>
              </a:lnSpc>
              <a:spcBef>
                <a:spcPts val="1400"/>
              </a:spcBef>
              <a:spcAft>
                <a:spcPts val="400"/>
              </a:spcAft>
              <a:buClr>
                <a:schemeClr val="dk1"/>
              </a:buClr>
              <a:buSzPts val="1100"/>
              <a:buFont typeface="Arial"/>
              <a:buNone/>
            </a:pPr>
            <a:r>
              <a:rPr lang="en-US" sz="4800" b="1" dirty="0"/>
              <a:t>Readmissions reduction program</a:t>
            </a:r>
            <a:endParaRPr sz="4800" dirty="0"/>
          </a:p>
        </p:txBody>
      </p:sp>
      <p:sp>
        <p:nvSpPr>
          <p:cNvPr id="115" name="Google Shape;115;g1029b761c72_0_7"/>
          <p:cNvSpPr txBox="1">
            <a:spLocks noGrp="1"/>
          </p:cNvSpPr>
          <p:nvPr>
            <p:ph idx="1"/>
          </p:nvPr>
        </p:nvSpPr>
        <p:spPr>
          <a:prstGeom prst="rect">
            <a:avLst/>
          </a:prstGeom>
        </p:spPr>
        <p:txBody>
          <a:bodyPr spcFirstLastPara="1" wrap="square" lIns="91425" tIns="45700" rIns="91425" bIns="45700" anchor="t" anchorCtr="0">
            <a:normAutofit fontScale="55000" lnSpcReduction="20000"/>
          </a:bodyPr>
          <a:lstStyle/>
          <a:p>
            <a:pPr marL="0" lvl="0" indent="0" algn="l" rtl="0">
              <a:lnSpc>
                <a:spcPct val="120000"/>
              </a:lnSpc>
              <a:spcBef>
                <a:spcPts val="1400"/>
              </a:spcBef>
              <a:spcAft>
                <a:spcPts val="0"/>
              </a:spcAft>
              <a:buClr>
                <a:schemeClr val="dk1"/>
              </a:buClr>
              <a:buSzPct val="36666"/>
              <a:buFont typeface="Arial"/>
              <a:buNone/>
            </a:pPr>
            <a:endParaRPr sz="3000" b="1" dirty="0"/>
          </a:p>
          <a:p>
            <a:pPr marL="0" lvl="0" indent="0" algn="l" rtl="0">
              <a:lnSpc>
                <a:spcPct val="160000"/>
              </a:lnSpc>
              <a:spcBef>
                <a:spcPts val="400"/>
              </a:spcBef>
              <a:spcAft>
                <a:spcPts val="0"/>
              </a:spcAft>
              <a:buClr>
                <a:schemeClr val="dk1"/>
              </a:buClr>
              <a:buSzPct val="36666"/>
              <a:buFont typeface="Arial"/>
              <a:buNone/>
            </a:pPr>
            <a:r>
              <a:rPr lang="en-US" sz="3000" dirty="0"/>
              <a:t>It’s the main goal of healthcare facilities to treat their patients and send them home healthy. Readmissions occur when complications require a patient to return to the hospital for further treatment. The readmissions reduction program was recently established by the CMS “to encourage hospitals to manage their patients in a fashion that reduces and/or eliminates readmissions to inpatient hospital care,” </a:t>
            </a:r>
            <a:r>
              <a:rPr lang="en-US" sz="3000" dirty="0" err="1"/>
              <a:t>VanFleet</a:t>
            </a:r>
            <a:r>
              <a:rPr lang="en-US" sz="3000" dirty="0"/>
              <a:t> says.</a:t>
            </a:r>
            <a:endParaRPr sz="3000" dirty="0"/>
          </a:p>
          <a:p>
            <a:pPr marL="0" lvl="0" indent="0" algn="l" rtl="0">
              <a:lnSpc>
                <a:spcPct val="160000"/>
              </a:lnSpc>
              <a:spcBef>
                <a:spcPts val="1200"/>
              </a:spcBef>
              <a:spcAft>
                <a:spcPts val="0"/>
              </a:spcAft>
              <a:buClr>
                <a:schemeClr val="dk1"/>
              </a:buClr>
              <a:buSzPct val="36666"/>
              <a:buFont typeface="Arial"/>
              <a:buNone/>
            </a:pPr>
            <a:r>
              <a:rPr lang="en-US" sz="3000" dirty="0"/>
              <a:t>The CMS gathers data from the program to reward hospitals with low readmissions rates and penalize those with high readmissions rates. “The data allows CMS and hospitals to tie outcomes to staffing,” says Young. That means you’ll be directly helping your hospital and yourself if you pay careful attention to patient outcomes.</a:t>
            </a:r>
            <a:endParaRPr sz="3000" dirty="0"/>
          </a:p>
          <a:p>
            <a:pPr marL="0" lvl="0" indent="0" algn="l" rtl="0">
              <a:spcBef>
                <a:spcPts val="1200"/>
              </a:spcBef>
              <a:spcAft>
                <a:spcPts val="0"/>
              </a:spcAft>
              <a:buNone/>
            </a:pPr>
            <a:endParaRPr dirty="0"/>
          </a:p>
        </p:txBody>
      </p:sp>
      <p:pic>
        <p:nvPicPr>
          <p:cNvPr id="2" name="Recorded Sound">
            <a:hlinkClick r:id="" action="ppaction://media"/>
            <a:extLst>
              <a:ext uri="{FF2B5EF4-FFF2-40B4-BE49-F238E27FC236}">
                <a16:creationId xmlns:a16="http://schemas.microsoft.com/office/drawing/2014/main" id="{71B025BC-78BD-4239-9B7A-215719AE86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6325" y="2151795"/>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22C0-B673-4787-82BD-9BE382FCBC28}"/>
              </a:ext>
            </a:extLst>
          </p:cNvPr>
          <p:cNvSpPr>
            <a:spLocks noGrp="1"/>
          </p:cNvSpPr>
          <p:nvPr>
            <p:ph type="title"/>
          </p:nvPr>
        </p:nvSpPr>
        <p:spPr/>
        <p:txBody>
          <a:bodyPr/>
          <a:lstStyle/>
          <a:p>
            <a:r>
              <a:rPr lang="en-US" dirty="0"/>
              <a:t>Key features of the population</a:t>
            </a:r>
          </a:p>
        </p:txBody>
      </p:sp>
      <p:sp>
        <p:nvSpPr>
          <p:cNvPr id="3" name="Text Placeholder 2">
            <a:extLst>
              <a:ext uri="{FF2B5EF4-FFF2-40B4-BE49-F238E27FC236}">
                <a16:creationId xmlns:a16="http://schemas.microsoft.com/office/drawing/2014/main" id="{F68238EB-5F81-4076-98BA-47A8B30F40EE}"/>
              </a:ext>
            </a:extLst>
          </p:cNvPr>
          <p:cNvSpPr>
            <a:spLocks noGrp="1"/>
          </p:cNvSpPr>
          <p:nvPr>
            <p:ph idx="1"/>
          </p:nvPr>
        </p:nvSpPr>
        <p:spPr/>
        <p:txBody>
          <a:bodyPr>
            <a:normAutofit/>
          </a:bodyPr>
          <a:lstStyle/>
          <a:p>
            <a:pPr algn="l"/>
            <a:r>
              <a:rPr lang="en-US" i="0" dirty="0">
                <a:effectLst/>
                <a:latin typeface="Roboto" panose="020B0604020202020204" pitchFamily="2" charset="0"/>
              </a:rPr>
              <a:t>There are five main characteristics of a population </a:t>
            </a:r>
          </a:p>
          <a:p>
            <a:pPr algn="l"/>
            <a:r>
              <a:rPr lang="en-US" i="0" dirty="0">
                <a:effectLst/>
                <a:latin typeface="Roboto" panose="020B0604020202020204" pitchFamily="2" charset="0"/>
              </a:rPr>
              <a:t>population size, </a:t>
            </a:r>
          </a:p>
          <a:p>
            <a:pPr algn="l"/>
            <a:r>
              <a:rPr lang="en-US" i="0" dirty="0">
                <a:effectLst/>
                <a:latin typeface="Roboto" panose="020B0604020202020204" pitchFamily="2" charset="0"/>
              </a:rPr>
              <a:t>population density, </a:t>
            </a:r>
          </a:p>
          <a:p>
            <a:pPr algn="l"/>
            <a:r>
              <a:rPr lang="en-US" i="0" dirty="0">
                <a:effectLst/>
                <a:latin typeface="Roboto" panose="020B0604020202020204" pitchFamily="2" charset="0"/>
              </a:rPr>
              <a:t>population distribution, </a:t>
            </a:r>
          </a:p>
          <a:p>
            <a:pPr algn="l"/>
            <a:r>
              <a:rPr lang="en-US" i="0" dirty="0">
                <a:effectLst/>
                <a:latin typeface="Roboto" panose="020B0604020202020204" pitchFamily="2" charset="0"/>
              </a:rPr>
              <a:t>age structure and</a:t>
            </a:r>
          </a:p>
          <a:p>
            <a:pPr algn="l"/>
            <a:r>
              <a:rPr lang="en-US" i="0" dirty="0">
                <a:effectLst/>
                <a:latin typeface="Roboto" panose="020B0604020202020204" pitchFamily="2" charset="0"/>
              </a:rPr>
              <a:t> reproductive base.</a:t>
            </a:r>
            <a:br>
              <a:rPr lang="en-US" b="0" i="0" dirty="0">
                <a:solidFill>
                  <a:srgbClr val="212529"/>
                </a:solidFill>
                <a:effectLst/>
                <a:latin typeface="Roboto" panose="020B0604020202020204" pitchFamily="2" charset="0"/>
              </a:rPr>
            </a:br>
            <a:endParaRPr lang="en-US" dirty="0"/>
          </a:p>
        </p:txBody>
      </p:sp>
      <p:pic>
        <p:nvPicPr>
          <p:cNvPr id="4" name="Recorded Sound">
            <a:hlinkClick r:id="" action="ppaction://media"/>
            <a:extLst>
              <a:ext uri="{FF2B5EF4-FFF2-40B4-BE49-F238E27FC236}">
                <a16:creationId xmlns:a16="http://schemas.microsoft.com/office/drawing/2014/main" id="{614B5B44-4CAE-44EE-830A-9FBF50D42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7993" y="784224"/>
            <a:ext cx="487363" cy="487363"/>
          </a:xfrm>
          <a:prstGeom prst="rect">
            <a:avLst/>
          </a:prstGeom>
        </p:spPr>
      </p:pic>
    </p:spTree>
    <p:extLst>
      <p:ext uri="{BB962C8B-B14F-4D97-AF65-F5344CB8AC3E}">
        <p14:creationId xmlns:p14="http://schemas.microsoft.com/office/powerpoint/2010/main" val="3712496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1950-D4C5-477B-8226-74F88151AA72}"/>
              </a:ext>
            </a:extLst>
          </p:cNvPr>
          <p:cNvSpPr>
            <a:spLocks noGrp="1"/>
          </p:cNvSpPr>
          <p:nvPr>
            <p:ph type="title"/>
          </p:nvPr>
        </p:nvSpPr>
        <p:spPr/>
        <p:txBody>
          <a:bodyPr/>
          <a:lstStyle/>
          <a:p>
            <a:r>
              <a:rPr lang="en-US" dirty="0"/>
              <a:t>Top five services</a:t>
            </a:r>
          </a:p>
        </p:txBody>
      </p:sp>
      <p:sp>
        <p:nvSpPr>
          <p:cNvPr id="3" name="Text Placeholder 2">
            <a:extLst>
              <a:ext uri="{FF2B5EF4-FFF2-40B4-BE49-F238E27FC236}">
                <a16:creationId xmlns:a16="http://schemas.microsoft.com/office/drawing/2014/main" id="{E7DF4E6C-19A3-4302-B0FD-C45FAFE3C603}"/>
              </a:ext>
            </a:extLst>
          </p:cNvPr>
          <p:cNvSpPr>
            <a:spLocks noGrp="1"/>
          </p:cNvSpPr>
          <p:nvPr>
            <p:ph idx="1"/>
          </p:nvPr>
        </p:nvSpPr>
        <p:spPr/>
        <p:txBody>
          <a:bodyPr/>
          <a:lstStyle/>
          <a:p>
            <a:pPr marL="114300" indent="0" algn="l">
              <a:buNone/>
            </a:pPr>
            <a:r>
              <a:rPr lang="en-US" i="0" dirty="0">
                <a:effectLst/>
                <a:latin typeface="le-monde-livre-std"/>
              </a:rPr>
              <a:t>The value-based care.</a:t>
            </a:r>
          </a:p>
          <a:p>
            <a:pPr marL="114300" indent="0">
              <a:buNone/>
            </a:pPr>
            <a:r>
              <a:rPr lang="en-US" i="0" dirty="0">
                <a:effectLst/>
                <a:latin typeface="le-monde-livre-std"/>
              </a:rPr>
              <a:t>Population Health Management</a:t>
            </a:r>
          </a:p>
          <a:p>
            <a:pPr marL="114300" indent="0">
              <a:buNone/>
            </a:pPr>
            <a:r>
              <a:rPr lang="en-US" i="0" dirty="0">
                <a:effectLst/>
                <a:latin typeface="le-monde-livre-std"/>
              </a:rPr>
              <a:t>Opioid Crisis Solutions</a:t>
            </a:r>
          </a:p>
          <a:p>
            <a:pPr marL="114300" indent="0">
              <a:buNone/>
            </a:pPr>
            <a:r>
              <a:rPr lang="en-US" i="0" dirty="0">
                <a:effectLst/>
                <a:latin typeface="le-monde-livre-std"/>
              </a:rPr>
              <a:t>Remote Patient Care &amp; Telehealth</a:t>
            </a:r>
          </a:p>
          <a:p>
            <a:pPr marL="114300" indent="0">
              <a:buNone/>
            </a:pPr>
            <a:r>
              <a:rPr lang="en-US" i="0" dirty="0">
                <a:effectLst/>
                <a:latin typeface="le-monde-livre-std"/>
              </a:rPr>
              <a:t>Precision Medicine &amp; Genomics</a:t>
            </a:r>
          </a:p>
          <a:p>
            <a:pPr marL="114300" indent="0" algn="l">
              <a:buNone/>
            </a:pPr>
            <a:endParaRPr lang="en-US" dirty="0"/>
          </a:p>
        </p:txBody>
      </p:sp>
      <p:pic>
        <p:nvPicPr>
          <p:cNvPr id="4" name="Recorded Sound">
            <a:hlinkClick r:id="" action="ppaction://media"/>
            <a:extLst>
              <a:ext uri="{FF2B5EF4-FFF2-40B4-BE49-F238E27FC236}">
                <a16:creationId xmlns:a16="http://schemas.microsoft.com/office/drawing/2014/main" id="{FA8B466D-AFF3-4B57-9492-B0490B520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16504" y="784224"/>
            <a:ext cx="487363" cy="487363"/>
          </a:xfrm>
          <a:prstGeom prst="rect">
            <a:avLst/>
          </a:prstGeom>
        </p:spPr>
      </p:pic>
    </p:spTree>
    <p:extLst>
      <p:ext uri="{BB962C8B-B14F-4D97-AF65-F5344CB8AC3E}">
        <p14:creationId xmlns:p14="http://schemas.microsoft.com/office/powerpoint/2010/main" val="322717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00D6-960E-4665-88AA-6FDF6EC1C957}"/>
              </a:ext>
            </a:extLst>
          </p:cNvPr>
          <p:cNvSpPr>
            <a:spLocks noGrp="1"/>
          </p:cNvSpPr>
          <p:nvPr>
            <p:ph type="title"/>
          </p:nvPr>
        </p:nvSpPr>
        <p:spPr/>
        <p:txBody>
          <a:bodyPr/>
          <a:lstStyle/>
          <a:p>
            <a:r>
              <a:rPr lang="en-US" dirty="0"/>
              <a:t>Accommodation of the population</a:t>
            </a:r>
          </a:p>
        </p:txBody>
      </p:sp>
      <p:sp>
        <p:nvSpPr>
          <p:cNvPr id="3" name="Text Placeholder 2">
            <a:extLst>
              <a:ext uri="{FF2B5EF4-FFF2-40B4-BE49-F238E27FC236}">
                <a16:creationId xmlns:a16="http://schemas.microsoft.com/office/drawing/2014/main" id="{FB6DEAD3-5F66-404B-AE2C-60881A4FD330}"/>
              </a:ext>
            </a:extLst>
          </p:cNvPr>
          <p:cNvSpPr>
            <a:spLocks noGrp="1"/>
          </p:cNvSpPr>
          <p:nvPr>
            <p:ph idx="1"/>
          </p:nvPr>
        </p:nvSpPr>
        <p:spPr/>
        <p:txBody>
          <a:bodyPr>
            <a:normAutofit/>
          </a:bodyPr>
          <a:lstStyle/>
          <a:p>
            <a:pPr algn="l"/>
            <a:r>
              <a:rPr lang="en-US" b="0" i="0" dirty="0">
                <a:effectLst/>
                <a:latin typeface="Source Sans Pro" panose="020B0604020202020204" pitchFamily="34" charset="0"/>
              </a:rPr>
              <a:t>When designing a care management program, a State must decide which populations to include. The populations within a fee-for-service  or a primary care case management program vary greatly across States. States might have no full-risk managed care and, therefore, have their entire Temporary Assistance for Needy Families and Supplemental Security Income populations in FFS or PCCM. Other States might have only the SSI and other special populations in FFS or PCCM.</a:t>
            </a:r>
          </a:p>
          <a:p>
            <a:pPr algn="l"/>
            <a:r>
              <a:rPr lang="en-US" b="0" i="0" dirty="0">
                <a:effectLst/>
                <a:latin typeface="Source Sans Pro" panose="020B0604020202020204" pitchFamily="34" charset="0"/>
              </a:rPr>
              <a:t>States have several options in deciding which populations to include in a program. Care management programs can target specific chronic conditions or focus on high-risk and high-cost beneficiaries. Programs can also follow a "population-based" approach by including their entire FFS and PCCM population and providing interventions appropriate for the member's risk level or disease.</a:t>
            </a:r>
          </a:p>
          <a:p>
            <a:endParaRPr lang="en-US" dirty="0"/>
          </a:p>
        </p:txBody>
      </p:sp>
      <p:pic>
        <p:nvPicPr>
          <p:cNvPr id="5" name="Recorded Sound">
            <a:hlinkClick r:id="" action="ppaction://media"/>
            <a:extLst>
              <a:ext uri="{FF2B5EF4-FFF2-40B4-BE49-F238E27FC236}">
                <a16:creationId xmlns:a16="http://schemas.microsoft.com/office/drawing/2014/main" id="{283DAB5A-B3E1-4ED4-B0C6-771488B680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1380" y="685107"/>
            <a:ext cx="487363" cy="487363"/>
          </a:xfrm>
          <a:prstGeom prst="rect">
            <a:avLst/>
          </a:prstGeom>
        </p:spPr>
      </p:pic>
    </p:spTree>
    <p:extLst>
      <p:ext uri="{BB962C8B-B14F-4D97-AF65-F5344CB8AC3E}">
        <p14:creationId xmlns:p14="http://schemas.microsoft.com/office/powerpoint/2010/main" val="1659321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TM03457452[[fn=Celestial]]</Template>
  <TotalTime>287</TotalTime>
  <Words>1288</Words>
  <Application>Microsoft Office PowerPoint</Application>
  <PresentationFormat>Widescreen</PresentationFormat>
  <Paragraphs>69</Paragraphs>
  <Slides>14</Slides>
  <Notes>7</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vt:lpstr>
      <vt:lpstr>Calibri</vt:lpstr>
      <vt:lpstr>Calibri Light</vt:lpstr>
      <vt:lpstr>Heebo</vt:lpstr>
      <vt:lpstr>inherit</vt:lpstr>
      <vt:lpstr>le-monde-livre-std</vt:lpstr>
      <vt:lpstr>open_sansregular</vt:lpstr>
      <vt:lpstr>Roboto</vt:lpstr>
      <vt:lpstr>SF-Pro</vt:lpstr>
      <vt:lpstr>Source Sans Pro</vt:lpstr>
      <vt:lpstr>Celestial</vt:lpstr>
      <vt:lpstr>Competing Hospital Business Set-up and Patient Population  </vt:lpstr>
      <vt:lpstr>Mercy Health Cincinnati</vt:lpstr>
      <vt:lpstr>Encompass Health Rehabilitation Hospital of Cincinnati</vt:lpstr>
      <vt:lpstr>Differences in services/ regulation.  </vt:lpstr>
      <vt:lpstr>Reimbursement model for both hospitals </vt:lpstr>
      <vt:lpstr>Readmissions reduction program</vt:lpstr>
      <vt:lpstr>Key features of the population</vt:lpstr>
      <vt:lpstr>Top five services</vt:lpstr>
      <vt:lpstr>Accommodation of the population</vt:lpstr>
      <vt:lpstr>Promote access to health services</vt:lpstr>
      <vt:lpstr>Opportunities for your organization</vt:lpstr>
      <vt:lpstr>Cybersecurity </vt:lpstr>
      <vt:lpstr>Rising Healthcare Costs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Competing Hospital Business Set-up and Patient Population  </dc:title>
  <dc:creator>Brooklynn Painter</dc:creator>
  <cp:lastModifiedBy>Brooklynn Painter</cp:lastModifiedBy>
  <cp:revision>5</cp:revision>
  <dcterms:created xsi:type="dcterms:W3CDTF">2021-11-15T19:17:04Z</dcterms:created>
  <dcterms:modified xsi:type="dcterms:W3CDTF">2021-12-15T03:30:04Z</dcterms:modified>
</cp:coreProperties>
</file>