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9" r:id="rId4"/>
    <p:sldId id="270" r:id="rId5"/>
    <p:sldId id="271" r:id="rId6"/>
    <p:sldId id="272" r:id="rId7"/>
    <p:sldId id="273" r:id="rId8"/>
    <p:sldId id="274" r:id="rId9"/>
    <p:sldId id="275" r:id="rId10"/>
    <p:sldId id="266" r:id="rId11"/>
    <p:sldId id="257" r:id="rId12"/>
    <p:sldId id="27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0" d="100"/>
          <a:sy n="80" d="100"/>
        </p:scale>
        <p:origin x="1068" y="8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Intermarriage Rates Of Newlyweds, 2015</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Men</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c:v>
                </c:pt>
                <c:pt idx="1">
                  <c:v>Black</c:v>
                </c:pt>
                <c:pt idx="2">
                  <c:v>Hispanic</c:v>
                </c:pt>
                <c:pt idx="3">
                  <c:v>Asian</c:v>
                </c:pt>
              </c:strCache>
            </c:strRef>
          </c:cat>
          <c:val>
            <c:numRef>
              <c:f>Sheet1!$B$2:$B$5</c:f>
              <c:numCache>
                <c:formatCode>0%</c:formatCode>
                <c:ptCount val="4"/>
                <c:pt idx="0">
                  <c:v>0.12</c:v>
                </c:pt>
                <c:pt idx="1">
                  <c:v>0.24</c:v>
                </c:pt>
                <c:pt idx="2">
                  <c:v>0.26</c:v>
                </c:pt>
                <c:pt idx="3">
                  <c:v>0.21</c:v>
                </c:pt>
              </c:numCache>
            </c:numRef>
          </c:val>
          <c:extLst>
            <c:ext xmlns:c16="http://schemas.microsoft.com/office/drawing/2014/chart" uri="{C3380CC4-5D6E-409C-BE32-E72D297353CC}">
              <c16:uniqueId val="{00000000-4609-40C9-8A55-03129907C596}"/>
            </c:ext>
          </c:extLst>
        </c:ser>
        <c:ser>
          <c:idx val="1"/>
          <c:order val="1"/>
          <c:tx>
            <c:strRef>
              <c:f>Sheet1!$C$1</c:f>
              <c:strCache>
                <c:ptCount val="1"/>
                <c:pt idx="0">
                  <c:v>Women</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c:v>
                </c:pt>
                <c:pt idx="1">
                  <c:v>Black</c:v>
                </c:pt>
                <c:pt idx="2">
                  <c:v>Hispanic</c:v>
                </c:pt>
                <c:pt idx="3">
                  <c:v>Asian</c:v>
                </c:pt>
              </c:strCache>
            </c:strRef>
          </c:cat>
          <c:val>
            <c:numRef>
              <c:f>Sheet1!$C$2:$C$5</c:f>
              <c:numCache>
                <c:formatCode>0%</c:formatCode>
                <c:ptCount val="4"/>
                <c:pt idx="0">
                  <c:v>0.1</c:v>
                </c:pt>
                <c:pt idx="1">
                  <c:v>0.12</c:v>
                </c:pt>
                <c:pt idx="2">
                  <c:v>0.28000000000000003</c:v>
                </c:pt>
                <c:pt idx="3">
                  <c:v>0.36</c:v>
                </c:pt>
              </c:numCache>
            </c:numRef>
          </c:val>
          <c:extLst>
            <c:ext xmlns:c16="http://schemas.microsoft.com/office/drawing/2014/chart" uri="{C3380CC4-5D6E-409C-BE32-E72D297353CC}">
              <c16:uniqueId val="{00000001-4609-40C9-8A55-03129907C596}"/>
            </c:ext>
          </c:extLst>
        </c:ser>
        <c:ser>
          <c:idx val="2"/>
          <c:order val="2"/>
          <c:tx>
            <c:strRef>
              <c:f>Sheet1!$D$1</c:f>
              <c:strCache>
                <c:ptCount val="1"/>
                <c:pt idx="0">
                  <c:v>Column1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c:v>
                </c:pt>
                <c:pt idx="1">
                  <c:v>Black</c:v>
                </c:pt>
                <c:pt idx="2">
                  <c:v>Hispanic</c:v>
                </c:pt>
                <c:pt idx="3">
                  <c:v>Asian</c:v>
                </c:pt>
              </c:strCache>
            </c:strRef>
          </c:cat>
          <c:val>
            <c:numRef>
              <c:f>Sheet1!$D$2:$D$5</c:f>
              <c:numCache>
                <c:formatCode>General</c:formatCode>
                <c:ptCount val="4"/>
              </c:numCache>
            </c:numRef>
          </c:val>
          <c:extLst>
            <c:ext xmlns:c16="http://schemas.microsoft.com/office/drawing/2014/chart" uri="{C3380CC4-5D6E-409C-BE32-E72D297353CC}">
              <c16:uniqueId val="{00000002-4609-40C9-8A55-03129907C596}"/>
            </c:ext>
          </c:extLst>
        </c:ser>
        <c:dLbls>
          <c:dLblPos val="outEnd"/>
          <c:showLegendKey val="0"/>
          <c:showVal val="1"/>
          <c:showCatName val="0"/>
          <c:showSerName val="0"/>
          <c:showPercent val="0"/>
          <c:showBubbleSize val="0"/>
        </c:dLbls>
        <c:gapWidth val="219"/>
        <c:overlap val="-27"/>
        <c:axId val="524969152"/>
        <c:axId val="524975712"/>
      </c:barChart>
      <c:catAx>
        <c:axId val="524969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4975712"/>
        <c:crosses val="autoZero"/>
        <c:auto val="1"/>
        <c:lblAlgn val="ctr"/>
        <c:lblOffset val="100"/>
        <c:noMultiLvlLbl val="0"/>
      </c:catAx>
      <c:valAx>
        <c:axId val="524975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4969152"/>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6/16/2020</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735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6/16/2020</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444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6/16/2020</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579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6/16/2020</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6101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6/16/2020</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34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6/16/2020</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56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6/16/2020</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133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6/16/2020</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520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6/16/2020</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856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6/16/2020</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8104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6/16/2020</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566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6/16/2020</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207024754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hyperlink" Target="https://www.csmonitor.com/USA/Society/2009/1016/p02s16-ussc.html.%20Accessed%206%20June%202020"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9CB703-C563-4F1F-BF28-83C06E978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D0B64B-820D-4EA8-86E4-E2A4F69992F6}"/>
              </a:ext>
            </a:extLst>
          </p:cNvPr>
          <p:cNvSpPr>
            <a:spLocks noGrp="1"/>
          </p:cNvSpPr>
          <p:nvPr>
            <p:ph type="ctrTitle"/>
          </p:nvPr>
        </p:nvSpPr>
        <p:spPr>
          <a:xfrm>
            <a:off x="5207000" y="583345"/>
            <a:ext cx="5833787" cy="2274155"/>
          </a:xfrm>
        </p:spPr>
        <p:txBody>
          <a:bodyPr anchor="b">
            <a:normAutofit/>
          </a:bodyPr>
          <a:lstStyle/>
          <a:p>
            <a:pPr algn="r"/>
            <a:r>
              <a:rPr lang="en-US">
                <a:solidFill>
                  <a:schemeClr val="bg1"/>
                </a:solidFill>
              </a:rPr>
              <a:t>Marriage and Family </a:t>
            </a:r>
          </a:p>
        </p:txBody>
      </p:sp>
      <p:sp>
        <p:nvSpPr>
          <p:cNvPr id="3" name="Subtitle 2">
            <a:extLst>
              <a:ext uri="{FF2B5EF4-FFF2-40B4-BE49-F238E27FC236}">
                <a16:creationId xmlns:a16="http://schemas.microsoft.com/office/drawing/2014/main" id="{8AF7F59E-AE7B-4D3E-8842-29782049BDF4}"/>
              </a:ext>
            </a:extLst>
          </p:cNvPr>
          <p:cNvSpPr>
            <a:spLocks noGrp="1"/>
          </p:cNvSpPr>
          <p:nvPr>
            <p:ph type="subTitle" idx="1"/>
          </p:nvPr>
        </p:nvSpPr>
        <p:spPr>
          <a:xfrm>
            <a:off x="5206993" y="3123651"/>
            <a:ext cx="5833787" cy="504825"/>
          </a:xfrm>
        </p:spPr>
        <p:txBody>
          <a:bodyPr>
            <a:normAutofit/>
          </a:bodyPr>
          <a:lstStyle/>
          <a:p>
            <a:pPr algn="r"/>
            <a:r>
              <a:rPr lang="en-US" dirty="0">
                <a:solidFill>
                  <a:schemeClr val="bg1"/>
                </a:solidFill>
              </a:rPr>
              <a:t>Interracial Marriages</a:t>
            </a:r>
          </a:p>
        </p:txBody>
      </p:sp>
      <p:sp>
        <p:nvSpPr>
          <p:cNvPr id="12"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041" y="259737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cxnSp>
        <p:nvCxnSpPr>
          <p:cNvPr id="14" name="Straight Connector 13">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5" name="Graphic 4" descr="Family with two children">
            <a:extLst>
              <a:ext uri="{FF2B5EF4-FFF2-40B4-BE49-F238E27FC236}">
                <a16:creationId xmlns:a16="http://schemas.microsoft.com/office/drawing/2014/main" id="{2AE10F2C-265B-41D6-A834-836EFE0CD2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8391" y="2814239"/>
            <a:ext cx="3217333" cy="3217333"/>
          </a:xfrm>
          <a:prstGeom prst="rect">
            <a:avLst/>
          </a:prstGeom>
        </p:spPr>
      </p:pic>
      <p:sp>
        <p:nvSpPr>
          <p:cNvPr id="16"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7821" y="282667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8"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9869" y="610939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AA92696E-5FDC-4F31-9ADD-9343DA5B179D}"/>
              </a:ext>
            </a:extLst>
          </p:cNvPr>
          <p:cNvSpPr txBox="1"/>
          <p:nvPr/>
        </p:nvSpPr>
        <p:spPr>
          <a:xfrm>
            <a:off x="6096000" y="5176077"/>
            <a:ext cx="4185232" cy="1323439"/>
          </a:xfrm>
          <a:prstGeom prst="rect">
            <a:avLst/>
          </a:prstGeom>
          <a:noFill/>
        </p:spPr>
        <p:txBody>
          <a:bodyPr wrap="square" rtlCol="0">
            <a:spAutoFit/>
          </a:bodyPr>
          <a:lstStyle/>
          <a:p>
            <a:r>
              <a:rPr lang="en-US" sz="2000" dirty="0">
                <a:solidFill>
                  <a:schemeClr val="bg1"/>
                </a:solidFill>
              </a:rPr>
              <a:t>Created By: Sharon Grant</a:t>
            </a:r>
          </a:p>
          <a:p>
            <a:r>
              <a:rPr lang="en-US" sz="2000" dirty="0">
                <a:solidFill>
                  <a:schemeClr val="bg1"/>
                </a:solidFill>
              </a:rPr>
              <a:t>Principles of Sociology- SOC 102</a:t>
            </a:r>
          </a:p>
          <a:p>
            <a:r>
              <a:rPr lang="en-US" sz="2000" dirty="0">
                <a:solidFill>
                  <a:schemeClr val="bg1"/>
                </a:solidFill>
              </a:rPr>
              <a:t>Professor Austin</a:t>
            </a:r>
          </a:p>
          <a:p>
            <a:r>
              <a:rPr lang="en-US" sz="2000" dirty="0">
                <a:solidFill>
                  <a:schemeClr val="bg1"/>
                </a:solidFill>
              </a:rPr>
              <a:t>Bryant and Stratton College </a:t>
            </a:r>
          </a:p>
        </p:txBody>
      </p:sp>
    </p:spTree>
    <p:extLst>
      <p:ext uri="{BB962C8B-B14F-4D97-AF65-F5344CB8AC3E}">
        <p14:creationId xmlns:p14="http://schemas.microsoft.com/office/powerpoint/2010/main" val="2415040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211EDE-1A8E-4D4D-B794-D90D1ADC29E0}"/>
              </a:ext>
            </a:extLst>
          </p:cNvPr>
          <p:cNvSpPr>
            <a:spLocks noGrp="1"/>
          </p:cNvSpPr>
          <p:nvPr>
            <p:ph idx="1"/>
          </p:nvPr>
        </p:nvSpPr>
        <p:spPr>
          <a:xfrm>
            <a:off x="838200" y="357552"/>
            <a:ext cx="10515600" cy="4351338"/>
          </a:xfrm>
        </p:spPr>
        <p:txBody>
          <a:bodyPr/>
          <a:lstStyle/>
          <a:p>
            <a:r>
              <a:rPr lang="en-US" dirty="0"/>
              <a:t>Graph that shows Intermarriage Rates of Newlyweds in 2015 </a:t>
            </a:r>
            <a:r>
              <a:rPr lang="en-US" sz="1600" dirty="0"/>
              <a:t>(</a:t>
            </a:r>
            <a:r>
              <a:rPr lang="en-US" sz="1600" dirty="0" err="1"/>
              <a:t>Soci</a:t>
            </a:r>
            <a:r>
              <a:rPr lang="en-US" sz="1600" dirty="0"/>
              <a:t> 102- pg. 261.)</a:t>
            </a:r>
            <a:endParaRPr lang="en-US" dirty="0"/>
          </a:p>
        </p:txBody>
      </p:sp>
      <p:graphicFrame>
        <p:nvGraphicFramePr>
          <p:cNvPr id="9" name="Chart 8">
            <a:extLst>
              <a:ext uri="{FF2B5EF4-FFF2-40B4-BE49-F238E27FC236}">
                <a16:creationId xmlns:a16="http://schemas.microsoft.com/office/drawing/2014/main" id="{1E564F4A-20D1-4C7B-A77B-9FF88B3054F1}"/>
              </a:ext>
            </a:extLst>
          </p:cNvPr>
          <p:cNvGraphicFramePr/>
          <p:nvPr>
            <p:extLst>
              <p:ext uri="{D42A27DB-BD31-4B8C-83A1-F6EECF244321}">
                <p14:modId xmlns:p14="http://schemas.microsoft.com/office/powerpoint/2010/main" val="607103416"/>
              </p:ext>
            </p:extLst>
          </p:nvPr>
        </p:nvGraphicFramePr>
        <p:xfrm>
          <a:off x="2032000" y="1081781"/>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16027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F32AA3-5263-43F8-AEA4-E4EF979ED2BB}"/>
              </a:ext>
            </a:extLst>
          </p:cNvPr>
          <p:cNvSpPr>
            <a:spLocks noGrp="1"/>
          </p:cNvSpPr>
          <p:nvPr>
            <p:ph type="ctrTitle"/>
          </p:nvPr>
        </p:nvSpPr>
        <p:spPr>
          <a:xfrm>
            <a:off x="1576424" y="-522760"/>
            <a:ext cx="9147940" cy="2337238"/>
          </a:xfrm>
        </p:spPr>
        <p:txBody>
          <a:bodyPr anchor="b">
            <a:normAutofit/>
          </a:bodyPr>
          <a:lstStyle/>
          <a:p>
            <a:pPr algn="ctr"/>
            <a:r>
              <a:rPr lang="en-US" dirty="0">
                <a:solidFill>
                  <a:schemeClr val="bg1"/>
                </a:solidFill>
              </a:rPr>
              <a:t>CONCLUSION</a:t>
            </a:r>
          </a:p>
        </p:txBody>
      </p:sp>
      <p:sp>
        <p:nvSpPr>
          <p:cNvPr id="3" name="Subtitle 2">
            <a:extLst>
              <a:ext uri="{FF2B5EF4-FFF2-40B4-BE49-F238E27FC236}">
                <a16:creationId xmlns:a16="http://schemas.microsoft.com/office/drawing/2014/main" id="{A9FFBF13-0223-4927-A286-71015BAB5939}"/>
              </a:ext>
            </a:extLst>
          </p:cNvPr>
          <p:cNvSpPr>
            <a:spLocks noGrp="1"/>
          </p:cNvSpPr>
          <p:nvPr>
            <p:ph type="subTitle" idx="1"/>
          </p:nvPr>
        </p:nvSpPr>
        <p:spPr>
          <a:xfrm>
            <a:off x="1499050" y="1964227"/>
            <a:ext cx="9190851" cy="3700851"/>
          </a:xfrm>
        </p:spPr>
        <p:txBody>
          <a:bodyPr anchor="t">
            <a:normAutofit fontScale="85000" lnSpcReduction="10000"/>
          </a:bodyPr>
          <a:lstStyle/>
          <a:p>
            <a:pPr marL="342900" indent="-342900" algn="ctr">
              <a:buFont typeface="Arial" panose="020B0604020202020204" pitchFamily="34" charset="0"/>
              <a:buChar char="•"/>
            </a:pPr>
            <a:r>
              <a:rPr lang="en-US" sz="2800" dirty="0">
                <a:solidFill>
                  <a:schemeClr val="bg1"/>
                </a:solidFill>
              </a:rPr>
              <a:t>Up on my conclusion,  it is clear that children can be affected by biracial marriages, however it starts at the home. If parents and guardians raise children to treat everyone equally. Show a child that there is no difference because of the color of your skin. Children who come from a biracial relationship should be taught that they too are no different from the other children and again it is the parent’s responsibility to teach the child that they to have a place in this world. I feel it is never too early to teach a child that skin color and a child’s clothing or their religion does not make them different, so children should be taught early in life about equality. </a:t>
            </a:r>
          </a:p>
        </p:txBody>
      </p:sp>
      <p:sp>
        <p:nvSpPr>
          <p:cNvPr id="17"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a:p>
        </p:txBody>
      </p:sp>
      <p:sp>
        <p:nvSpPr>
          <p:cNvPr id="19"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21"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
        <p:nvSpPr>
          <p:cNvPr id="23"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a:p>
        </p:txBody>
      </p:sp>
      <p:sp>
        <p:nvSpPr>
          <p:cNvPr id="25"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27"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a:p>
        </p:txBody>
      </p:sp>
      <p:cxnSp>
        <p:nvCxnSpPr>
          <p:cNvPr id="29" name="Straight Connector 2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544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F32AA3-5263-43F8-AEA4-E4EF979ED2BB}"/>
              </a:ext>
            </a:extLst>
          </p:cNvPr>
          <p:cNvSpPr>
            <a:spLocks noGrp="1"/>
          </p:cNvSpPr>
          <p:nvPr>
            <p:ph type="ctrTitle"/>
          </p:nvPr>
        </p:nvSpPr>
        <p:spPr>
          <a:xfrm>
            <a:off x="1413405" y="67268"/>
            <a:ext cx="9147940" cy="2337238"/>
          </a:xfrm>
        </p:spPr>
        <p:txBody>
          <a:bodyPr anchor="b">
            <a:normAutofit/>
          </a:bodyPr>
          <a:lstStyle/>
          <a:p>
            <a:pPr algn="ctr"/>
            <a:r>
              <a:rPr lang="en-US" dirty="0">
                <a:solidFill>
                  <a:schemeClr val="bg1"/>
                </a:solidFill>
              </a:rPr>
              <a:t>Reference Page</a:t>
            </a:r>
          </a:p>
        </p:txBody>
      </p:sp>
      <p:sp>
        <p:nvSpPr>
          <p:cNvPr id="3" name="Subtitle 2">
            <a:extLst>
              <a:ext uri="{FF2B5EF4-FFF2-40B4-BE49-F238E27FC236}">
                <a16:creationId xmlns:a16="http://schemas.microsoft.com/office/drawing/2014/main" id="{A9FFBF13-0223-4927-A286-71015BAB5939}"/>
              </a:ext>
            </a:extLst>
          </p:cNvPr>
          <p:cNvSpPr>
            <a:spLocks noGrp="1"/>
          </p:cNvSpPr>
          <p:nvPr>
            <p:ph type="subTitle" idx="1"/>
          </p:nvPr>
        </p:nvSpPr>
        <p:spPr>
          <a:xfrm>
            <a:off x="1522029" y="2385539"/>
            <a:ext cx="9190851" cy="2722167"/>
          </a:xfrm>
        </p:spPr>
        <p:txBody>
          <a:bodyPr anchor="t">
            <a:normAutofit fontScale="85000" lnSpcReduction="10000"/>
          </a:bodyPr>
          <a:lstStyle/>
          <a:p>
            <a:pPr algn="ctr"/>
            <a:r>
              <a:rPr lang="en-US" sz="2000" dirty="0">
                <a:solidFill>
                  <a:schemeClr val="bg1"/>
                </a:solidFill>
              </a:rPr>
              <a:t>1. SOC 102 (Page 261)- Bryant &amp; Stratton College</a:t>
            </a:r>
          </a:p>
          <a:p>
            <a:pPr algn="ctr"/>
            <a:r>
              <a:rPr lang="en-US" sz="2000" dirty="0">
                <a:solidFill>
                  <a:schemeClr val="bg1"/>
                </a:solidFill>
              </a:rPr>
              <a:t>2. Richard Lewis Jr. , George Yancy  (1980), Biracial Marriages in the United States: Analysis of  Variation in Family Member Support</a:t>
            </a:r>
          </a:p>
          <a:p>
            <a:pPr algn="ctr"/>
            <a:r>
              <a:rPr lang="en-US" sz="2000" dirty="0">
                <a:solidFill>
                  <a:schemeClr val="bg1"/>
                </a:solidFill>
              </a:rPr>
              <a:t>3. "THE FAMILY; CHILDREN OF INTERRACIAL MARRIAGE". </a:t>
            </a:r>
            <a:r>
              <a:rPr lang="en-US" sz="2000" dirty="0" err="1">
                <a:solidFill>
                  <a:schemeClr val="bg1"/>
                </a:solidFill>
              </a:rPr>
              <a:t>Nytimes.Com</a:t>
            </a:r>
            <a:r>
              <a:rPr lang="en-US" sz="2000" dirty="0">
                <a:solidFill>
                  <a:schemeClr val="bg1"/>
                </a:solidFill>
              </a:rPr>
              <a:t>, 2020, </a:t>
            </a:r>
          </a:p>
          <a:p>
            <a:pPr algn="ctr"/>
            <a:r>
              <a:rPr lang="en-US" sz="2000" dirty="0">
                <a:solidFill>
                  <a:schemeClr val="bg1"/>
                </a:solidFill>
              </a:rPr>
              <a:t>https://www.nytimes.com/1984/06/20/garden/the-family-children-of-interracial-marriage.html. Accessed 6 June 2020. </a:t>
            </a:r>
          </a:p>
          <a:p>
            <a:pPr algn="ctr"/>
            <a:r>
              <a:rPr lang="en-US" sz="2000" dirty="0">
                <a:solidFill>
                  <a:schemeClr val="bg1"/>
                </a:solidFill>
              </a:rPr>
              <a:t>  4. Jonsson, </a:t>
            </a:r>
            <a:r>
              <a:rPr lang="en-US" sz="2000" dirty="0" err="1">
                <a:solidFill>
                  <a:schemeClr val="bg1"/>
                </a:solidFill>
              </a:rPr>
              <a:t>Patrik</a:t>
            </a:r>
            <a:r>
              <a:rPr lang="en-US" sz="2000" dirty="0">
                <a:solidFill>
                  <a:schemeClr val="bg1"/>
                </a:solidFill>
              </a:rPr>
              <a:t>. "La. Interracial Marriage: Is Life Tougher For Biracial Kids?". The Christian Science Monitor, 2009, </a:t>
            </a:r>
            <a:r>
              <a:rPr lang="en-US" sz="2000" dirty="0">
                <a:solidFill>
                  <a:schemeClr val="bg1"/>
                </a:solidFill>
                <a:hlinkClick r:id="rId2"/>
              </a:rPr>
              <a:t>https://www.csmonitor.com/USA/Society/2009/1016/p02s16-ussc.html. Accessed 6 June 2020</a:t>
            </a:r>
            <a:r>
              <a:rPr lang="en-US" sz="2000" dirty="0">
                <a:solidFill>
                  <a:schemeClr val="bg1"/>
                </a:solidFill>
              </a:rPr>
              <a:t>. </a:t>
            </a:r>
          </a:p>
        </p:txBody>
      </p:sp>
      <p:sp>
        <p:nvSpPr>
          <p:cNvPr id="17"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a:p>
        </p:txBody>
      </p:sp>
      <p:sp>
        <p:nvSpPr>
          <p:cNvPr id="19"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21"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
        <p:nvSpPr>
          <p:cNvPr id="23"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a:p>
        </p:txBody>
      </p:sp>
      <p:sp>
        <p:nvSpPr>
          <p:cNvPr id="25"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27"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a:p>
        </p:txBody>
      </p:sp>
      <p:cxnSp>
        <p:nvCxnSpPr>
          <p:cNvPr id="29" name="Straight Connector 2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149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7179649-2C84-4265-8A73-487525BC2DD5}"/>
              </a:ext>
            </a:extLst>
          </p:cNvPr>
          <p:cNvPicPr>
            <a:picLocks noChangeAspect="1"/>
          </p:cNvPicPr>
          <p:nvPr/>
        </p:nvPicPr>
        <p:blipFill rotWithShape="1">
          <a:blip r:embed="rId2"/>
          <a:srcRect l="9091" t="22445" b="946"/>
          <a:stretch/>
        </p:blipFill>
        <p:spPr>
          <a:xfrm>
            <a:off x="-2" y="10"/>
            <a:ext cx="1219200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54E927-8435-4558-A996-5A09A3978370}"/>
              </a:ext>
            </a:extLst>
          </p:cNvPr>
          <p:cNvSpPr>
            <a:spLocks noGrp="1"/>
          </p:cNvSpPr>
          <p:nvPr>
            <p:ph type="ctrTitle"/>
          </p:nvPr>
        </p:nvSpPr>
        <p:spPr>
          <a:xfrm>
            <a:off x="7848600" y="1217463"/>
            <a:ext cx="4023360" cy="2807208"/>
          </a:xfrm>
        </p:spPr>
        <p:txBody>
          <a:bodyPr anchor="b">
            <a:normAutofit/>
          </a:bodyPr>
          <a:lstStyle/>
          <a:p>
            <a:r>
              <a:rPr lang="en-US" sz="4600" dirty="0"/>
              <a:t>Interracial marriages</a:t>
            </a:r>
          </a:p>
        </p:txBody>
      </p:sp>
      <p:sp>
        <p:nvSpPr>
          <p:cNvPr id="3" name="Subtitle 2">
            <a:extLst>
              <a:ext uri="{FF2B5EF4-FFF2-40B4-BE49-F238E27FC236}">
                <a16:creationId xmlns:a16="http://schemas.microsoft.com/office/drawing/2014/main" id="{2C32A501-1A94-4A73-9224-6B1F97F825E4}"/>
              </a:ext>
            </a:extLst>
          </p:cNvPr>
          <p:cNvSpPr>
            <a:spLocks noGrp="1"/>
          </p:cNvSpPr>
          <p:nvPr>
            <p:ph type="subTitle" idx="1"/>
          </p:nvPr>
        </p:nvSpPr>
        <p:spPr>
          <a:xfrm>
            <a:off x="7490122" y="4024671"/>
            <a:ext cx="4640981" cy="2556602"/>
          </a:xfrm>
        </p:spPr>
        <p:txBody>
          <a:bodyPr>
            <a:normAutofit/>
          </a:bodyPr>
          <a:lstStyle/>
          <a:p>
            <a:r>
              <a:rPr lang="en-US" sz="1600" dirty="0"/>
              <a:t>BACKGROUND: Over the years there have been many interracial couples across the world, not matter what race the individuals are. It has official been 55 years since interracial marriages became legal in the United States. It became legal when the decision for Loving vs Virginia was passed on June 2, 1967. The number of marriages with interracial couple has increased by 5 times since it became legal. With a 17% increase over the years. </a:t>
            </a:r>
          </a:p>
        </p:txBody>
      </p:sp>
    </p:spTree>
    <p:extLst>
      <p:ext uri="{BB962C8B-B14F-4D97-AF65-F5344CB8AC3E}">
        <p14:creationId xmlns:p14="http://schemas.microsoft.com/office/powerpoint/2010/main" val="368322977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3218BAA-712E-42D6-9EDB-38ACE345D798}"/>
              </a:ext>
            </a:extLst>
          </p:cNvPr>
          <p:cNvPicPr>
            <a:picLocks noChangeAspect="1"/>
          </p:cNvPicPr>
          <p:nvPr/>
        </p:nvPicPr>
        <p:blipFill rotWithShape="1">
          <a:blip r:embed="rId2"/>
          <a:srcRect l="9091" t="22445" b="946"/>
          <a:stretch/>
        </p:blipFill>
        <p:spPr>
          <a:xfrm>
            <a:off x="-2" y="10"/>
            <a:ext cx="1219200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0165A195-DDE7-421B-B269-EA55AFEB6FB6}"/>
              </a:ext>
            </a:extLst>
          </p:cNvPr>
          <p:cNvSpPr>
            <a:spLocks noGrp="1"/>
          </p:cNvSpPr>
          <p:nvPr>
            <p:ph type="subTitle" idx="1"/>
          </p:nvPr>
        </p:nvSpPr>
        <p:spPr>
          <a:xfrm>
            <a:off x="354191" y="4596063"/>
            <a:ext cx="11483615" cy="2634916"/>
          </a:xfrm>
        </p:spPr>
        <p:txBody>
          <a:bodyPr>
            <a:normAutofit fontScale="32500" lnSpcReduction="20000"/>
          </a:bodyPr>
          <a:lstStyle/>
          <a:p>
            <a:pPr marL="1143000" indent="-1143000">
              <a:buFont typeface="Arial" panose="020B0604020202020204" pitchFamily="34" charset="0"/>
              <a:buChar char="•"/>
            </a:pPr>
            <a:r>
              <a:rPr lang="en-US" sz="8000" dirty="0"/>
              <a:t>Interracial marriages we frowned upon in the 1940’s.</a:t>
            </a:r>
          </a:p>
          <a:p>
            <a:endParaRPr lang="en-US" sz="8000" dirty="0"/>
          </a:p>
          <a:p>
            <a:pPr marL="1143000" indent="-1143000">
              <a:buFont typeface="Arial" panose="020B0604020202020204" pitchFamily="34" charset="0"/>
              <a:buChar char="•"/>
            </a:pPr>
            <a:r>
              <a:rPr lang="en-US" sz="8000" dirty="0"/>
              <a:t>Interracial marriages are more accepted in today’s society</a:t>
            </a:r>
          </a:p>
          <a:p>
            <a:endParaRPr lang="en-US" sz="8000" dirty="0"/>
          </a:p>
          <a:p>
            <a:pPr marL="1143000" indent="-1143000">
              <a:buFont typeface="Arial" panose="020B0604020202020204" pitchFamily="34" charset="0"/>
              <a:buChar char="•"/>
            </a:pPr>
            <a:r>
              <a:rPr lang="en-US" sz="8000" dirty="0"/>
              <a:t>Younger people and native native-born adults are more likely to marry out of their racial or ethical group than are older people</a:t>
            </a:r>
          </a:p>
          <a:p>
            <a:endParaRPr lang="en-US" dirty="0"/>
          </a:p>
        </p:txBody>
      </p:sp>
    </p:spTree>
    <p:extLst>
      <p:ext uri="{BB962C8B-B14F-4D97-AF65-F5344CB8AC3E}">
        <p14:creationId xmlns:p14="http://schemas.microsoft.com/office/powerpoint/2010/main" val="115510211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823DDA7-216F-4E13-BCC0-E0DDE1DCD889}"/>
              </a:ext>
            </a:extLst>
          </p:cNvPr>
          <p:cNvPicPr>
            <a:picLocks noChangeAspect="1"/>
          </p:cNvPicPr>
          <p:nvPr/>
        </p:nvPicPr>
        <p:blipFill rotWithShape="1">
          <a:blip r:embed="rId2"/>
          <a:srcRect r="-1" b="15708"/>
          <a:stretch/>
        </p:blipFill>
        <p:spPr>
          <a:xfrm>
            <a:off x="20" y="10"/>
            <a:ext cx="12188932" cy="6857990"/>
          </a:xfrm>
          <a:prstGeom prst="rect">
            <a:avLst/>
          </a:prstGeom>
        </p:spPr>
      </p:pic>
      <p:sp>
        <p:nvSpPr>
          <p:cNvPr id="11" name="Rectangle 10">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711069F-6752-4767-94BC-E0466EFC90D8}"/>
              </a:ext>
            </a:extLst>
          </p:cNvPr>
          <p:cNvSpPr>
            <a:spLocks noGrp="1"/>
          </p:cNvSpPr>
          <p:nvPr>
            <p:ph type="subTitle" idx="1"/>
          </p:nvPr>
        </p:nvSpPr>
        <p:spPr>
          <a:xfrm>
            <a:off x="1522476" y="4680285"/>
            <a:ext cx="9144000" cy="2177706"/>
          </a:xfrm>
        </p:spPr>
        <p:txBody>
          <a:bodyPr>
            <a:normAutofit lnSpcReduction="10000"/>
          </a:bodyPr>
          <a:lstStyle/>
          <a:p>
            <a:pPr marL="342900" indent="-342900" algn="ctr">
              <a:buFont typeface="Arial" panose="020B0604020202020204" pitchFamily="34" charset="0"/>
              <a:buChar char="•"/>
            </a:pPr>
            <a:r>
              <a:rPr lang="en-US" dirty="0">
                <a:solidFill>
                  <a:schemeClr val="bg1"/>
                </a:solidFill>
              </a:rPr>
              <a:t>Society will see that multiracial and multiethnic people are becoming popular.</a:t>
            </a:r>
          </a:p>
          <a:p>
            <a:pPr algn="ctr"/>
            <a:endParaRPr lang="en-US" dirty="0">
              <a:solidFill>
                <a:schemeClr val="bg1"/>
              </a:solidFill>
            </a:endParaRPr>
          </a:p>
          <a:p>
            <a:pPr marL="342900" indent="-342900" algn="ctr">
              <a:buFont typeface="Arial" panose="020B0604020202020204" pitchFamily="34" charset="0"/>
              <a:buChar char="•"/>
            </a:pPr>
            <a:r>
              <a:rPr lang="en-US" dirty="0">
                <a:solidFill>
                  <a:schemeClr val="bg1"/>
                </a:solidFill>
              </a:rPr>
              <a:t>African American family members are perceived to be the most supportive and accepting when involving one of their own.</a:t>
            </a:r>
          </a:p>
          <a:p>
            <a:pPr algn="ctr"/>
            <a:endParaRPr lang="en-US" dirty="0">
              <a:solidFill>
                <a:schemeClr val="bg1"/>
              </a:solidFill>
            </a:endParaRPr>
          </a:p>
          <a:p>
            <a:pPr algn="ctr"/>
            <a:endParaRPr lang="en-US" dirty="0">
              <a:solidFill>
                <a:schemeClr val="bg1"/>
              </a:solidFill>
            </a:endParaRPr>
          </a:p>
        </p:txBody>
      </p:sp>
    </p:spTree>
    <p:extLst>
      <p:ext uri="{BB962C8B-B14F-4D97-AF65-F5344CB8AC3E}">
        <p14:creationId xmlns:p14="http://schemas.microsoft.com/office/powerpoint/2010/main" val="3492622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2061543-C226-4374-B267-93F9CECE9EC6}"/>
              </a:ext>
            </a:extLst>
          </p:cNvPr>
          <p:cNvPicPr>
            <a:picLocks noChangeAspect="1"/>
          </p:cNvPicPr>
          <p:nvPr/>
        </p:nvPicPr>
        <p:blipFill rotWithShape="1">
          <a:blip r:embed="rId2"/>
          <a:srcRect r="-1" b="15708"/>
          <a:stretch/>
        </p:blipFill>
        <p:spPr>
          <a:xfrm>
            <a:off x="-3044" y="10"/>
            <a:ext cx="12188932" cy="6857990"/>
          </a:xfrm>
          <a:prstGeom prst="rect">
            <a:avLst/>
          </a:prstGeom>
        </p:spPr>
      </p:pic>
      <p:sp>
        <p:nvSpPr>
          <p:cNvPr id="11" name="Rectangle 10">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72B63A5-04FF-415C-B9AA-706EE68DC73E}"/>
              </a:ext>
            </a:extLst>
          </p:cNvPr>
          <p:cNvSpPr>
            <a:spLocks noGrp="1"/>
          </p:cNvSpPr>
          <p:nvPr>
            <p:ph type="subTitle" idx="1"/>
          </p:nvPr>
        </p:nvSpPr>
        <p:spPr>
          <a:xfrm>
            <a:off x="1402161" y="4824662"/>
            <a:ext cx="9144000" cy="2177716"/>
          </a:xfrm>
        </p:spPr>
        <p:txBody>
          <a:bodyPr>
            <a:normAutofit fontScale="85000" lnSpcReduction="10000"/>
          </a:bodyPr>
          <a:lstStyle/>
          <a:p>
            <a:pPr marL="342900" indent="-342900" algn="ctr">
              <a:buFont typeface="Arial" panose="020B0604020202020204" pitchFamily="34" charset="0"/>
              <a:buChar char="•"/>
            </a:pPr>
            <a:r>
              <a:rPr lang="en-US" dirty="0">
                <a:solidFill>
                  <a:schemeClr val="bg1"/>
                </a:solidFill>
              </a:rPr>
              <a:t>Research show that mixed-race children can have social and psychological problems from feeling like they are not a member of any race.</a:t>
            </a:r>
          </a:p>
          <a:p>
            <a:pPr algn="ctr"/>
            <a:endParaRPr lang="en-US" dirty="0">
              <a:solidFill>
                <a:schemeClr val="bg1"/>
              </a:solidFill>
            </a:endParaRPr>
          </a:p>
          <a:p>
            <a:pPr marL="342900" indent="-342900" algn="ctr">
              <a:buFont typeface="Arial" panose="020B0604020202020204" pitchFamily="34" charset="0"/>
              <a:buChar char="•"/>
            </a:pPr>
            <a:r>
              <a:rPr lang="en-US" dirty="0">
                <a:solidFill>
                  <a:schemeClr val="bg1"/>
                </a:solidFill>
              </a:rPr>
              <a:t>Some people perceive that fraternal twins are black and white. However two children born from the same parents that one is black and the other is white are not different races, they are the same race.  </a:t>
            </a:r>
          </a:p>
          <a:p>
            <a:pPr algn="ctr"/>
            <a:endParaRPr lang="en-US" dirty="0">
              <a:solidFill>
                <a:schemeClr val="bg1"/>
              </a:solidFill>
            </a:endParaRPr>
          </a:p>
          <a:p>
            <a:pPr algn="ctr"/>
            <a:endParaRPr lang="en-US" dirty="0">
              <a:solidFill>
                <a:schemeClr val="bg1"/>
              </a:solidFill>
            </a:endParaRPr>
          </a:p>
        </p:txBody>
      </p:sp>
    </p:spTree>
    <p:extLst>
      <p:ext uri="{BB962C8B-B14F-4D97-AF65-F5344CB8AC3E}">
        <p14:creationId xmlns:p14="http://schemas.microsoft.com/office/powerpoint/2010/main" val="2641620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1D11E2-12EF-4C7A-86DB-99E7D1282116}"/>
              </a:ext>
            </a:extLst>
          </p:cNvPr>
          <p:cNvPicPr>
            <a:picLocks noChangeAspect="1"/>
          </p:cNvPicPr>
          <p:nvPr/>
        </p:nvPicPr>
        <p:blipFill rotWithShape="1">
          <a:blip r:embed="rId2"/>
          <a:srcRect r="-1" b="15708"/>
          <a:stretch/>
        </p:blipFill>
        <p:spPr>
          <a:xfrm>
            <a:off x="20" y="10"/>
            <a:ext cx="12188932" cy="6857990"/>
          </a:xfrm>
          <a:prstGeom prst="rect">
            <a:avLst/>
          </a:prstGeom>
        </p:spPr>
      </p:pic>
      <p:sp>
        <p:nvSpPr>
          <p:cNvPr id="11" name="Rectangle 10">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1E87F03-7093-4F28-BC3E-E4865844D0B5}"/>
              </a:ext>
            </a:extLst>
          </p:cNvPr>
          <p:cNvSpPr>
            <a:spLocks noGrp="1"/>
          </p:cNvSpPr>
          <p:nvPr>
            <p:ph type="subTitle" idx="1"/>
          </p:nvPr>
        </p:nvSpPr>
        <p:spPr>
          <a:xfrm>
            <a:off x="1524000" y="5305927"/>
            <a:ext cx="9144000" cy="1840832"/>
          </a:xfrm>
        </p:spPr>
        <p:txBody>
          <a:bodyPr>
            <a:normAutofit/>
          </a:bodyPr>
          <a:lstStyle/>
          <a:p>
            <a:pPr marL="342900" indent="-342900" algn="ctr">
              <a:buFont typeface="Arial" panose="020B0604020202020204" pitchFamily="34" charset="0"/>
              <a:buChar char="•"/>
            </a:pPr>
            <a:r>
              <a:rPr lang="en-US" dirty="0">
                <a:solidFill>
                  <a:schemeClr val="bg1"/>
                </a:solidFill>
              </a:rPr>
              <a:t>“Children of Interracial Families” is believed to be the first national gathering to address children of interracial marriages. It was a 2-day meeting of 130 experts and members of interracial families.</a:t>
            </a:r>
          </a:p>
          <a:p>
            <a:pPr algn="ctr"/>
            <a:endParaRPr lang="en-US" dirty="0">
              <a:solidFill>
                <a:schemeClr val="bg1"/>
              </a:solidFill>
            </a:endParaRPr>
          </a:p>
        </p:txBody>
      </p:sp>
    </p:spTree>
    <p:extLst>
      <p:ext uri="{BB962C8B-B14F-4D97-AF65-F5344CB8AC3E}">
        <p14:creationId xmlns:p14="http://schemas.microsoft.com/office/powerpoint/2010/main" val="3051918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8D4C938-34F6-4083-B7B4-C44F25E78B00}"/>
              </a:ext>
            </a:extLst>
          </p:cNvPr>
          <p:cNvPicPr>
            <a:picLocks noChangeAspect="1"/>
          </p:cNvPicPr>
          <p:nvPr/>
        </p:nvPicPr>
        <p:blipFill rotWithShape="1">
          <a:blip r:embed="rId2"/>
          <a:srcRect t="851" r="-1" b="14858"/>
          <a:stretch/>
        </p:blipFill>
        <p:spPr>
          <a:xfrm>
            <a:off x="20" y="10"/>
            <a:ext cx="12188932" cy="6857990"/>
          </a:xfrm>
          <a:prstGeom prst="rect">
            <a:avLst/>
          </a:prstGeom>
        </p:spPr>
      </p:pic>
      <p:sp>
        <p:nvSpPr>
          <p:cNvPr id="11" name="Rectangle 10">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5F287DA-43FD-4304-BC8E-BF6CA30051E4}"/>
              </a:ext>
            </a:extLst>
          </p:cNvPr>
          <p:cNvSpPr>
            <a:spLocks noGrp="1"/>
          </p:cNvSpPr>
          <p:nvPr>
            <p:ph type="subTitle" idx="1"/>
          </p:nvPr>
        </p:nvSpPr>
        <p:spPr>
          <a:xfrm>
            <a:off x="1522476" y="5426233"/>
            <a:ext cx="9144000" cy="1431757"/>
          </a:xfrm>
        </p:spPr>
        <p:txBody>
          <a:bodyPr>
            <a:normAutofit/>
          </a:bodyPr>
          <a:lstStyle/>
          <a:p>
            <a:pPr marL="342900" indent="-342900" algn="ctr">
              <a:buFont typeface="Arial" panose="020B0604020202020204" pitchFamily="34" charset="0"/>
              <a:buChar char="•"/>
            </a:pPr>
            <a:r>
              <a:rPr lang="en-US" dirty="0">
                <a:solidFill>
                  <a:schemeClr val="bg1"/>
                </a:solidFill>
              </a:rPr>
              <a:t>Mr. Bardwell, a veteran member of the Justice of the Peace refused to marry an interracial couple. He says he is not racist, but his main concern are the children in an interracial marriage.</a:t>
            </a:r>
          </a:p>
          <a:p>
            <a:pPr algn="ctr"/>
            <a:endParaRPr lang="en-US" dirty="0">
              <a:solidFill>
                <a:schemeClr val="bg1"/>
              </a:solidFill>
            </a:endParaRPr>
          </a:p>
        </p:txBody>
      </p:sp>
    </p:spTree>
    <p:extLst>
      <p:ext uri="{BB962C8B-B14F-4D97-AF65-F5344CB8AC3E}">
        <p14:creationId xmlns:p14="http://schemas.microsoft.com/office/powerpoint/2010/main" val="3691046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D41E0D1-DA05-476E-838F-A1482F819BA1}"/>
              </a:ext>
            </a:extLst>
          </p:cNvPr>
          <p:cNvPicPr>
            <a:picLocks noChangeAspect="1"/>
          </p:cNvPicPr>
          <p:nvPr/>
        </p:nvPicPr>
        <p:blipFill rotWithShape="1">
          <a:blip r:embed="rId2"/>
          <a:srcRect l="9091" t="40202" b="25664"/>
          <a:stretch/>
        </p:blipFill>
        <p:spPr>
          <a:xfrm>
            <a:off x="-2" y="10"/>
            <a:ext cx="12192002" cy="6857990"/>
          </a:xfrm>
          <a:prstGeom prst="rect">
            <a:avLst/>
          </a:prstGeom>
        </p:spPr>
      </p:pic>
      <p:sp>
        <p:nvSpPr>
          <p:cNvPr id="13" name="Rectangle 12">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32C7FD41-BB28-4E4B-B479-FB4654016CC2}"/>
              </a:ext>
            </a:extLst>
          </p:cNvPr>
          <p:cNvSpPr>
            <a:spLocks noGrp="1"/>
          </p:cNvSpPr>
          <p:nvPr>
            <p:ph type="subTitle" idx="1"/>
          </p:nvPr>
        </p:nvSpPr>
        <p:spPr>
          <a:xfrm>
            <a:off x="7848600" y="180474"/>
            <a:ext cx="4023360" cy="5666873"/>
          </a:xfrm>
        </p:spPr>
        <p:txBody>
          <a:bodyPr>
            <a:normAutofit/>
          </a:bodyPr>
          <a:lstStyle/>
          <a:p>
            <a:pPr marL="342900" indent="-342900">
              <a:buFont typeface="Arial" panose="020B0604020202020204" pitchFamily="34" charset="0"/>
              <a:buChar char="•"/>
            </a:pPr>
            <a:r>
              <a:rPr lang="en-US" dirty="0"/>
              <a:t>In a 2008 study of 182 mixed-race high school students in California showed that these students were not focused on their features like skin color or hair, but they were more focused on their heritage making them unique. </a:t>
            </a:r>
          </a:p>
          <a:p>
            <a:endParaRPr lang="en-US" dirty="0"/>
          </a:p>
        </p:txBody>
      </p:sp>
    </p:spTree>
    <p:extLst>
      <p:ext uri="{BB962C8B-B14F-4D97-AF65-F5344CB8AC3E}">
        <p14:creationId xmlns:p14="http://schemas.microsoft.com/office/powerpoint/2010/main" val="410334388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185A951-9FC8-4AE0-AAEB-90A6FCECFA42}"/>
              </a:ext>
            </a:extLst>
          </p:cNvPr>
          <p:cNvPicPr>
            <a:picLocks noChangeAspect="1"/>
          </p:cNvPicPr>
          <p:nvPr/>
        </p:nvPicPr>
        <p:blipFill rotWithShape="1">
          <a:blip r:embed="rId2"/>
          <a:srcRect l="9091" t="40202" b="25664"/>
          <a:stretch/>
        </p:blipFill>
        <p:spPr>
          <a:xfrm>
            <a:off x="-2" y="10"/>
            <a:ext cx="12192002" cy="6857990"/>
          </a:xfrm>
          <a:prstGeom prst="rect">
            <a:avLst/>
          </a:prstGeom>
        </p:spPr>
      </p:pic>
      <p:sp>
        <p:nvSpPr>
          <p:cNvPr id="15" name="Rectangle 11">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3DD59032-386D-42DF-8855-9D806585AFD9}"/>
              </a:ext>
            </a:extLst>
          </p:cNvPr>
          <p:cNvSpPr>
            <a:spLocks noGrp="1"/>
          </p:cNvSpPr>
          <p:nvPr>
            <p:ph type="subTitle" idx="1"/>
          </p:nvPr>
        </p:nvSpPr>
        <p:spPr>
          <a:xfrm>
            <a:off x="7640053" y="288758"/>
            <a:ext cx="4231907" cy="5065295"/>
          </a:xfrm>
        </p:spPr>
        <p:txBody>
          <a:bodyPr>
            <a:normAutofit fontScale="92500"/>
          </a:bodyPr>
          <a:lstStyle/>
          <a:p>
            <a:pPr marL="342900" indent="-342900">
              <a:buFont typeface="Arial" panose="020B0604020202020204" pitchFamily="34" charset="0"/>
              <a:buChar char="•"/>
            </a:pPr>
            <a:r>
              <a:rPr lang="en-US" dirty="0"/>
              <a:t>As recent as 1962 J.D. </a:t>
            </a:r>
            <a:r>
              <a:rPr lang="en-US" dirty="0" err="1"/>
              <a:t>Teicher</a:t>
            </a:r>
            <a:r>
              <a:rPr lang="en-US" dirty="0"/>
              <a:t>, who is a psychologist noted that “Although the burden of the black child is recognized as a heavy one, that one of the black\white child is seen to be heavier.</a:t>
            </a:r>
          </a:p>
          <a:p>
            <a:endParaRPr lang="en-US" dirty="0"/>
          </a:p>
          <a:p>
            <a:pPr marL="342900" indent="-342900">
              <a:buFont typeface="Arial" panose="020B0604020202020204" pitchFamily="34" charset="0"/>
              <a:buChar char="•"/>
            </a:pPr>
            <a:r>
              <a:rPr lang="en-US" dirty="0"/>
              <a:t>Statistics show that African American spouses in a biracial marriage get more support than couples in other non-biracial   marriages.</a:t>
            </a:r>
          </a:p>
          <a:p>
            <a:endParaRPr lang="en-US" dirty="0"/>
          </a:p>
        </p:txBody>
      </p:sp>
    </p:spTree>
    <p:extLst>
      <p:ext uri="{BB962C8B-B14F-4D97-AF65-F5344CB8AC3E}">
        <p14:creationId xmlns:p14="http://schemas.microsoft.com/office/powerpoint/2010/main" val="100542061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GradientVTI">
  <a:themeElements>
    <a:clrScheme name="Office">
      <a:dk1>
        <a:srgbClr val="000000"/>
      </a:dk1>
      <a:lt1>
        <a:srgbClr val="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docProps/app.xml><?xml version="1.0" encoding="utf-8"?>
<Properties xmlns="http://schemas.openxmlformats.org/officeDocument/2006/extended-properties" xmlns:vt="http://schemas.openxmlformats.org/officeDocument/2006/docPropsVTypes">
  <TotalTime>12</TotalTime>
  <Words>699</Words>
  <Application>Microsoft Office PowerPoint</Application>
  <PresentationFormat>Widescreen</PresentationFormat>
  <Paragraphs>35</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Univers</vt:lpstr>
      <vt:lpstr>GradientVTI</vt:lpstr>
      <vt:lpstr>Marriage and Family </vt:lpstr>
      <vt:lpstr>Interracial marriages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Reference Page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Marriage and Family </dc:title>
  <dc:creator>Home</dc:creator>
  <cp:lastModifiedBy>Home</cp:lastModifiedBy>
  <cp:revision>2</cp:revision>
  <dcterms:created xsi:type="dcterms:W3CDTF">2020-06-16T23:50:56Z</dcterms:created>
  <dcterms:modified xsi:type="dcterms:W3CDTF">2020-06-17T00:03:38Z</dcterms:modified>
</cp:coreProperties>
</file>