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ink/ink1.xml" ContentType="application/inkml+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Override2.xml" ContentType="application/vnd.openxmlformats-officedocument.themeOverr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9"/>
  </p:notesMasterIdLst>
  <p:sldIdLst>
    <p:sldId id="278" r:id="rId5"/>
    <p:sldId id="279" r:id="rId6"/>
    <p:sldId id="280" r:id="rId7"/>
    <p:sldId id="28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255F84-D0E0-4B17-8AF1-9A0C687E92B4}" v="183" dt="2022-08-17T07:08:50.31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19" autoAdjust="0"/>
  </p:normalViewPr>
  <p:slideViewPr>
    <p:cSldViewPr snapToGrid="0">
      <p:cViewPr varScale="1">
        <p:scale>
          <a:sx n="114" d="100"/>
          <a:sy n="114" d="100"/>
        </p:scale>
        <p:origin x="41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HMR, Woodpecker" userId="7f751e8b-898d-4f32-a99d-4f2c8c39a657" providerId="ADAL" clId="{23255F84-D0E0-4B17-8AF1-9A0C687E92B4}"/>
    <pc:docChg chg="undo custSel addSld delSld modSld sldOrd">
      <pc:chgData name="MHMR, Woodpecker" userId="7f751e8b-898d-4f32-a99d-4f2c8c39a657" providerId="ADAL" clId="{23255F84-D0E0-4B17-8AF1-9A0C687E92B4}" dt="2022-08-17T07:12:20.291" v="2224" actId="14100"/>
      <pc:docMkLst>
        <pc:docMk/>
      </pc:docMkLst>
      <pc:sldChg chg="addSp delSp modSp mod modTransition modAnim">
        <pc:chgData name="MHMR, Woodpecker" userId="7f751e8b-898d-4f32-a99d-4f2c8c39a657" providerId="ADAL" clId="{23255F84-D0E0-4B17-8AF1-9A0C687E92B4}" dt="2022-08-17T07:08:35.153" v="2218" actId="1076"/>
        <pc:sldMkLst>
          <pc:docMk/>
          <pc:sldMk cId="4167884232" sldId="278"/>
        </pc:sldMkLst>
        <pc:spChg chg="mod">
          <ac:chgData name="MHMR, Woodpecker" userId="7f751e8b-898d-4f32-a99d-4f2c8c39a657" providerId="ADAL" clId="{23255F84-D0E0-4B17-8AF1-9A0C687E92B4}" dt="2022-08-17T05:51:37.008" v="30" actId="20577"/>
          <ac:spMkLst>
            <pc:docMk/>
            <pc:sldMk cId="4167884232" sldId="278"/>
            <ac:spMk id="2" creationId="{0D1F047C-C727-42A7-85C5-68C5AA1B1A93}"/>
          </ac:spMkLst>
        </pc:spChg>
        <pc:spChg chg="mod">
          <ac:chgData name="MHMR, Woodpecker" userId="7f751e8b-898d-4f32-a99d-4f2c8c39a657" providerId="ADAL" clId="{23255F84-D0E0-4B17-8AF1-9A0C687E92B4}" dt="2022-08-17T05:52:31.075" v="97" actId="20577"/>
          <ac:spMkLst>
            <pc:docMk/>
            <pc:sldMk cId="4167884232" sldId="278"/>
            <ac:spMk id="3" creationId="{DB93FB3F-A8D4-46D3-A1C6-C79C64563729}"/>
          </ac:spMkLst>
        </pc:spChg>
        <pc:picChg chg="add del mod">
          <ac:chgData name="MHMR, Woodpecker" userId="7f751e8b-898d-4f32-a99d-4f2c8c39a657" providerId="ADAL" clId="{23255F84-D0E0-4B17-8AF1-9A0C687E92B4}" dt="2022-08-17T07:04:26.175" v="2216"/>
          <ac:picMkLst>
            <pc:docMk/>
            <pc:sldMk cId="4167884232" sldId="278"/>
            <ac:picMk id="6" creationId="{F338BBE9-9E0B-4434-97FA-6BA8DA650949}"/>
          </ac:picMkLst>
        </pc:picChg>
        <pc:picChg chg="add mod">
          <ac:chgData name="MHMR, Woodpecker" userId="7f751e8b-898d-4f32-a99d-4f2c8c39a657" providerId="ADAL" clId="{23255F84-D0E0-4B17-8AF1-9A0C687E92B4}" dt="2022-08-17T07:08:35.153" v="2218" actId="1076"/>
          <ac:picMkLst>
            <pc:docMk/>
            <pc:sldMk cId="4167884232" sldId="278"/>
            <ac:picMk id="7" creationId="{32E271C5-FF96-4670-944F-263BBE4F76D2}"/>
          </ac:picMkLst>
        </pc:picChg>
        <pc:inkChg chg="add">
          <ac:chgData name="MHMR, Woodpecker" userId="7f751e8b-898d-4f32-a99d-4f2c8c39a657" providerId="ADAL" clId="{23255F84-D0E0-4B17-8AF1-9A0C687E92B4}" dt="2022-08-17T06:44:39.280" v="2214"/>
          <ac:inkMkLst>
            <pc:docMk/>
            <pc:sldMk cId="4167884232" sldId="278"/>
            <ac:inkMk id="4" creationId="{61C5A5BB-8BC3-481A-AFB4-3D551B0C5128}"/>
          </ac:inkMkLst>
        </pc:inkChg>
      </pc:sldChg>
      <pc:sldChg chg="addSp delSp modSp new mod modTransition setBg modAnim">
        <pc:chgData name="MHMR, Woodpecker" userId="7f751e8b-898d-4f32-a99d-4f2c8c39a657" providerId="ADAL" clId="{23255F84-D0E0-4B17-8AF1-9A0C687E92B4}" dt="2022-08-17T07:09:48.387" v="2219" actId="1076"/>
        <pc:sldMkLst>
          <pc:docMk/>
          <pc:sldMk cId="177202632" sldId="279"/>
        </pc:sldMkLst>
        <pc:spChg chg="mod">
          <ac:chgData name="MHMR, Woodpecker" userId="7f751e8b-898d-4f32-a99d-4f2c8c39a657" providerId="ADAL" clId="{23255F84-D0E0-4B17-8AF1-9A0C687E92B4}" dt="2022-08-17T05:57:33.516" v="403" actId="115"/>
          <ac:spMkLst>
            <pc:docMk/>
            <pc:sldMk cId="177202632" sldId="279"/>
            <ac:spMk id="2" creationId="{9692D030-88AC-4A85-9C7B-B7EAAD0693C6}"/>
          </ac:spMkLst>
        </pc:spChg>
        <pc:spChg chg="mod">
          <ac:chgData name="MHMR, Woodpecker" userId="7f751e8b-898d-4f32-a99d-4f2c8c39a657" providerId="ADAL" clId="{23255F84-D0E0-4B17-8AF1-9A0C687E92B4}" dt="2022-08-17T06:00:52.078" v="442" actId="403"/>
          <ac:spMkLst>
            <pc:docMk/>
            <pc:sldMk cId="177202632" sldId="279"/>
            <ac:spMk id="3" creationId="{E02073C0-DD9A-4F06-A95D-E5D946F21473}"/>
          </ac:spMkLst>
        </pc:spChg>
        <pc:spChg chg="add">
          <ac:chgData name="MHMR, Woodpecker" userId="7f751e8b-898d-4f32-a99d-4f2c8c39a657" providerId="ADAL" clId="{23255F84-D0E0-4B17-8AF1-9A0C687E92B4}" dt="2022-08-17T05:56:22.793" v="139" actId="26606"/>
          <ac:spMkLst>
            <pc:docMk/>
            <pc:sldMk cId="177202632" sldId="279"/>
            <ac:spMk id="8" creationId="{5A338357-1A6A-4C1E-A6D6-1DCDE6DF4208}"/>
          </ac:spMkLst>
        </pc:spChg>
        <pc:spChg chg="add">
          <ac:chgData name="MHMR, Woodpecker" userId="7f751e8b-898d-4f32-a99d-4f2c8c39a657" providerId="ADAL" clId="{23255F84-D0E0-4B17-8AF1-9A0C687E92B4}" dt="2022-08-17T05:56:22.793" v="139" actId="26606"/>
          <ac:spMkLst>
            <pc:docMk/>
            <pc:sldMk cId="177202632" sldId="279"/>
            <ac:spMk id="10" creationId="{E1F51140-4156-423C-9638-1223606FBA11}"/>
          </ac:spMkLst>
        </pc:spChg>
        <pc:picChg chg="add del mod">
          <ac:chgData name="MHMR, Woodpecker" userId="7f751e8b-898d-4f32-a99d-4f2c8c39a657" providerId="ADAL" clId="{23255F84-D0E0-4B17-8AF1-9A0C687E92B4}" dt="2022-08-17T07:04:26.175" v="2216"/>
          <ac:picMkLst>
            <pc:docMk/>
            <pc:sldMk cId="177202632" sldId="279"/>
            <ac:picMk id="4" creationId="{7F131721-A479-4E37-A616-A053497872A2}"/>
          </ac:picMkLst>
        </pc:picChg>
        <pc:picChg chg="add mod">
          <ac:chgData name="MHMR, Woodpecker" userId="7f751e8b-898d-4f32-a99d-4f2c8c39a657" providerId="ADAL" clId="{23255F84-D0E0-4B17-8AF1-9A0C687E92B4}" dt="2022-08-17T07:09:48.387" v="2219" actId="1076"/>
          <ac:picMkLst>
            <pc:docMk/>
            <pc:sldMk cId="177202632" sldId="279"/>
            <ac:picMk id="5" creationId="{B91B129A-F7F6-4CAC-AF58-9E7EDA68CF6C}"/>
          </ac:picMkLst>
        </pc:picChg>
        <pc:cxnChg chg="add">
          <ac:chgData name="MHMR, Woodpecker" userId="7f751e8b-898d-4f32-a99d-4f2c8c39a657" providerId="ADAL" clId="{23255F84-D0E0-4B17-8AF1-9A0C687E92B4}" dt="2022-08-17T05:56:22.793" v="139" actId="26606"/>
          <ac:cxnSpMkLst>
            <pc:docMk/>
            <pc:sldMk cId="177202632" sldId="279"/>
            <ac:cxnSpMk id="12" creationId="{2DAA738B-EDF5-4694-B25A-3488245BC87C}"/>
          </ac:cxnSpMkLst>
        </pc:cxnChg>
      </pc:sldChg>
      <pc:sldChg chg="add del">
        <pc:chgData name="MHMR, Woodpecker" userId="7f751e8b-898d-4f32-a99d-4f2c8c39a657" providerId="ADAL" clId="{23255F84-D0E0-4B17-8AF1-9A0C687E92B4}" dt="2022-08-17T05:56:00.085" v="137" actId="2696"/>
        <pc:sldMkLst>
          <pc:docMk/>
          <pc:sldMk cId="1187576312" sldId="279"/>
        </pc:sldMkLst>
      </pc:sldChg>
      <pc:sldChg chg="modSp del mod">
        <pc:chgData name="MHMR, Woodpecker" userId="7f751e8b-898d-4f32-a99d-4f2c8c39a657" providerId="ADAL" clId="{23255F84-D0E0-4B17-8AF1-9A0C687E92B4}" dt="2022-08-17T05:55:09.804" v="135" actId="2696"/>
        <pc:sldMkLst>
          <pc:docMk/>
          <pc:sldMk cId="3220235682" sldId="279"/>
        </pc:sldMkLst>
        <pc:spChg chg="mod">
          <ac:chgData name="MHMR, Woodpecker" userId="7f751e8b-898d-4f32-a99d-4f2c8c39a657" providerId="ADAL" clId="{23255F84-D0E0-4B17-8AF1-9A0C687E92B4}" dt="2022-08-17T05:54:49.250" v="134" actId="20577"/>
          <ac:spMkLst>
            <pc:docMk/>
            <pc:sldMk cId="3220235682" sldId="279"/>
            <ac:spMk id="2" creationId="{89559F60-4CE1-4E2F-86EA-1B60679F1F4A}"/>
          </ac:spMkLst>
        </pc:spChg>
      </pc:sldChg>
      <pc:sldChg chg="addSp delSp modSp new mod modTransition setBg">
        <pc:chgData name="MHMR, Woodpecker" userId="7f751e8b-898d-4f32-a99d-4f2c8c39a657" providerId="ADAL" clId="{23255F84-D0E0-4B17-8AF1-9A0C687E92B4}" dt="2022-08-17T07:12:20.291" v="2224" actId="14100"/>
        <pc:sldMkLst>
          <pc:docMk/>
          <pc:sldMk cId="1661133336" sldId="280"/>
        </pc:sldMkLst>
        <pc:spChg chg="mod">
          <ac:chgData name="MHMR, Woodpecker" userId="7f751e8b-898d-4f32-a99d-4f2c8c39a657" providerId="ADAL" clId="{23255F84-D0E0-4B17-8AF1-9A0C687E92B4}" dt="2022-08-17T06:24:37.099" v="1417" actId="20577"/>
          <ac:spMkLst>
            <pc:docMk/>
            <pc:sldMk cId="1661133336" sldId="280"/>
            <ac:spMk id="2" creationId="{AAC67D1A-793B-494E-90DE-9D9AD979534F}"/>
          </ac:spMkLst>
        </pc:spChg>
        <pc:spChg chg="add del mod">
          <ac:chgData name="MHMR, Woodpecker" userId="7f751e8b-898d-4f32-a99d-4f2c8c39a657" providerId="ADAL" clId="{23255F84-D0E0-4B17-8AF1-9A0C687E92B4}" dt="2022-08-17T06:17:00.864" v="1243" actId="26606"/>
          <ac:spMkLst>
            <pc:docMk/>
            <pc:sldMk cId="1661133336" sldId="280"/>
            <ac:spMk id="3" creationId="{A8285ED6-8C5E-450F-A808-3D92B2E933D7}"/>
          </ac:spMkLst>
        </pc:spChg>
        <pc:graphicFrameChg chg="add del">
          <ac:chgData name="MHMR, Woodpecker" userId="7f751e8b-898d-4f32-a99d-4f2c8c39a657" providerId="ADAL" clId="{23255F84-D0E0-4B17-8AF1-9A0C687E92B4}" dt="2022-08-17T06:17:00.784" v="1242" actId="26606"/>
          <ac:graphicFrameMkLst>
            <pc:docMk/>
            <pc:sldMk cId="1661133336" sldId="280"/>
            <ac:graphicFrameMk id="5" creationId="{F2F0166F-A956-875D-E316-B42A77132228}"/>
          </ac:graphicFrameMkLst>
        </pc:graphicFrameChg>
        <pc:graphicFrameChg chg="add mod">
          <ac:chgData name="MHMR, Woodpecker" userId="7f751e8b-898d-4f32-a99d-4f2c8c39a657" providerId="ADAL" clId="{23255F84-D0E0-4B17-8AF1-9A0C687E92B4}" dt="2022-08-17T06:21:20.721" v="1416" actId="20577"/>
          <ac:graphicFrameMkLst>
            <pc:docMk/>
            <pc:sldMk cId="1661133336" sldId="280"/>
            <ac:graphicFrameMk id="7" creationId="{1DA5BF8F-F8A1-63B8-214C-B0778A89ED6B}"/>
          </ac:graphicFrameMkLst>
        </pc:graphicFrameChg>
        <pc:picChg chg="add mod">
          <ac:chgData name="MHMR, Woodpecker" userId="7f751e8b-898d-4f32-a99d-4f2c8c39a657" providerId="ADAL" clId="{23255F84-D0E0-4B17-8AF1-9A0C687E92B4}" dt="2022-08-17T07:12:20.291" v="2224" actId="14100"/>
          <ac:picMkLst>
            <pc:docMk/>
            <pc:sldMk cId="1661133336" sldId="280"/>
            <ac:picMk id="4" creationId="{EAAA3606-76DD-4DC8-BA73-1434FA48DDC5}"/>
          </ac:picMkLst>
        </pc:picChg>
        <pc:picChg chg="add">
          <ac:chgData name="MHMR, Woodpecker" userId="7f751e8b-898d-4f32-a99d-4f2c8c39a657" providerId="ADAL" clId="{23255F84-D0E0-4B17-8AF1-9A0C687E92B4}" dt="2022-08-17T06:17:00.864" v="1243" actId="26606"/>
          <ac:picMkLst>
            <pc:docMk/>
            <pc:sldMk cId="1661133336" sldId="280"/>
            <ac:picMk id="9" creationId="{B577D423-FE81-4236-89DE-39776B810941}"/>
          </ac:picMkLst>
        </pc:picChg>
      </pc:sldChg>
      <pc:sldChg chg="new del">
        <pc:chgData name="MHMR, Woodpecker" userId="7f751e8b-898d-4f32-a99d-4f2c8c39a657" providerId="ADAL" clId="{23255F84-D0E0-4B17-8AF1-9A0C687E92B4}" dt="2022-08-17T06:25:43.381" v="1420" actId="2696"/>
        <pc:sldMkLst>
          <pc:docMk/>
          <pc:sldMk cId="1047825350" sldId="281"/>
        </pc:sldMkLst>
      </pc:sldChg>
      <pc:sldChg chg="new del">
        <pc:chgData name="MHMR, Woodpecker" userId="7f751e8b-898d-4f32-a99d-4f2c8c39a657" providerId="ADAL" clId="{23255F84-D0E0-4B17-8AF1-9A0C687E92B4}" dt="2022-08-17T06:26:12.797" v="1425" actId="2696"/>
        <pc:sldMkLst>
          <pc:docMk/>
          <pc:sldMk cId="2688478940" sldId="281"/>
        </pc:sldMkLst>
      </pc:sldChg>
      <pc:sldChg chg="add del">
        <pc:chgData name="MHMR, Woodpecker" userId="7f751e8b-898d-4f32-a99d-4f2c8c39a657" providerId="ADAL" clId="{23255F84-D0E0-4B17-8AF1-9A0C687E92B4}" dt="2022-08-17T06:25:41.326" v="1419" actId="2696"/>
        <pc:sldMkLst>
          <pc:docMk/>
          <pc:sldMk cId="213912524" sldId="282"/>
        </pc:sldMkLst>
      </pc:sldChg>
      <pc:sldChg chg="addSp delSp modSp add mod ord modTransition">
        <pc:chgData name="MHMR, Woodpecker" userId="7f751e8b-898d-4f32-a99d-4f2c8c39a657" providerId="ADAL" clId="{23255F84-D0E0-4B17-8AF1-9A0C687E92B4}" dt="2022-08-17T07:11:57.508" v="2220" actId="1076"/>
        <pc:sldMkLst>
          <pc:docMk/>
          <pc:sldMk cId="2708698854" sldId="282"/>
        </pc:sldMkLst>
        <pc:spChg chg="mod">
          <ac:chgData name="MHMR, Woodpecker" userId="7f751e8b-898d-4f32-a99d-4f2c8c39a657" providerId="ADAL" clId="{23255F84-D0E0-4B17-8AF1-9A0C687E92B4}" dt="2022-08-17T06:38:52.231" v="2002" actId="20577"/>
          <ac:spMkLst>
            <pc:docMk/>
            <pc:sldMk cId="2708698854" sldId="282"/>
            <ac:spMk id="2" creationId="{0D1F047C-C727-42A7-85C5-68C5AA1B1A93}"/>
          </ac:spMkLst>
        </pc:spChg>
        <pc:spChg chg="mod">
          <ac:chgData name="MHMR, Woodpecker" userId="7f751e8b-898d-4f32-a99d-4f2c8c39a657" providerId="ADAL" clId="{23255F84-D0E0-4B17-8AF1-9A0C687E92B4}" dt="2022-08-17T06:41:47.142" v="2211" actId="27636"/>
          <ac:spMkLst>
            <pc:docMk/>
            <pc:sldMk cId="2708698854" sldId="282"/>
            <ac:spMk id="3" creationId="{DB93FB3F-A8D4-46D3-A1C6-C79C64563729}"/>
          </ac:spMkLst>
        </pc:spChg>
        <pc:spChg chg="del">
          <ac:chgData name="MHMR, Woodpecker" userId="7f751e8b-898d-4f32-a99d-4f2c8c39a657" providerId="ADAL" clId="{23255F84-D0E0-4B17-8AF1-9A0C687E92B4}" dt="2022-08-17T06:26:28.727" v="1426" actId="26606"/>
          <ac:spMkLst>
            <pc:docMk/>
            <pc:sldMk cId="2708698854" sldId="282"/>
            <ac:spMk id="103" creationId="{FE469E50-3893-4ED6-92BA-2985C32B0CA6}"/>
          </ac:spMkLst>
        </pc:spChg>
        <pc:spChg chg="add">
          <ac:chgData name="MHMR, Woodpecker" userId="7f751e8b-898d-4f32-a99d-4f2c8c39a657" providerId="ADAL" clId="{23255F84-D0E0-4B17-8AF1-9A0C687E92B4}" dt="2022-08-17T06:26:28.727" v="1426" actId="26606"/>
          <ac:spMkLst>
            <pc:docMk/>
            <pc:sldMk cId="2708698854" sldId="282"/>
            <ac:spMk id="108" creationId="{766CDA4A-6CAA-4FED-A424-FF9D363E93C1}"/>
          </ac:spMkLst>
        </pc:spChg>
        <pc:picChg chg="add mod">
          <ac:chgData name="MHMR, Woodpecker" userId="7f751e8b-898d-4f32-a99d-4f2c8c39a657" providerId="ADAL" clId="{23255F84-D0E0-4B17-8AF1-9A0C687E92B4}" dt="2022-08-17T07:11:57.508" v="2220" actId="1076"/>
          <ac:picMkLst>
            <pc:docMk/>
            <pc:sldMk cId="2708698854" sldId="282"/>
            <ac:picMk id="4" creationId="{4BED0EC8-0256-4416-B0E8-D03DBC590CEF}"/>
          </ac:picMkLst>
        </pc:picChg>
        <pc:picChg chg="mod ord">
          <ac:chgData name="MHMR, Woodpecker" userId="7f751e8b-898d-4f32-a99d-4f2c8c39a657" providerId="ADAL" clId="{23255F84-D0E0-4B17-8AF1-9A0C687E92B4}" dt="2022-08-17T06:42:23.246" v="2213" actId="14100"/>
          <ac:picMkLst>
            <pc:docMk/>
            <pc:sldMk cId="2708698854" sldId="282"/>
            <ac:picMk id="5" creationId="{F8A1C807-B9AD-4C9B-BF9F-60F03428998E}"/>
          </ac:picMkLst>
        </pc:picChg>
        <pc:picChg chg="add">
          <ac:chgData name="MHMR, Woodpecker" userId="7f751e8b-898d-4f32-a99d-4f2c8c39a657" providerId="ADAL" clId="{23255F84-D0E0-4B17-8AF1-9A0C687E92B4}" dt="2022-08-17T06:26:28.727" v="1426" actId="26606"/>
          <ac:picMkLst>
            <pc:docMk/>
            <pc:sldMk cId="2708698854" sldId="282"/>
            <ac:picMk id="110" creationId="{9B0DB875-49E3-4B9D-8AAE-D81A127B6647}"/>
          </ac:picMkLst>
        </pc:pic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8943C1F-81C6-4699-8F20-1A17910865B0}"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4183114D-4CA6-455B-A32F-6B1D2BFA8D7E}">
      <dgm:prSet/>
      <dgm:spPr/>
      <dgm:t>
        <a:bodyPr/>
        <a:lstStyle/>
        <a:p>
          <a:r>
            <a:rPr lang="en-US"/>
            <a:t>Since taking this course, I have gained more knowledge in advocacy, public and social policies, policy reform and was refreshed on the 3 branches of law. Each of these  are vital in successfully working in the human services field because with knowledge of them all, they help the worker better serve their client which assists in making the world a better place, one client at a time.</a:t>
          </a:r>
        </a:p>
      </dgm:t>
    </dgm:pt>
    <dgm:pt modelId="{CEFFB49E-D2C2-4D2C-8E5F-129FBEB6CC6F}" type="parTrans" cxnId="{5A6F0081-46A7-4F7E-B049-E15C843545E0}">
      <dgm:prSet/>
      <dgm:spPr/>
      <dgm:t>
        <a:bodyPr/>
        <a:lstStyle/>
        <a:p>
          <a:endParaRPr lang="en-US"/>
        </a:p>
      </dgm:t>
    </dgm:pt>
    <dgm:pt modelId="{4969DCF7-A483-4851-B4A7-0BF60DE95653}" type="sibTrans" cxnId="{5A6F0081-46A7-4F7E-B049-E15C843545E0}">
      <dgm:prSet/>
      <dgm:spPr/>
      <dgm:t>
        <a:bodyPr/>
        <a:lstStyle/>
        <a:p>
          <a:endParaRPr lang="en-US"/>
        </a:p>
      </dgm:t>
    </dgm:pt>
    <dgm:pt modelId="{BD1CE05A-7EB3-464B-8644-22BEC206E6B3}">
      <dgm:prSet/>
      <dgm:spPr/>
      <dgm:t>
        <a:bodyPr/>
        <a:lstStyle/>
        <a:p>
          <a:r>
            <a:rPr lang="en-US" dirty="0"/>
            <a:t>By completing the portfolio project allowed me the opportunity to acquire in depth knowledge of various vulnerable groups such as individuals with </a:t>
          </a:r>
          <a:r>
            <a:rPr lang="en-US" dirty="0" err="1"/>
            <a:t>criminakland</a:t>
          </a:r>
          <a:r>
            <a:rPr lang="en-US" dirty="0"/>
            <a:t> proposed social change related to them.</a:t>
          </a:r>
        </a:p>
      </dgm:t>
    </dgm:pt>
    <dgm:pt modelId="{1BCACFA7-1542-4B33-A763-2A4BC22A7B96}" type="parTrans" cxnId="{1584C058-C002-4DE8-9F63-378D194A4C74}">
      <dgm:prSet/>
      <dgm:spPr/>
      <dgm:t>
        <a:bodyPr/>
        <a:lstStyle/>
        <a:p>
          <a:endParaRPr lang="en-US"/>
        </a:p>
      </dgm:t>
    </dgm:pt>
    <dgm:pt modelId="{40998F1B-E288-40F2-B2CB-5E65881850DB}" type="sibTrans" cxnId="{1584C058-C002-4DE8-9F63-378D194A4C74}">
      <dgm:prSet/>
      <dgm:spPr/>
      <dgm:t>
        <a:bodyPr/>
        <a:lstStyle/>
        <a:p>
          <a:endParaRPr lang="en-US"/>
        </a:p>
      </dgm:t>
    </dgm:pt>
    <dgm:pt modelId="{89D7DC87-4039-4231-A121-29358E464267}">
      <dgm:prSet/>
      <dgm:spPr/>
      <dgm:t>
        <a:bodyPr/>
        <a:lstStyle/>
        <a:p>
          <a:r>
            <a:rPr lang="en-US" dirty="0"/>
            <a:t>I was also made aware of the different summary of methods for social change: </a:t>
          </a:r>
        </a:p>
        <a:p>
          <a:r>
            <a:rPr lang="en-US" dirty="0"/>
            <a:t>Community organizing and development</a:t>
          </a:r>
        </a:p>
        <a:p>
          <a:r>
            <a:rPr lang="en-US" dirty="0"/>
            <a:t>Grassroot movements</a:t>
          </a:r>
        </a:p>
        <a:p>
          <a:r>
            <a:rPr lang="en-US" dirty="0"/>
            <a:t>Local and global activism and </a:t>
          </a:r>
        </a:p>
        <a:p>
          <a:r>
            <a:rPr lang="en-US" dirty="0"/>
            <a:t>Lobbying</a:t>
          </a:r>
        </a:p>
      </dgm:t>
    </dgm:pt>
    <dgm:pt modelId="{E6C99FB6-7C1B-4C01-B7D0-48F5F65440EA}" type="parTrans" cxnId="{280FA743-625C-4BA0-B512-36324564EBF1}">
      <dgm:prSet/>
      <dgm:spPr/>
      <dgm:t>
        <a:bodyPr/>
        <a:lstStyle/>
        <a:p>
          <a:endParaRPr lang="en-US"/>
        </a:p>
      </dgm:t>
    </dgm:pt>
    <dgm:pt modelId="{CE004FA1-F4F4-474A-8F59-4D1F188B789C}" type="sibTrans" cxnId="{280FA743-625C-4BA0-B512-36324564EBF1}">
      <dgm:prSet/>
      <dgm:spPr/>
      <dgm:t>
        <a:bodyPr/>
        <a:lstStyle/>
        <a:p>
          <a:endParaRPr lang="en-US"/>
        </a:p>
      </dgm:t>
    </dgm:pt>
    <dgm:pt modelId="{F71F0463-A5E1-4FAA-994E-A33940554484}" type="pres">
      <dgm:prSet presAssocID="{88943C1F-81C6-4699-8F20-1A17910865B0}" presName="root" presStyleCnt="0">
        <dgm:presLayoutVars>
          <dgm:dir/>
          <dgm:resizeHandles val="exact"/>
        </dgm:presLayoutVars>
      </dgm:prSet>
      <dgm:spPr/>
    </dgm:pt>
    <dgm:pt modelId="{EDD1EF82-BDEB-46BE-92FD-762C71D70432}" type="pres">
      <dgm:prSet presAssocID="{4183114D-4CA6-455B-A32F-6B1D2BFA8D7E}" presName="compNode" presStyleCnt="0"/>
      <dgm:spPr/>
    </dgm:pt>
    <dgm:pt modelId="{1B734037-C794-4207-B68B-D534907C07BA}" type="pres">
      <dgm:prSet presAssocID="{4183114D-4CA6-455B-A32F-6B1D2BFA8D7E}" presName="bgRect" presStyleLbl="bgShp" presStyleIdx="0" presStyleCnt="3"/>
      <dgm:spPr/>
    </dgm:pt>
    <dgm:pt modelId="{F5D23075-BB86-431A-B809-8B9649E63D26}" type="pres">
      <dgm:prSet presAssocID="{4183114D-4CA6-455B-A32F-6B1D2BFA8D7E}"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ank"/>
        </a:ext>
      </dgm:extLst>
    </dgm:pt>
    <dgm:pt modelId="{D70C003E-E113-4275-A5BC-6788C97F9D23}" type="pres">
      <dgm:prSet presAssocID="{4183114D-4CA6-455B-A32F-6B1D2BFA8D7E}" presName="spaceRect" presStyleCnt="0"/>
      <dgm:spPr/>
    </dgm:pt>
    <dgm:pt modelId="{937C5E85-1301-4C53-A78D-A1A14746DE91}" type="pres">
      <dgm:prSet presAssocID="{4183114D-4CA6-455B-A32F-6B1D2BFA8D7E}" presName="parTx" presStyleLbl="revTx" presStyleIdx="0" presStyleCnt="3">
        <dgm:presLayoutVars>
          <dgm:chMax val="0"/>
          <dgm:chPref val="0"/>
        </dgm:presLayoutVars>
      </dgm:prSet>
      <dgm:spPr/>
    </dgm:pt>
    <dgm:pt modelId="{D5FB67D8-DA5B-4E78-9371-8C6FB5DF1635}" type="pres">
      <dgm:prSet presAssocID="{4969DCF7-A483-4851-B4A7-0BF60DE95653}" presName="sibTrans" presStyleCnt="0"/>
      <dgm:spPr/>
    </dgm:pt>
    <dgm:pt modelId="{09C477D9-3277-4CFA-8925-89DF08618C33}" type="pres">
      <dgm:prSet presAssocID="{BD1CE05A-7EB3-464B-8644-22BEC206E6B3}" presName="compNode" presStyleCnt="0"/>
      <dgm:spPr/>
    </dgm:pt>
    <dgm:pt modelId="{86F541A3-99BC-4C73-B879-64F4C8871A38}" type="pres">
      <dgm:prSet presAssocID="{BD1CE05A-7EB3-464B-8644-22BEC206E6B3}" presName="bgRect" presStyleLbl="bgShp" presStyleIdx="1" presStyleCnt="3"/>
      <dgm:spPr/>
    </dgm:pt>
    <dgm:pt modelId="{EE1FC324-8572-4BE8-AD64-EFA1926324A8}" type="pres">
      <dgm:prSet presAssocID="{BD1CE05A-7EB3-464B-8644-22BEC206E6B3}"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lassroom"/>
        </a:ext>
      </dgm:extLst>
    </dgm:pt>
    <dgm:pt modelId="{0D836513-BB3E-4907-8FE7-A5C60BE3C16C}" type="pres">
      <dgm:prSet presAssocID="{BD1CE05A-7EB3-464B-8644-22BEC206E6B3}" presName="spaceRect" presStyleCnt="0"/>
      <dgm:spPr/>
    </dgm:pt>
    <dgm:pt modelId="{4BAF8E70-5587-4212-8946-3BE36861B048}" type="pres">
      <dgm:prSet presAssocID="{BD1CE05A-7EB3-464B-8644-22BEC206E6B3}" presName="parTx" presStyleLbl="revTx" presStyleIdx="1" presStyleCnt="3">
        <dgm:presLayoutVars>
          <dgm:chMax val="0"/>
          <dgm:chPref val="0"/>
        </dgm:presLayoutVars>
      </dgm:prSet>
      <dgm:spPr/>
    </dgm:pt>
    <dgm:pt modelId="{6D513D0C-6824-4D67-86A3-6DE05D9E0A93}" type="pres">
      <dgm:prSet presAssocID="{40998F1B-E288-40F2-B2CB-5E65881850DB}" presName="sibTrans" presStyleCnt="0"/>
      <dgm:spPr/>
    </dgm:pt>
    <dgm:pt modelId="{1AED0294-D8EE-437C-830F-D4BA535A5EE3}" type="pres">
      <dgm:prSet presAssocID="{89D7DC87-4039-4231-A121-29358E464267}" presName="compNode" presStyleCnt="0"/>
      <dgm:spPr/>
    </dgm:pt>
    <dgm:pt modelId="{CE4FC58A-80B5-4293-B5BF-3C8ECBC324B2}" type="pres">
      <dgm:prSet presAssocID="{89D7DC87-4039-4231-A121-29358E464267}" presName="bgRect" presStyleLbl="bgShp" presStyleIdx="2" presStyleCnt="3"/>
      <dgm:spPr/>
    </dgm:pt>
    <dgm:pt modelId="{77457419-99D7-48F5-B25F-5251D6CDFFD3}" type="pres">
      <dgm:prSet presAssocID="{89D7DC87-4039-4231-A121-29358E464267}"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Person with Idea"/>
        </a:ext>
      </dgm:extLst>
    </dgm:pt>
    <dgm:pt modelId="{043C1320-60FB-4675-B6E4-342A1FFF37E5}" type="pres">
      <dgm:prSet presAssocID="{89D7DC87-4039-4231-A121-29358E464267}" presName="spaceRect" presStyleCnt="0"/>
      <dgm:spPr/>
    </dgm:pt>
    <dgm:pt modelId="{AA99C01C-CCF1-4B07-BC33-12549C3ED691}" type="pres">
      <dgm:prSet presAssocID="{89D7DC87-4039-4231-A121-29358E464267}" presName="parTx" presStyleLbl="revTx" presStyleIdx="2" presStyleCnt="3">
        <dgm:presLayoutVars>
          <dgm:chMax val="0"/>
          <dgm:chPref val="0"/>
        </dgm:presLayoutVars>
      </dgm:prSet>
      <dgm:spPr/>
    </dgm:pt>
  </dgm:ptLst>
  <dgm:cxnLst>
    <dgm:cxn modelId="{CEEF2B35-D2D1-459B-B353-902B8FD9EDE2}" type="presOf" srcId="{4183114D-4CA6-455B-A32F-6B1D2BFA8D7E}" destId="{937C5E85-1301-4C53-A78D-A1A14746DE91}" srcOrd="0" destOrd="0" presId="urn:microsoft.com/office/officeart/2018/2/layout/IconVerticalSolidList"/>
    <dgm:cxn modelId="{280FA743-625C-4BA0-B512-36324564EBF1}" srcId="{88943C1F-81C6-4699-8F20-1A17910865B0}" destId="{89D7DC87-4039-4231-A121-29358E464267}" srcOrd="2" destOrd="0" parTransId="{E6C99FB6-7C1B-4C01-B7D0-48F5F65440EA}" sibTransId="{CE004FA1-F4F4-474A-8F59-4D1F188B789C}"/>
    <dgm:cxn modelId="{1584C058-C002-4DE8-9F63-378D194A4C74}" srcId="{88943C1F-81C6-4699-8F20-1A17910865B0}" destId="{BD1CE05A-7EB3-464B-8644-22BEC206E6B3}" srcOrd="1" destOrd="0" parTransId="{1BCACFA7-1542-4B33-A763-2A4BC22A7B96}" sibTransId="{40998F1B-E288-40F2-B2CB-5E65881850DB}"/>
    <dgm:cxn modelId="{98CF3C7C-9339-4EBB-BF86-7DAC307E35CF}" type="presOf" srcId="{89D7DC87-4039-4231-A121-29358E464267}" destId="{AA99C01C-CCF1-4B07-BC33-12549C3ED691}" srcOrd="0" destOrd="0" presId="urn:microsoft.com/office/officeart/2018/2/layout/IconVerticalSolidList"/>
    <dgm:cxn modelId="{5A6F0081-46A7-4F7E-B049-E15C843545E0}" srcId="{88943C1F-81C6-4699-8F20-1A17910865B0}" destId="{4183114D-4CA6-455B-A32F-6B1D2BFA8D7E}" srcOrd="0" destOrd="0" parTransId="{CEFFB49E-D2C2-4D2C-8E5F-129FBEB6CC6F}" sibTransId="{4969DCF7-A483-4851-B4A7-0BF60DE95653}"/>
    <dgm:cxn modelId="{6F4CAE8F-F68E-491B-A995-04A6C79E08D3}" type="presOf" srcId="{BD1CE05A-7EB3-464B-8644-22BEC206E6B3}" destId="{4BAF8E70-5587-4212-8946-3BE36861B048}" srcOrd="0" destOrd="0" presId="urn:microsoft.com/office/officeart/2018/2/layout/IconVerticalSolidList"/>
    <dgm:cxn modelId="{77D6C8E9-6058-41FD-918E-E2004D4AF467}" type="presOf" srcId="{88943C1F-81C6-4699-8F20-1A17910865B0}" destId="{F71F0463-A5E1-4FAA-994E-A33940554484}" srcOrd="0" destOrd="0" presId="urn:microsoft.com/office/officeart/2018/2/layout/IconVerticalSolidList"/>
    <dgm:cxn modelId="{0FFECB4C-BC89-48F1-872F-83D3AD62CCAB}" type="presParOf" srcId="{F71F0463-A5E1-4FAA-994E-A33940554484}" destId="{EDD1EF82-BDEB-46BE-92FD-762C71D70432}" srcOrd="0" destOrd="0" presId="urn:microsoft.com/office/officeart/2018/2/layout/IconVerticalSolidList"/>
    <dgm:cxn modelId="{AB842C39-EC7A-41D7-9199-11BE5D07DFAB}" type="presParOf" srcId="{EDD1EF82-BDEB-46BE-92FD-762C71D70432}" destId="{1B734037-C794-4207-B68B-D534907C07BA}" srcOrd="0" destOrd="0" presId="urn:microsoft.com/office/officeart/2018/2/layout/IconVerticalSolidList"/>
    <dgm:cxn modelId="{2DA202A8-BA54-4994-A32E-66345A8F0638}" type="presParOf" srcId="{EDD1EF82-BDEB-46BE-92FD-762C71D70432}" destId="{F5D23075-BB86-431A-B809-8B9649E63D26}" srcOrd="1" destOrd="0" presId="urn:microsoft.com/office/officeart/2018/2/layout/IconVerticalSolidList"/>
    <dgm:cxn modelId="{F347E11C-1AF2-46AB-9FBF-979C254F2C47}" type="presParOf" srcId="{EDD1EF82-BDEB-46BE-92FD-762C71D70432}" destId="{D70C003E-E113-4275-A5BC-6788C97F9D23}" srcOrd="2" destOrd="0" presId="urn:microsoft.com/office/officeart/2018/2/layout/IconVerticalSolidList"/>
    <dgm:cxn modelId="{92B283C0-9F38-4852-B753-66BD0C2BE9F6}" type="presParOf" srcId="{EDD1EF82-BDEB-46BE-92FD-762C71D70432}" destId="{937C5E85-1301-4C53-A78D-A1A14746DE91}" srcOrd="3" destOrd="0" presId="urn:microsoft.com/office/officeart/2018/2/layout/IconVerticalSolidList"/>
    <dgm:cxn modelId="{7CA22300-4E88-46E2-B357-1D26D86830BA}" type="presParOf" srcId="{F71F0463-A5E1-4FAA-994E-A33940554484}" destId="{D5FB67D8-DA5B-4E78-9371-8C6FB5DF1635}" srcOrd="1" destOrd="0" presId="urn:microsoft.com/office/officeart/2018/2/layout/IconVerticalSolidList"/>
    <dgm:cxn modelId="{76D19B26-1F7A-42F8-AEF9-7C57DDBC47B4}" type="presParOf" srcId="{F71F0463-A5E1-4FAA-994E-A33940554484}" destId="{09C477D9-3277-4CFA-8925-89DF08618C33}" srcOrd="2" destOrd="0" presId="urn:microsoft.com/office/officeart/2018/2/layout/IconVerticalSolidList"/>
    <dgm:cxn modelId="{3B468519-FC35-4555-BE2D-A0575359EC52}" type="presParOf" srcId="{09C477D9-3277-4CFA-8925-89DF08618C33}" destId="{86F541A3-99BC-4C73-B879-64F4C8871A38}" srcOrd="0" destOrd="0" presId="urn:microsoft.com/office/officeart/2018/2/layout/IconVerticalSolidList"/>
    <dgm:cxn modelId="{FAF179FD-4148-4F2C-9D62-FA91E69E7B5D}" type="presParOf" srcId="{09C477D9-3277-4CFA-8925-89DF08618C33}" destId="{EE1FC324-8572-4BE8-AD64-EFA1926324A8}" srcOrd="1" destOrd="0" presId="urn:microsoft.com/office/officeart/2018/2/layout/IconVerticalSolidList"/>
    <dgm:cxn modelId="{C32BEF5A-065F-4D03-B243-AD25DABD5A05}" type="presParOf" srcId="{09C477D9-3277-4CFA-8925-89DF08618C33}" destId="{0D836513-BB3E-4907-8FE7-A5C60BE3C16C}" srcOrd="2" destOrd="0" presId="urn:microsoft.com/office/officeart/2018/2/layout/IconVerticalSolidList"/>
    <dgm:cxn modelId="{C4D42B1F-68B0-4648-B44B-7A7839F6A878}" type="presParOf" srcId="{09C477D9-3277-4CFA-8925-89DF08618C33}" destId="{4BAF8E70-5587-4212-8946-3BE36861B048}" srcOrd="3" destOrd="0" presId="urn:microsoft.com/office/officeart/2018/2/layout/IconVerticalSolidList"/>
    <dgm:cxn modelId="{D80F0FB0-0C4F-4472-BA90-7072728AF8BA}" type="presParOf" srcId="{F71F0463-A5E1-4FAA-994E-A33940554484}" destId="{6D513D0C-6824-4D67-86A3-6DE05D9E0A93}" srcOrd="3" destOrd="0" presId="urn:microsoft.com/office/officeart/2018/2/layout/IconVerticalSolidList"/>
    <dgm:cxn modelId="{CADA75D9-61D6-4263-97B5-8F31795E0654}" type="presParOf" srcId="{F71F0463-A5E1-4FAA-994E-A33940554484}" destId="{1AED0294-D8EE-437C-830F-D4BA535A5EE3}" srcOrd="4" destOrd="0" presId="urn:microsoft.com/office/officeart/2018/2/layout/IconVerticalSolidList"/>
    <dgm:cxn modelId="{E0E7472E-442F-446D-A51B-F85B11AB8AE0}" type="presParOf" srcId="{1AED0294-D8EE-437C-830F-D4BA535A5EE3}" destId="{CE4FC58A-80B5-4293-B5BF-3C8ECBC324B2}" srcOrd="0" destOrd="0" presId="urn:microsoft.com/office/officeart/2018/2/layout/IconVerticalSolidList"/>
    <dgm:cxn modelId="{444C6789-194B-4068-BC12-70CAD4EF2544}" type="presParOf" srcId="{1AED0294-D8EE-437C-830F-D4BA535A5EE3}" destId="{77457419-99D7-48F5-B25F-5251D6CDFFD3}" srcOrd="1" destOrd="0" presId="urn:microsoft.com/office/officeart/2018/2/layout/IconVerticalSolidList"/>
    <dgm:cxn modelId="{E3857EBF-3D1F-4664-9146-9ECD1065C20D}" type="presParOf" srcId="{1AED0294-D8EE-437C-830F-D4BA535A5EE3}" destId="{043C1320-60FB-4675-B6E4-342A1FFF37E5}" srcOrd="2" destOrd="0" presId="urn:microsoft.com/office/officeart/2018/2/layout/IconVerticalSolidList"/>
    <dgm:cxn modelId="{EC8EE8DE-6921-466C-9F91-2D6F3B61B93E}" type="presParOf" srcId="{1AED0294-D8EE-437C-830F-D4BA535A5EE3}" destId="{AA99C01C-CCF1-4B07-BC33-12549C3ED691}" srcOrd="3" destOrd="0" presId="urn:microsoft.com/office/officeart/2018/2/layout/IconVerticalSolidLis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734037-C794-4207-B68B-D534907C07BA}">
      <dsp:nvSpPr>
        <dsp:cNvPr id="0" name=""/>
        <dsp:cNvSpPr/>
      </dsp:nvSpPr>
      <dsp:spPr>
        <a:xfrm>
          <a:off x="0" y="3030"/>
          <a:ext cx="6309300" cy="138047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5D23075-BB86-431A-B809-8B9649E63D26}">
      <dsp:nvSpPr>
        <dsp:cNvPr id="0" name=""/>
        <dsp:cNvSpPr/>
      </dsp:nvSpPr>
      <dsp:spPr>
        <a:xfrm>
          <a:off x="417594" y="313638"/>
          <a:ext cx="760005" cy="75926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937C5E85-1301-4C53-A78D-A1A14746DE91}">
      <dsp:nvSpPr>
        <dsp:cNvPr id="0" name=""/>
        <dsp:cNvSpPr/>
      </dsp:nvSpPr>
      <dsp:spPr>
        <a:xfrm>
          <a:off x="1595194" y="3030"/>
          <a:ext cx="4523626" cy="13818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6243" tIns="146243" rIns="146243" bIns="146243" numCol="1" spcCol="1270" anchor="ctr" anchorCtr="0">
          <a:noAutofit/>
        </a:bodyPr>
        <a:lstStyle/>
        <a:p>
          <a:pPr marL="0" lvl="0" indent="0" algn="l" defTabSz="622300">
            <a:lnSpc>
              <a:spcPct val="90000"/>
            </a:lnSpc>
            <a:spcBef>
              <a:spcPct val="0"/>
            </a:spcBef>
            <a:spcAft>
              <a:spcPct val="35000"/>
            </a:spcAft>
            <a:buNone/>
          </a:pPr>
          <a:r>
            <a:rPr lang="en-US" sz="1400" kern="1200"/>
            <a:t>Since taking this course, I have gained more knowledge in advocacy, public and social policies, policy reform and was refreshed on the 3 branches of law. Each of these  are vital in successfully working in the human services field because with knowledge of them all, they help the worker better serve their client which assists in making the world a better place, one client at a time.</a:t>
          </a:r>
        </a:p>
      </dsp:txBody>
      <dsp:txXfrm>
        <a:off x="1595194" y="3030"/>
        <a:ext cx="4523626" cy="1381827"/>
      </dsp:txXfrm>
    </dsp:sp>
    <dsp:sp modelId="{86F541A3-99BC-4C73-B879-64F4C8871A38}">
      <dsp:nvSpPr>
        <dsp:cNvPr id="0" name=""/>
        <dsp:cNvSpPr/>
      </dsp:nvSpPr>
      <dsp:spPr>
        <a:xfrm>
          <a:off x="0" y="1668310"/>
          <a:ext cx="6309300" cy="138047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E1FC324-8572-4BE8-AD64-EFA1926324A8}">
      <dsp:nvSpPr>
        <dsp:cNvPr id="0" name=""/>
        <dsp:cNvSpPr/>
      </dsp:nvSpPr>
      <dsp:spPr>
        <a:xfrm>
          <a:off x="417594" y="1978917"/>
          <a:ext cx="760005" cy="75926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4BAF8E70-5587-4212-8946-3BE36861B048}">
      <dsp:nvSpPr>
        <dsp:cNvPr id="0" name=""/>
        <dsp:cNvSpPr/>
      </dsp:nvSpPr>
      <dsp:spPr>
        <a:xfrm>
          <a:off x="1595194" y="1668310"/>
          <a:ext cx="4523626" cy="13818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6243" tIns="146243" rIns="146243" bIns="146243" numCol="1" spcCol="1270" anchor="ctr" anchorCtr="0">
          <a:noAutofit/>
        </a:bodyPr>
        <a:lstStyle/>
        <a:p>
          <a:pPr marL="0" lvl="0" indent="0" algn="l" defTabSz="622300">
            <a:lnSpc>
              <a:spcPct val="90000"/>
            </a:lnSpc>
            <a:spcBef>
              <a:spcPct val="0"/>
            </a:spcBef>
            <a:spcAft>
              <a:spcPct val="35000"/>
            </a:spcAft>
            <a:buNone/>
          </a:pPr>
          <a:r>
            <a:rPr lang="en-US" sz="1400" kern="1200" dirty="0"/>
            <a:t>By completing the portfolio project allowed me the opportunity to acquire in depth knowledge of various vulnerable groups such as individuals with </a:t>
          </a:r>
          <a:r>
            <a:rPr lang="en-US" sz="1400" kern="1200" dirty="0" err="1"/>
            <a:t>criminakland</a:t>
          </a:r>
          <a:r>
            <a:rPr lang="en-US" sz="1400" kern="1200" dirty="0"/>
            <a:t> proposed social change related to them.</a:t>
          </a:r>
        </a:p>
      </dsp:txBody>
      <dsp:txXfrm>
        <a:off x="1595194" y="1668310"/>
        <a:ext cx="4523626" cy="1381827"/>
      </dsp:txXfrm>
    </dsp:sp>
    <dsp:sp modelId="{CE4FC58A-80B5-4293-B5BF-3C8ECBC324B2}">
      <dsp:nvSpPr>
        <dsp:cNvPr id="0" name=""/>
        <dsp:cNvSpPr/>
      </dsp:nvSpPr>
      <dsp:spPr>
        <a:xfrm>
          <a:off x="0" y="3333589"/>
          <a:ext cx="6309300" cy="138047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7457419-99D7-48F5-B25F-5251D6CDFFD3}">
      <dsp:nvSpPr>
        <dsp:cNvPr id="0" name=""/>
        <dsp:cNvSpPr/>
      </dsp:nvSpPr>
      <dsp:spPr>
        <a:xfrm>
          <a:off x="417594" y="3644197"/>
          <a:ext cx="760005" cy="75926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AA99C01C-CCF1-4B07-BC33-12549C3ED691}">
      <dsp:nvSpPr>
        <dsp:cNvPr id="0" name=""/>
        <dsp:cNvSpPr/>
      </dsp:nvSpPr>
      <dsp:spPr>
        <a:xfrm>
          <a:off x="1595194" y="3333589"/>
          <a:ext cx="4523626" cy="13818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6243" tIns="146243" rIns="146243" bIns="146243" numCol="1" spcCol="1270" anchor="ctr" anchorCtr="0">
          <a:noAutofit/>
        </a:bodyPr>
        <a:lstStyle/>
        <a:p>
          <a:pPr marL="0" lvl="0" indent="0" algn="l" defTabSz="622300">
            <a:lnSpc>
              <a:spcPct val="90000"/>
            </a:lnSpc>
            <a:spcBef>
              <a:spcPct val="0"/>
            </a:spcBef>
            <a:spcAft>
              <a:spcPct val="35000"/>
            </a:spcAft>
            <a:buNone/>
          </a:pPr>
          <a:r>
            <a:rPr lang="en-US" sz="1400" kern="1200" dirty="0"/>
            <a:t>I was also made aware of the different summary of methods for social change: </a:t>
          </a:r>
        </a:p>
        <a:p>
          <a:pPr marL="0" lvl="0" indent="0" algn="l" defTabSz="622300">
            <a:lnSpc>
              <a:spcPct val="90000"/>
            </a:lnSpc>
            <a:spcBef>
              <a:spcPct val="0"/>
            </a:spcBef>
            <a:spcAft>
              <a:spcPct val="35000"/>
            </a:spcAft>
            <a:buNone/>
          </a:pPr>
          <a:r>
            <a:rPr lang="en-US" sz="1400" kern="1200" dirty="0"/>
            <a:t>Community organizing and development</a:t>
          </a:r>
        </a:p>
        <a:p>
          <a:pPr marL="0" lvl="0" indent="0" algn="l" defTabSz="622300">
            <a:lnSpc>
              <a:spcPct val="90000"/>
            </a:lnSpc>
            <a:spcBef>
              <a:spcPct val="0"/>
            </a:spcBef>
            <a:spcAft>
              <a:spcPct val="35000"/>
            </a:spcAft>
            <a:buNone/>
          </a:pPr>
          <a:r>
            <a:rPr lang="en-US" sz="1400" kern="1200" dirty="0"/>
            <a:t>Grassroot movements</a:t>
          </a:r>
        </a:p>
        <a:p>
          <a:pPr marL="0" lvl="0" indent="0" algn="l" defTabSz="622300">
            <a:lnSpc>
              <a:spcPct val="90000"/>
            </a:lnSpc>
            <a:spcBef>
              <a:spcPct val="0"/>
            </a:spcBef>
            <a:spcAft>
              <a:spcPct val="35000"/>
            </a:spcAft>
            <a:buNone/>
          </a:pPr>
          <a:r>
            <a:rPr lang="en-US" sz="1400" kern="1200" dirty="0"/>
            <a:t>Local and global activism and </a:t>
          </a:r>
        </a:p>
        <a:p>
          <a:pPr marL="0" lvl="0" indent="0" algn="l" defTabSz="622300">
            <a:lnSpc>
              <a:spcPct val="90000"/>
            </a:lnSpc>
            <a:spcBef>
              <a:spcPct val="0"/>
            </a:spcBef>
            <a:spcAft>
              <a:spcPct val="35000"/>
            </a:spcAft>
            <a:buNone/>
          </a:pPr>
          <a:r>
            <a:rPr lang="en-US" sz="1400" kern="1200" dirty="0"/>
            <a:t>Lobbying</a:t>
          </a:r>
        </a:p>
      </dsp:txBody>
      <dsp:txXfrm>
        <a:off x="1595194" y="3333589"/>
        <a:ext cx="4523626" cy="1381827"/>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2-08-17T06:44:07.536"/>
    </inkml:context>
    <inkml:brush xml:id="br0">
      <inkml:brushProperty name="width" value="0.05292" units="cm"/>
      <inkml:brushProperty name="height" value="0.05292" units="cm"/>
      <inkml:brushProperty name="color" value="#FFFFFF"/>
    </inkml:brush>
  </inkml:definitions>
  <inkml:trace contextRef="#ctx0" brushRef="#br0">32120 194 0</inkml:trace>
  <inkml:trace contextRef="#ctx0" brushRef="#br0" timeOffset="653">32667 882 0</inkml:trace>
  <inkml:trace contextRef="#ctx0" brushRef="#br0" timeOffset="1426">23901 3510 0,'-18'0'27</inkml:trace>
  <inkml:trace contextRef="#ctx0" brushRef="#br0" timeOffset="1699">15875 3598 0,'0'18'38</inkml:trace>
  <inkml:trace contextRef="#ctx0" brushRef="#br0" timeOffset="2467">8202 9754 0,'265'230'5,"-89"-125"4,-105-34 4,-18-36 4,-18-17 32,0 17-47,124 53 15,53 18 1,-89-70-5</inkml:trace>
  <inkml:trace contextRef="#ctx0" brushRef="#br0" timeOffset="2771">11518 10266 0,'18'0'73,"17"0"-70,265 70 14</inkml:trace>
  <inkml:trace contextRef="#ctx0" brushRef="#br0" timeOffset="2988">17057 9790 0</inkml:trace>
  <inkml:trace contextRef="#ctx0" brushRef="#br0" timeOffset="3386">17057 9790 0</inkml:trace>
  <inkml:trace contextRef="#ctx0" brushRef="#br0" timeOffset="3954">17057 9790 0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D01546-198A-4195-BCF8-F0FF54C90E5E}" type="datetimeFigureOut">
              <a:rPr lang="en-US" smtClean="0"/>
              <a:t>8/17/2022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6DE88F-1F85-4A27-9D34-D74A50E7B0DA}" type="slidenum">
              <a:rPr lang="en-US" smtClean="0"/>
              <a:t>‹#›</a:t>
            </a:fld>
            <a:endParaRPr lang="en-US" dirty="0"/>
          </a:p>
        </p:txBody>
      </p:sp>
    </p:spTree>
    <p:extLst>
      <p:ext uri="{BB962C8B-B14F-4D97-AF65-F5344CB8AC3E}">
        <p14:creationId xmlns:p14="http://schemas.microsoft.com/office/powerpoint/2010/main" val="3730091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77348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8D38747-4367-4BD2-8D51-C97E202738E2}" type="datetime1">
              <a:rPr lang="en-US" smtClean="0"/>
              <a:t>8/17/2022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1507467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C55A3C-5767-4844-A0A3-83778C2E5409}" type="datetime1">
              <a:rPr lang="en-US" smtClean="0"/>
              <a:t>8/17/2022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54865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763439"/>
            <a:ext cx="9590550" cy="133349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E507A8-A5CF-4D38-AB86-7EDDA87A85D4}" type="datetime1">
              <a:rPr lang="en-US" smtClean="0"/>
              <a:t>8/17/2022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846401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126187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76450"/>
            <a:ext cx="4856841" cy="362267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0716" y="2076451"/>
            <a:ext cx="4856841" cy="3622672"/>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DFCD27C-8599-43EF-BA1D-14DDC1946E06}" type="datetime1">
              <a:rPr lang="en-US" smtClean="0"/>
              <a:t>8/17/2022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9882058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a:extLst>
              <a:ext uri="{FF2B5EF4-FFF2-40B4-BE49-F238E27FC236}">
                <a16:creationId xmlns:a16="http://schemas.microsoft.com/office/drawing/2014/main" id="{37B721FF-D609-4D98-9D19-CF75AA8A54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29200" cy="4099959"/>
          </a:xfrm>
          <a:prstGeom prst="rect">
            <a:avLst/>
          </a:prstGeom>
        </p:spPr>
      </p:pic>
      <p:pic>
        <p:nvPicPr>
          <p:cNvPr id="21" name="Picture 20" descr="Slate-V2-HD-compPhotoInset.png">
            <a:extLst>
              <a:ext uri="{FF2B5EF4-FFF2-40B4-BE49-F238E27FC236}">
                <a16:creationId xmlns:a16="http://schemas.microsoft.com/office/drawing/2014/main" id="{073936BD-C868-433F-8E84-D6DD8E640E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8357" y="1734506"/>
            <a:ext cx="5029200" cy="4099959"/>
          </a:xfrm>
          <a:prstGeom prst="rect">
            <a:avLst/>
          </a:prstGeom>
        </p:spPr>
      </p:pic>
      <p:sp>
        <p:nvSpPr>
          <p:cNvPr id="2" name="Title 1"/>
          <p:cNvSpPr>
            <a:spLocks noGrp="1"/>
          </p:cNvSpPr>
          <p:nvPr>
            <p:ph type="title"/>
          </p:nvPr>
        </p:nvSpPr>
        <p:spPr>
          <a:xfrm>
            <a:off x="913795" y="609600"/>
            <a:ext cx="10353762" cy="97045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46013" y="1855153"/>
            <a:ext cx="4764764" cy="69249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46013" y="2702103"/>
            <a:ext cx="4764764"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3166" y="1855152"/>
            <a:ext cx="4779582" cy="692495"/>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3167" y="2702103"/>
            <a:ext cx="4779581"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9343D99-809A-49C0-96E5-4250D0B498EE}" type="datetime1">
              <a:rPr lang="en-US" smtClean="0"/>
              <a:t>8/17/2022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351203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143DE9B-B678-4EFB-BB7D-A4370204A0B0}" type="datetime1">
              <a:rPr lang="en-US" smtClean="0"/>
              <a:t>8/17/2022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90940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8812DA-F765-4142-A6A3-A8ED7235E082}" type="datetime1">
              <a:rPr lang="en-US" smtClean="0"/>
              <a:t>8/17/2022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655130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8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0800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673351"/>
            <a:ext cx="3706889" cy="301625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E0277FD-7DE6-41D4-930D-AC99F5AFE54E}" type="datetime1">
              <a:rPr lang="en-US" smtClean="0"/>
              <a:t>8/17/2022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7935569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a:extLst>
              <a:ext uri="{FF2B5EF4-FFF2-40B4-BE49-F238E27FC236}">
                <a16:creationId xmlns:a16="http://schemas.microsoft.com/office/drawing/2014/main" id="{4D06E496-ACBA-4063-B4A1-C5C484EE5A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763701"/>
            <a:ext cx="5707899" cy="1675559"/>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73698" y="2679699"/>
            <a:ext cx="4588094" cy="3135695"/>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EA15526-7079-4B7B-987C-1B5FAE11A0FF}" type="datetime1">
              <a:rPr lang="en-US" smtClean="0"/>
              <a:t>8/17/2022</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30567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a:extLst>
              <a:ext uri="{FF2B5EF4-FFF2-40B4-BE49-F238E27FC236}">
                <a16:creationId xmlns:a16="http://schemas.microsoft.com/office/drawing/2014/main" id="{CE39118B-B3AD-4BD4-BA22-DEFF4E76CE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247728"/>
            <a:ext cx="10353762" cy="543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F1B079-7EF0-44EE-B798-BCC497C9F3B2}" type="datetime1">
              <a:rPr lang="en-US" smtClean="0"/>
              <a:t>8/17/2022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095022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normAutofit/>
          </a:bodyPr>
          <a:lstStyle>
            <a:lvl1pPr>
              <a:defRPr sz="40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FF70A8-1D13-4657-95F0-A9EA54967B8D}" type="datetime1">
              <a:rPr lang="en-US" smtClean="0"/>
              <a:t>8/17/2022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53850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1EB90AC-71BD-4C7F-8ACA-7B3F18292E63}" type="datetime1">
              <a:rPr lang="en-US" smtClean="0"/>
              <a:t>8/17/2022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
        <p:nvSpPr>
          <p:cNvPr id="11" name="TextBox 10">
            <a:extLst>
              <a:ext uri="{FF2B5EF4-FFF2-40B4-BE49-F238E27FC236}">
                <a16:creationId xmlns:a16="http://schemas.microsoft.com/office/drawing/2014/main" id="{223F0D53-0705-41B7-8554-09D21E7807F9}"/>
              </a:ext>
            </a:extLst>
          </p:cNvPr>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a:extLst>
              <a:ext uri="{FF2B5EF4-FFF2-40B4-BE49-F238E27FC236}">
                <a16:creationId xmlns:a16="http://schemas.microsoft.com/office/drawing/2014/main" id="{C7F647CD-0F1A-4BB3-89E0-A74F1E1B098D}"/>
              </a:ext>
            </a:extLst>
          </p:cNvPr>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7752911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E6EFC2C-8905-46F0-B443-CE905B76BA01}" type="datetime1">
              <a:rPr lang="en-US" smtClean="0"/>
              <a:t>8/17/2022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3450925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49"/>
            <a:ext cx="3300984" cy="764783"/>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768110"/>
            <a:ext cx="3300984" cy="302308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9079DC3-C9B5-499E-9140-0DC28B7074E2}" type="datetime1">
              <a:rPr lang="en-US" smtClean="0"/>
              <a:t>8/17/2022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326478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a:extLst>
              <a:ext uri="{FF2B5EF4-FFF2-40B4-BE49-F238E27FC236}">
                <a16:creationId xmlns:a16="http://schemas.microsoft.com/office/drawing/2014/main" id="{7E87C569-D426-4615-ADA7-B370EA9834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a:extLst>
              <a:ext uri="{FF2B5EF4-FFF2-40B4-BE49-F238E27FC236}">
                <a16:creationId xmlns:a16="http://schemas.microsoft.com/office/drawing/2014/main" id="{7B353ED4-7AD0-46C9-88ED-1A16B1433A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a:extLst>
              <a:ext uri="{FF2B5EF4-FFF2-40B4-BE49-F238E27FC236}">
                <a16:creationId xmlns:a16="http://schemas.microsoft.com/office/drawing/2014/main" id="{F561D985-AD57-459A-B3A6-EBF2960397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572443"/>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0BB33EA-E472-4D22-9C03-A9C14AA21CED}" type="datetime1">
              <a:rPr lang="en-US" smtClean="0"/>
              <a:t>8/17/2022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7932546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125730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76450"/>
            <a:ext cx="10353762" cy="3714749"/>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6000749"/>
            <a:ext cx="2743200"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fld id="{073ED0CC-082F-4160-86E5-0D6041F12778}" type="datetime1">
              <a:rPr lang="en-US" smtClean="0"/>
              <a:t>8/17/2022</a:t>
            </a:fld>
            <a:endParaRPr lang="en-US" dirty="0"/>
          </a:p>
        </p:txBody>
      </p:sp>
      <p:sp>
        <p:nvSpPr>
          <p:cNvPr id="5" name="Footer Placeholder 4"/>
          <p:cNvSpPr>
            <a:spLocks noGrp="1"/>
          </p:cNvSpPr>
          <p:nvPr>
            <p:ph type="ftr" sz="quarter" idx="3"/>
          </p:nvPr>
        </p:nvSpPr>
        <p:spPr>
          <a:xfrm>
            <a:off x="913795" y="6000749"/>
            <a:ext cx="6672865" cy="365125"/>
          </a:xfrm>
          <a:prstGeom prst="rect">
            <a:avLst/>
          </a:prstGeom>
        </p:spPr>
        <p:txBody>
          <a:bodyPr vert="horz" lIns="91440" tIns="45720" rIns="91440" bIns="45720" rtlCol="0" anchor="ctr"/>
          <a:lstStyle>
            <a:lvl1pPr algn="l">
              <a:defRPr sz="1100">
                <a:solidFill>
                  <a:schemeClr val="tx1">
                    <a:lumMod val="95000"/>
                  </a:schemeClr>
                </a:solidFill>
                <a:effectLst>
                  <a:outerShdw blurRad="50800" dist="38100" dir="2700000" algn="tl" rotWithShape="0">
                    <a:schemeClr val="bg1">
                      <a:alpha val="43000"/>
                    </a:schemeClr>
                  </a:outerShdw>
                </a:effectLst>
              </a:defRPr>
            </a:lvl1pPr>
          </a:lstStyle>
          <a:p>
            <a:endParaRPr lang="en-US" dirty="0"/>
          </a:p>
        </p:txBody>
      </p:sp>
      <p:sp>
        <p:nvSpPr>
          <p:cNvPr id="6" name="Slide Number Placeholder 5"/>
          <p:cNvSpPr>
            <a:spLocks noGrp="1"/>
          </p:cNvSpPr>
          <p:nvPr>
            <p:ph type="sldNum" sz="quarter" idx="4"/>
          </p:nvPr>
        </p:nvSpPr>
        <p:spPr>
          <a:xfrm>
            <a:off x="10514011" y="6000749"/>
            <a:ext cx="753545"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185897835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hf sldNum="0" hdr="0" ftr="0" dt="0"/>
  <p:txStyles>
    <p:titleStyle>
      <a:lvl1pPr algn="ctr" defTabSz="457200" rtl="0" eaLnBrk="1" latinLnBrk="0" hangingPunct="1">
        <a:lnSpc>
          <a:spcPct val="90000"/>
        </a:lnSpc>
        <a:spcBef>
          <a:spcPct val="0"/>
        </a:spcBef>
        <a:buNone/>
        <a:defRPr sz="4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lnSpc>
          <a:spcPct val="110000"/>
        </a:lnSpc>
        <a:spcBef>
          <a:spcPct val="20000"/>
        </a:spcBef>
        <a:spcAft>
          <a:spcPts val="600"/>
        </a:spcAft>
        <a:buClr>
          <a:schemeClr val="tx2"/>
        </a:buClr>
        <a:buSzPct val="70000"/>
        <a:buFont typeface="Wingdings 2" charset="2"/>
        <a:buChar char=""/>
        <a:defRPr sz="23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21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video" Target="../media/media1.mp4"/><Relationship Id="rId7" Type="http://schemas.openxmlformats.org/officeDocument/2006/relationships/customXml" Target="../ink/ink1.xml"/><Relationship Id="rId2" Type="http://schemas.microsoft.com/office/2007/relationships/media" Target="../media/media1.mp4"/><Relationship Id="rId1" Type="http://schemas.openxmlformats.org/officeDocument/2006/relationships/themeOverride" Target="../theme/themeOverride1.xml"/><Relationship Id="rId6" Type="http://schemas.openxmlformats.org/officeDocument/2006/relationships/image" Target="../media/image6.jpeg"/><Relationship Id="rId5" Type="http://schemas.openxmlformats.org/officeDocument/2006/relationships/image" Target="../media/image1.jpeg"/><Relationship Id="rId4" Type="http://schemas.openxmlformats.org/officeDocument/2006/relationships/slideLayout" Target="../slideLayouts/slideLayout1.xml"/><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8.png"/><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slideLayout" Target="../slideLayouts/slideLayout2.xml"/><Relationship Id="rId7" Type="http://schemas.openxmlformats.org/officeDocument/2006/relationships/diagramLayout" Target="../diagrams/layout1.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diagramData" Target="../diagrams/data1.xml"/><Relationship Id="rId11" Type="http://schemas.openxmlformats.org/officeDocument/2006/relationships/image" Target="../media/image8.png"/><Relationship Id="rId5" Type="http://schemas.openxmlformats.org/officeDocument/2006/relationships/image" Target="../media/image9.png"/><Relationship Id="rId10" Type="http://schemas.microsoft.com/office/2007/relationships/diagramDrawing" Target="../diagrams/drawing1.xml"/><Relationship Id="rId4" Type="http://schemas.openxmlformats.org/officeDocument/2006/relationships/image" Target="../media/image1.jpeg"/><Relationship Id="rId9" Type="http://schemas.openxmlformats.org/officeDocument/2006/relationships/diagramColors" Target="../diagrams/colors1.xml"/></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video" Target="../media/media4.mp4"/><Relationship Id="rId7" Type="http://schemas.openxmlformats.org/officeDocument/2006/relationships/image" Target="../media/image6.jpeg"/><Relationship Id="rId2" Type="http://schemas.microsoft.com/office/2007/relationships/media" Target="../media/media4.mp4"/><Relationship Id="rId1" Type="http://schemas.openxmlformats.org/officeDocument/2006/relationships/themeOverride" Target="../theme/themeOverride2.xml"/><Relationship Id="rId6" Type="http://schemas.openxmlformats.org/officeDocument/2006/relationships/image" Target="../media/image4.png"/><Relationship Id="rId5" Type="http://schemas.openxmlformats.org/officeDocument/2006/relationships/image" Target="../media/image1.jpeg"/><Relationship Id="rId4"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5">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8A1C807-B9AD-4C9B-BF9F-60F03428998E}"/>
              </a:ext>
              <a:ext uri="{C183D7F6-B498-43B3-948B-1728B52AA6E4}">
                <adec:decorative xmlns:adec="http://schemas.microsoft.com/office/drawing/2017/decorative" val="1"/>
              </a:ext>
            </a:extLst>
          </p:cNvPr>
          <p:cNvPicPr>
            <a:picLocks noChangeAspect="1"/>
          </p:cNvPicPr>
          <p:nvPr/>
        </p:nvPicPr>
        <p:blipFill rotWithShape="1">
          <a:blip r:embed="rId6">
            <a:extLst>
              <a:ext uri="{28A0092B-C50C-407E-A947-70E740481C1C}">
                <a14:useLocalDpi xmlns:a14="http://schemas.microsoft.com/office/drawing/2010/main" val="0"/>
              </a:ext>
            </a:extLst>
          </a:blip>
          <a:srcRect/>
          <a:stretch/>
        </p:blipFill>
        <p:spPr>
          <a:xfrm>
            <a:off x="-1" y="10"/>
            <a:ext cx="12192001" cy="6857990"/>
          </a:xfrm>
          <a:prstGeom prst="rect">
            <a:avLst/>
          </a:prstGeom>
        </p:spPr>
      </p:pic>
      <p:sp useBgFill="1">
        <p:nvSpPr>
          <p:cNvPr id="103" name="Freeform 5">
            <a:extLst>
              <a:ext uri="{FF2B5EF4-FFF2-40B4-BE49-F238E27FC236}">
                <a16:creationId xmlns:a16="http://schemas.microsoft.com/office/drawing/2014/main" id="{FE469E50-3893-4ED6-92BA-2985C32B0C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7131809" y="1385982"/>
            <a:ext cx="4031414" cy="4100418"/>
          </a:xfrm>
          <a:custGeom>
            <a:avLst/>
            <a:gdLst>
              <a:gd name="T0" fmla="*/ 1577 w 1601"/>
              <a:gd name="T1" fmla="*/ 0 h 696"/>
              <a:gd name="T2" fmla="*/ 833 w 1601"/>
              <a:gd name="T3" fmla="*/ 0 h 696"/>
              <a:gd name="T4" fmla="*/ 768 w 1601"/>
              <a:gd name="T5" fmla="*/ 0 h 696"/>
              <a:gd name="T6" fmla="*/ 24 w 1601"/>
              <a:gd name="T7" fmla="*/ 0 h 696"/>
              <a:gd name="T8" fmla="*/ 0 w 1601"/>
              <a:gd name="T9" fmla="*/ 27 h 696"/>
              <a:gd name="T10" fmla="*/ 0 w 1601"/>
              <a:gd name="T11" fmla="*/ 669 h 696"/>
              <a:gd name="T12" fmla="*/ 24 w 1601"/>
              <a:gd name="T13" fmla="*/ 696 h 696"/>
              <a:gd name="T14" fmla="*/ 768 w 1601"/>
              <a:gd name="T15" fmla="*/ 696 h 696"/>
              <a:gd name="T16" fmla="*/ 833 w 1601"/>
              <a:gd name="T17" fmla="*/ 696 h 696"/>
              <a:gd name="T18" fmla="*/ 1577 w 1601"/>
              <a:gd name="T19" fmla="*/ 696 h 696"/>
              <a:gd name="T20" fmla="*/ 1601 w 1601"/>
              <a:gd name="T21" fmla="*/ 669 h 696"/>
              <a:gd name="T22" fmla="*/ 1601 w 1601"/>
              <a:gd name="T23" fmla="*/ 27 h 696"/>
              <a:gd name="T24" fmla="*/ 1577 w 1601"/>
              <a:gd name="T25"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01" h="696">
                <a:moveTo>
                  <a:pt x="1577" y="0"/>
                </a:moveTo>
                <a:cubicBezTo>
                  <a:pt x="833" y="0"/>
                  <a:pt x="833" y="0"/>
                  <a:pt x="833" y="0"/>
                </a:cubicBezTo>
                <a:cubicBezTo>
                  <a:pt x="768" y="0"/>
                  <a:pt x="768" y="0"/>
                  <a:pt x="768" y="0"/>
                </a:cubicBezTo>
                <a:cubicBezTo>
                  <a:pt x="24" y="0"/>
                  <a:pt x="24" y="0"/>
                  <a:pt x="24" y="0"/>
                </a:cubicBezTo>
                <a:cubicBezTo>
                  <a:pt x="11" y="0"/>
                  <a:pt x="0" y="12"/>
                  <a:pt x="0" y="27"/>
                </a:cubicBezTo>
                <a:cubicBezTo>
                  <a:pt x="0" y="669"/>
                  <a:pt x="0" y="669"/>
                  <a:pt x="0" y="669"/>
                </a:cubicBezTo>
                <a:cubicBezTo>
                  <a:pt x="0" y="684"/>
                  <a:pt x="11" y="696"/>
                  <a:pt x="24" y="696"/>
                </a:cubicBezTo>
                <a:cubicBezTo>
                  <a:pt x="768" y="696"/>
                  <a:pt x="768" y="696"/>
                  <a:pt x="768" y="696"/>
                </a:cubicBezTo>
                <a:cubicBezTo>
                  <a:pt x="833" y="696"/>
                  <a:pt x="833" y="696"/>
                  <a:pt x="833" y="696"/>
                </a:cubicBezTo>
                <a:cubicBezTo>
                  <a:pt x="1577" y="696"/>
                  <a:pt x="1577" y="696"/>
                  <a:pt x="1577" y="696"/>
                </a:cubicBezTo>
                <a:cubicBezTo>
                  <a:pt x="1590" y="696"/>
                  <a:pt x="1601" y="684"/>
                  <a:pt x="1601" y="669"/>
                </a:cubicBezTo>
                <a:cubicBezTo>
                  <a:pt x="1601" y="27"/>
                  <a:pt x="1601" y="27"/>
                  <a:pt x="1601" y="27"/>
                </a:cubicBezTo>
                <a:cubicBezTo>
                  <a:pt x="1601" y="12"/>
                  <a:pt x="1590" y="0"/>
                  <a:pt x="1577" y="0"/>
                </a:cubicBezTo>
                <a:close/>
              </a:path>
            </a:pathLst>
          </a:custGeom>
          <a:ln>
            <a:noFill/>
          </a:ln>
          <a:effectLst>
            <a:outerShdw blurRad="50800" dist="38100" dir="5400000" algn="tl" rotWithShape="0">
              <a:srgbClr val="000000">
                <a:alpha val="43000"/>
              </a:srgbClr>
            </a:outerShdw>
          </a:effectLst>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sp>
        <p:nvSpPr>
          <p:cNvPr id="2" name="Title 1">
            <a:extLst>
              <a:ext uri="{FF2B5EF4-FFF2-40B4-BE49-F238E27FC236}">
                <a16:creationId xmlns:a16="http://schemas.microsoft.com/office/drawing/2014/main" id="{0D1F047C-C727-42A7-85C5-68C5AA1B1A93}"/>
              </a:ext>
            </a:extLst>
          </p:cNvPr>
          <p:cNvSpPr>
            <a:spLocks noGrp="1"/>
          </p:cNvSpPr>
          <p:nvPr>
            <p:ph type="ctrTitle"/>
          </p:nvPr>
        </p:nvSpPr>
        <p:spPr>
          <a:xfrm>
            <a:off x="7389962" y="1673524"/>
            <a:ext cx="3485073" cy="2420504"/>
          </a:xfrm>
        </p:spPr>
        <p:txBody>
          <a:bodyPr>
            <a:normAutofit/>
          </a:bodyPr>
          <a:lstStyle/>
          <a:p>
            <a:pPr algn="l"/>
            <a:r>
              <a:rPr lang="en-US" sz="4000" dirty="0"/>
              <a:t>Reflection 7.5</a:t>
            </a:r>
            <a:br>
              <a:rPr lang="en-US" sz="4000" dirty="0"/>
            </a:br>
            <a:endParaRPr lang="en-US" sz="4000" dirty="0"/>
          </a:p>
        </p:txBody>
      </p:sp>
      <p:sp>
        <p:nvSpPr>
          <p:cNvPr id="3" name="Subtitle 2">
            <a:extLst>
              <a:ext uri="{FF2B5EF4-FFF2-40B4-BE49-F238E27FC236}">
                <a16:creationId xmlns:a16="http://schemas.microsoft.com/office/drawing/2014/main" id="{DB93FB3F-A8D4-46D3-A1C6-C79C64563729}"/>
              </a:ext>
            </a:extLst>
          </p:cNvPr>
          <p:cNvSpPr>
            <a:spLocks noGrp="1"/>
          </p:cNvSpPr>
          <p:nvPr>
            <p:ph type="subTitle" idx="1"/>
          </p:nvPr>
        </p:nvSpPr>
        <p:spPr>
          <a:xfrm>
            <a:off x="7389965" y="4157933"/>
            <a:ext cx="3485072" cy="1026544"/>
          </a:xfrm>
        </p:spPr>
        <p:txBody>
          <a:bodyPr>
            <a:normAutofit fontScale="77500" lnSpcReduction="20000"/>
          </a:bodyPr>
          <a:lstStyle/>
          <a:p>
            <a:pPr algn="l"/>
            <a:r>
              <a:rPr lang="en-US" sz="2300" dirty="0"/>
              <a:t>Katosha Crenshaw</a:t>
            </a:r>
          </a:p>
          <a:p>
            <a:pPr algn="l"/>
            <a:r>
              <a:rPr lang="en-US" dirty="0"/>
              <a:t>HUSS450-Public Policy and Social Advocacy</a:t>
            </a:r>
            <a:endParaRPr lang="en-US" sz="2300" dirty="0"/>
          </a:p>
        </p:txBody>
      </p:sp>
      <mc:AlternateContent xmlns:mc="http://schemas.openxmlformats.org/markup-compatibility/2006">
        <mc:Choice xmlns:p14="http://schemas.microsoft.com/office/powerpoint/2010/main" Requires="p14">
          <p:contentPart p14:bwMode="auto" r:id="rId7">
            <p14:nvContentPartPr>
              <p14:cNvPr id="4" name="Ink 3">
                <a:extLst>
                  <a:ext uri="{FF2B5EF4-FFF2-40B4-BE49-F238E27FC236}">
                    <a16:creationId xmlns:a16="http://schemas.microsoft.com/office/drawing/2014/main" id="{61C5A5BB-8BC3-481A-AFB4-3D551B0C5128}"/>
                  </a:ext>
                </a:extLst>
              </p14:cNvPr>
              <p14:cNvContentPartPr/>
              <p14:nvPr/>
            </p14:nvContentPartPr>
            <p14:xfrm>
              <a:off x="2952720" y="69840"/>
              <a:ext cx="8807760" cy="3702600"/>
            </p14:xfrm>
          </p:contentPart>
        </mc:Choice>
        <mc:Fallback>
          <p:pic>
            <p:nvPicPr>
              <p:cNvPr id="4" name="Ink 3">
                <a:extLst>
                  <a:ext uri="{FF2B5EF4-FFF2-40B4-BE49-F238E27FC236}">
                    <a16:creationId xmlns:a16="http://schemas.microsoft.com/office/drawing/2014/main" id="{61C5A5BB-8BC3-481A-AFB4-3D551B0C5128}"/>
                  </a:ext>
                </a:extLst>
              </p:cNvPr>
              <p:cNvPicPr/>
              <p:nvPr/>
            </p:nvPicPr>
            <p:blipFill>
              <a:blip r:embed="rId8"/>
              <a:stretch>
                <a:fillRect/>
              </a:stretch>
            </p:blipFill>
            <p:spPr>
              <a:xfrm>
                <a:off x="2943360" y="60480"/>
                <a:ext cx="8826480" cy="3721320"/>
              </a:xfrm>
              <a:prstGeom prst="rect">
                <a:avLst/>
              </a:prstGeom>
            </p:spPr>
          </p:pic>
        </mc:Fallback>
      </mc:AlternateContent>
      <p:pic>
        <p:nvPicPr>
          <p:cNvPr id="7" name="Video 6">
            <a:hlinkClick r:id="" action="ppaction://media"/>
            <a:extLst>
              <a:ext uri="{FF2B5EF4-FFF2-40B4-BE49-F238E27FC236}">
                <a16:creationId xmlns:a16="http://schemas.microsoft.com/office/drawing/2014/main" id="{32E271C5-FF96-4670-944F-263BBE4F76D2}"/>
              </a:ext>
            </a:extLst>
          </p:cNvPr>
          <p:cNvPicPr>
            <a:picLocks noChangeAspect="1"/>
          </p:cNvPicPr>
          <p:nvPr>
            <a:videoFile r:link="rId3"/>
            <p:extLst>
              <p:ext uri="{DAA4B4D4-6D71-4841-9C94-3DE7FCFB9230}">
                <p14:media xmlns:p14="http://schemas.microsoft.com/office/powerpoint/2010/main" r:embed="rId2"/>
              </p:ext>
              <p:ext uri="{42D2F446-02D8-4167-A562-619A0277C38B}">
                <p15:isNarration xmlns:p15="http://schemas.microsoft.com/office/powerpoint/2012/main" val="1"/>
              </p:ext>
            </p:extLst>
          </p:nvPr>
        </p:nvPicPr>
        <p:blipFill>
          <a:blip r:embed="rId9"/>
          <a:stretch>
            <a:fillRect/>
          </a:stretch>
        </p:blipFill>
        <p:spPr>
          <a:xfrm>
            <a:off x="173963" y="5042832"/>
            <a:ext cx="2285999" cy="1714500"/>
          </a:xfrm>
          <a:prstGeom prst="rect">
            <a:avLst/>
          </a:prstGeom>
        </p:spPr>
      </p:pic>
    </p:spTree>
    <p:extLst>
      <p:ext uri="{BB962C8B-B14F-4D97-AF65-F5344CB8AC3E}">
        <p14:creationId xmlns:p14="http://schemas.microsoft.com/office/powerpoint/2010/main" val="4167884232"/>
      </p:ext>
    </p:extLst>
  </p:cSld>
  <p:clrMapOvr>
    <a:masterClrMapping/>
  </p:clrMapOvr>
  <mc:AlternateContent xmlns:mc="http://schemas.openxmlformats.org/markup-compatibility/2006">
    <mc:Choice xmlns:p14="http://schemas.microsoft.com/office/powerpoint/2010/main" Requires="p14">
      <p:transition spd="slow" p14:dur="2000" advTm="21581"/>
    </mc:Choice>
    <mc:Fallback>
      <p:transition spd="slow" advTm="215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A338357-1A6A-4C1E-A6D6-1DCDE6DF42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E1F51140-4156-423C-9638-1223606FBA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166116" y="164592"/>
            <a:ext cx="11859768" cy="6528816"/>
          </a:xfrm>
          <a:prstGeom prst="rect">
            <a:avLst/>
          </a:prstGeom>
          <a:ln w="15875" cap="sq" cmpd="sng">
            <a:noFill/>
            <a:miter lim="800000"/>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692D030-88AC-4A85-9C7B-B7EAAD0693C6}"/>
              </a:ext>
            </a:extLst>
          </p:cNvPr>
          <p:cNvSpPr>
            <a:spLocks noGrp="1"/>
          </p:cNvSpPr>
          <p:nvPr>
            <p:ph type="ctrTitle"/>
          </p:nvPr>
        </p:nvSpPr>
        <p:spPr>
          <a:xfrm>
            <a:off x="1008889" y="1097280"/>
            <a:ext cx="6043875" cy="4626864"/>
          </a:xfrm>
        </p:spPr>
        <p:txBody>
          <a:bodyPr anchor="ctr">
            <a:normAutofit/>
          </a:bodyPr>
          <a:lstStyle/>
          <a:p>
            <a:pPr algn="r"/>
            <a:r>
              <a:rPr lang="en-US" u="sng" dirty="0">
                <a:solidFill>
                  <a:schemeClr val="tx1"/>
                </a:solidFill>
              </a:rPr>
              <a:t>Case management</a:t>
            </a:r>
            <a:r>
              <a:rPr lang="en-US" dirty="0">
                <a:solidFill>
                  <a:schemeClr val="tx1"/>
                </a:solidFill>
              </a:rPr>
              <a:t>:</a:t>
            </a:r>
            <a:br>
              <a:rPr lang="en-US" dirty="0">
                <a:solidFill>
                  <a:schemeClr val="tx1"/>
                </a:solidFill>
              </a:rPr>
            </a:br>
            <a:r>
              <a:rPr lang="en-US" dirty="0">
                <a:solidFill>
                  <a:schemeClr val="tx1"/>
                </a:solidFill>
              </a:rPr>
              <a:t>My future career in human services</a:t>
            </a:r>
          </a:p>
        </p:txBody>
      </p:sp>
      <p:sp>
        <p:nvSpPr>
          <p:cNvPr id="3" name="Subtitle 2">
            <a:extLst>
              <a:ext uri="{FF2B5EF4-FFF2-40B4-BE49-F238E27FC236}">
                <a16:creationId xmlns:a16="http://schemas.microsoft.com/office/drawing/2014/main" id="{E02073C0-DD9A-4F06-A95D-E5D946F21473}"/>
              </a:ext>
            </a:extLst>
          </p:cNvPr>
          <p:cNvSpPr>
            <a:spLocks noGrp="1"/>
          </p:cNvSpPr>
          <p:nvPr>
            <p:ph type="subTitle" idx="1"/>
          </p:nvPr>
        </p:nvSpPr>
        <p:spPr>
          <a:xfrm>
            <a:off x="8022028" y="1097280"/>
            <a:ext cx="3256177" cy="4626863"/>
          </a:xfrm>
        </p:spPr>
        <p:txBody>
          <a:bodyPr anchor="ctr">
            <a:normAutofit fontScale="92500" lnSpcReduction="10000"/>
          </a:bodyPr>
          <a:lstStyle/>
          <a:p>
            <a:pPr algn="l"/>
            <a:r>
              <a:rPr lang="en-US" sz="1800" dirty="0"/>
              <a:t>Case management: The practice of case management is a professional and collaborative process that assesses, plans, implements, coordinates, monitors, and evaluates the options and services required to meet an individual’s health needs. It uses communication and available resources to promote health, quality, and cost-effective outcomes in support of the “Triple Aim,” of improving the experience of care, improving the health of populations, and reducing per capita costs of health care</a:t>
            </a:r>
          </a:p>
        </p:txBody>
      </p:sp>
      <p:cxnSp>
        <p:nvCxnSpPr>
          <p:cNvPr id="12" name="Straight Connector 11">
            <a:extLst>
              <a:ext uri="{FF2B5EF4-FFF2-40B4-BE49-F238E27FC236}">
                <a16:creationId xmlns:a16="http://schemas.microsoft.com/office/drawing/2014/main" id="{2DAA738B-EDF5-4694-B25A-3488245BC87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7395" y="2057399"/>
            <a:ext cx="0" cy="2743200"/>
          </a:xfrm>
          <a:prstGeom prst="line">
            <a:avLst/>
          </a:prstGeom>
          <a:ln w="25400">
            <a:solidFill>
              <a:schemeClr val="bg2">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5" name="Video 4">
            <a:hlinkClick r:id="" action="ppaction://media"/>
            <a:extLst>
              <a:ext uri="{FF2B5EF4-FFF2-40B4-BE49-F238E27FC236}">
                <a16:creationId xmlns:a16="http://schemas.microsoft.com/office/drawing/2014/main" id="{B91B129A-F7F6-4CAC-AF58-9E7EDA68CF6C}"/>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tretch>
            <a:fillRect/>
          </a:stretch>
        </p:blipFill>
        <p:spPr>
          <a:xfrm>
            <a:off x="261210" y="4494276"/>
            <a:ext cx="2285999" cy="1714500"/>
          </a:xfrm>
          <a:prstGeom prst="rect">
            <a:avLst/>
          </a:prstGeom>
        </p:spPr>
      </p:pic>
    </p:spTree>
    <p:extLst>
      <p:ext uri="{BB962C8B-B14F-4D97-AF65-F5344CB8AC3E}">
        <p14:creationId xmlns:p14="http://schemas.microsoft.com/office/powerpoint/2010/main" val="177202632"/>
      </p:ext>
    </p:extLst>
  </p:cSld>
  <p:clrMapOvr>
    <a:masterClrMapping/>
  </p:clrMapOvr>
  <mc:AlternateContent xmlns:mc="http://schemas.openxmlformats.org/markup-compatibility/2006">
    <mc:Choice xmlns:p14="http://schemas.microsoft.com/office/powerpoint/2010/main" Requires="p14">
      <p:transition spd="slow" p14:dur="2000" advTm="52238"/>
    </mc:Choice>
    <mc:Fallback>
      <p:transition spd="slow" advTm="522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67D1A-793B-494E-90DE-9D9AD979534F}"/>
              </a:ext>
            </a:extLst>
          </p:cNvPr>
          <p:cNvSpPr>
            <a:spLocks noGrp="1"/>
          </p:cNvSpPr>
          <p:nvPr>
            <p:ph type="title"/>
          </p:nvPr>
        </p:nvSpPr>
        <p:spPr>
          <a:xfrm>
            <a:off x="8145101" y="609599"/>
            <a:ext cx="3413156" cy="5273675"/>
          </a:xfrm>
        </p:spPr>
        <p:txBody>
          <a:bodyPr>
            <a:normAutofit/>
          </a:bodyPr>
          <a:lstStyle/>
          <a:p>
            <a:r>
              <a:rPr lang="en-US" dirty="0"/>
              <a:t>What I have learned through this course and completing the portfolio project </a:t>
            </a:r>
          </a:p>
        </p:txBody>
      </p:sp>
      <p:pic>
        <p:nvPicPr>
          <p:cNvPr id="9" name="Picture 8">
            <a:extLst>
              <a:ext uri="{FF2B5EF4-FFF2-40B4-BE49-F238E27FC236}">
                <a16:creationId xmlns:a16="http://schemas.microsoft.com/office/drawing/2014/main" id="{B577D423-FE81-4236-89DE-39776B81094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621672" y="609599"/>
            <a:ext cx="6889687" cy="5273675"/>
          </a:xfrm>
          <a:prstGeom prst="rect">
            <a:avLst/>
          </a:prstGeom>
        </p:spPr>
      </p:pic>
      <p:graphicFrame>
        <p:nvGraphicFramePr>
          <p:cNvPr id="7" name="Content Placeholder 2">
            <a:extLst>
              <a:ext uri="{FF2B5EF4-FFF2-40B4-BE49-F238E27FC236}">
                <a16:creationId xmlns:a16="http://schemas.microsoft.com/office/drawing/2014/main" id="{1DA5BF8F-F8A1-63B8-214C-B0778A89ED6B}"/>
              </a:ext>
            </a:extLst>
          </p:cNvPr>
          <p:cNvGraphicFramePr>
            <a:graphicFrameLocks noGrp="1"/>
          </p:cNvGraphicFramePr>
          <p:nvPr>
            <p:ph idx="1"/>
            <p:extLst>
              <p:ext uri="{D42A27DB-BD31-4B8C-83A1-F6EECF244321}">
                <p14:modId xmlns:p14="http://schemas.microsoft.com/office/powerpoint/2010/main" val="2162819600"/>
              </p:ext>
            </p:extLst>
          </p:nvPr>
        </p:nvGraphicFramePr>
        <p:xfrm>
          <a:off x="924443" y="887213"/>
          <a:ext cx="6309300" cy="471844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4" name="Video 3">
            <a:hlinkClick r:id="" action="ppaction://media"/>
            <a:extLst>
              <a:ext uri="{FF2B5EF4-FFF2-40B4-BE49-F238E27FC236}">
                <a16:creationId xmlns:a16="http://schemas.microsoft.com/office/drawing/2014/main" id="{EAAA3606-76DD-4DC8-BA73-1434FA48DDC5}"/>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11"/>
          <a:stretch>
            <a:fillRect/>
          </a:stretch>
        </p:blipFill>
        <p:spPr>
          <a:xfrm>
            <a:off x="7951366" y="5478010"/>
            <a:ext cx="2285999" cy="1232899"/>
          </a:xfrm>
          <a:prstGeom prst="rect">
            <a:avLst/>
          </a:prstGeom>
        </p:spPr>
      </p:pic>
    </p:spTree>
    <p:extLst>
      <p:ext uri="{BB962C8B-B14F-4D97-AF65-F5344CB8AC3E}">
        <p14:creationId xmlns:p14="http://schemas.microsoft.com/office/powerpoint/2010/main" val="1661133336"/>
      </p:ext>
    </p:extLst>
  </p:cSld>
  <p:clrMapOvr>
    <a:masterClrMapping/>
  </p:clrMapOvr>
  <mc:AlternateContent xmlns:mc="http://schemas.openxmlformats.org/markup-compatibility/2006">
    <mc:Choice xmlns:p14="http://schemas.microsoft.com/office/powerpoint/2010/main" Requires="p14">
      <p:transition spd="slow" p14:dur="2000" advTm="91775"/>
    </mc:Choice>
    <mc:Fallback>
      <p:transition spd="slow" advTm="917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5">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108" name="Rectangle 107">
            <a:extLst>
              <a:ext uri="{FF2B5EF4-FFF2-40B4-BE49-F238E27FC236}">
                <a16:creationId xmlns:a16="http://schemas.microsoft.com/office/drawing/2014/main" id="{766CDA4A-6CAA-4FED-A424-FF9D363E93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D1F047C-C727-42A7-85C5-68C5AA1B1A93}"/>
              </a:ext>
            </a:extLst>
          </p:cNvPr>
          <p:cNvSpPr>
            <a:spLocks noGrp="1"/>
          </p:cNvSpPr>
          <p:nvPr>
            <p:ph type="ctrTitle"/>
          </p:nvPr>
        </p:nvSpPr>
        <p:spPr>
          <a:xfrm>
            <a:off x="1650611" y="4243996"/>
            <a:ext cx="9440034" cy="1059644"/>
          </a:xfrm>
        </p:spPr>
        <p:txBody>
          <a:bodyPr>
            <a:noAutofit/>
          </a:bodyPr>
          <a:lstStyle/>
          <a:p>
            <a:r>
              <a:rPr lang="en-US" sz="2400" dirty="0"/>
              <a:t>Course Outcomes</a:t>
            </a:r>
            <a:br>
              <a:rPr lang="en-US" sz="2400" dirty="0"/>
            </a:br>
            <a:r>
              <a:rPr lang="en-US" sz="2400" dirty="0"/>
              <a:t>This project meets the course and institutional outcomes because while working on it, I am now able to better advocate for my clients and the community, assist in redevelopment within it. It taught me how to build advocacy skills which will allow me to communicate on my clients and the community’s behalf for social change, better living conditions and more resources.</a:t>
            </a:r>
          </a:p>
        </p:txBody>
      </p:sp>
      <p:sp>
        <p:nvSpPr>
          <p:cNvPr id="3" name="Subtitle 2">
            <a:extLst>
              <a:ext uri="{FF2B5EF4-FFF2-40B4-BE49-F238E27FC236}">
                <a16:creationId xmlns:a16="http://schemas.microsoft.com/office/drawing/2014/main" id="{DB93FB3F-A8D4-46D3-A1C6-C79C64563729}"/>
              </a:ext>
            </a:extLst>
          </p:cNvPr>
          <p:cNvSpPr>
            <a:spLocks noGrp="1"/>
          </p:cNvSpPr>
          <p:nvPr>
            <p:ph type="subTitle" idx="1"/>
          </p:nvPr>
        </p:nvSpPr>
        <p:spPr>
          <a:xfrm>
            <a:off x="1370693" y="5303640"/>
            <a:ext cx="9440034" cy="1153144"/>
          </a:xfrm>
        </p:spPr>
        <p:txBody>
          <a:bodyPr>
            <a:normAutofit fontScale="92500"/>
          </a:bodyPr>
          <a:lstStyle/>
          <a:p>
            <a:pPr>
              <a:lnSpc>
                <a:spcPct val="100000"/>
              </a:lnSpc>
            </a:pPr>
            <a:r>
              <a:rPr lang="en-US" sz="2200" dirty="0"/>
              <a:t>Institutional Outcomes</a:t>
            </a:r>
          </a:p>
          <a:p>
            <a:pPr>
              <a:lnSpc>
                <a:spcPct val="100000"/>
              </a:lnSpc>
            </a:pPr>
            <a:r>
              <a:rPr lang="en-US" sz="2200" dirty="0"/>
              <a:t>This project meets these outcomes by teaching how to use current technology to assist clients with finding resources, communicate by either visual or written formats.</a:t>
            </a:r>
            <a:endParaRPr lang="en-US" sz="1800" dirty="0"/>
          </a:p>
        </p:txBody>
      </p:sp>
      <p:pic>
        <p:nvPicPr>
          <p:cNvPr id="110" name="Picture 109">
            <a:extLst>
              <a:ext uri="{FF2B5EF4-FFF2-40B4-BE49-F238E27FC236}">
                <a16:creationId xmlns:a16="http://schemas.microsoft.com/office/drawing/2014/main" id="{9B0DB875-49E3-4B9D-8AAE-D81A127B664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a:extLst>
              <a:ext uri="{28A0092B-C50C-407E-A947-70E740481C1C}">
                <a14:useLocalDpi xmlns:a14="http://schemas.microsoft.com/office/drawing/2010/main" val="0"/>
              </a:ext>
            </a:extLst>
          </a:blip>
          <a:stretch>
            <a:fillRect/>
          </a:stretch>
        </p:blipFill>
        <p:spPr>
          <a:xfrm>
            <a:off x="2982468" y="559759"/>
            <a:ext cx="6227064" cy="3419856"/>
          </a:xfrm>
          <a:prstGeom prst="rect">
            <a:avLst/>
          </a:prstGeom>
        </p:spPr>
      </p:pic>
      <p:pic>
        <p:nvPicPr>
          <p:cNvPr id="5" name="Picture 4">
            <a:extLst>
              <a:ext uri="{FF2B5EF4-FFF2-40B4-BE49-F238E27FC236}">
                <a16:creationId xmlns:a16="http://schemas.microsoft.com/office/drawing/2014/main" id="{F8A1C807-B9AD-4C9B-BF9F-60F03428998E}"/>
              </a:ext>
              <a:ext uri="{C183D7F6-B498-43B3-948B-1728B52AA6E4}">
                <adec:decorative xmlns:adec="http://schemas.microsoft.com/office/drawing/2017/decorative" val="1"/>
              </a:ext>
            </a:extLst>
          </p:cNvPr>
          <p:cNvPicPr>
            <a:picLocks noChangeAspect="1"/>
          </p:cNvPicPr>
          <p:nvPr/>
        </p:nvPicPr>
        <p:blipFill rotWithShape="1">
          <a:blip r:embed="rId7">
            <a:extLst>
              <a:ext uri="{28A0092B-C50C-407E-A947-70E740481C1C}">
                <a14:useLocalDpi xmlns:a14="http://schemas.microsoft.com/office/drawing/2010/main" val="0"/>
              </a:ext>
            </a:extLst>
          </a:blip>
          <a:srcRect t="6578" r="-3" b="-3"/>
          <a:stretch/>
        </p:blipFill>
        <p:spPr>
          <a:xfrm>
            <a:off x="2982468" y="401216"/>
            <a:ext cx="5916168" cy="1968135"/>
          </a:xfrm>
          <a:prstGeom prst="rect">
            <a:avLst/>
          </a:prstGeom>
        </p:spPr>
      </p:pic>
      <p:pic>
        <p:nvPicPr>
          <p:cNvPr id="4" name="Video 3">
            <a:hlinkClick r:id="" action="ppaction://media"/>
            <a:extLst>
              <a:ext uri="{FF2B5EF4-FFF2-40B4-BE49-F238E27FC236}">
                <a16:creationId xmlns:a16="http://schemas.microsoft.com/office/drawing/2014/main" id="{4BED0EC8-0256-4416-B0E8-D03DBC590CEF}"/>
              </a:ext>
            </a:extLst>
          </p:cNvPr>
          <p:cNvPicPr>
            <a:picLocks noChangeAspect="1"/>
          </p:cNvPicPr>
          <p:nvPr>
            <a:videoFile r:link="rId3"/>
            <p:extLst>
              <p:ext uri="{DAA4B4D4-6D71-4841-9C94-3DE7FCFB9230}">
                <p14:media xmlns:p14="http://schemas.microsoft.com/office/powerpoint/2010/main" r:embed="rId2"/>
              </p:ext>
              <p:ext uri="{42D2F446-02D8-4167-A562-619A0277C38B}">
                <p15:isNarration xmlns:p15="http://schemas.microsoft.com/office/powerpoint/2012/main" val="1"/>
              </p:ext>
            </p:extLst>
          </p:nvPr>
        </p:nvPicPr>
        <p:blipFill>
          <a:blip r:embed="rId8"/>
          <a:stretch>
            <a:fillRect/>
          </a:stretch>
        </p:blipFill>
        <p:spPr>
          <a:xfrm>
            <a:off x="227693" y="528033"/>
            <a:ext cx="2285999" cy="1714500"/>
          </a:xfrm>
          <a:prstGeom prst="rect">
            <a:avLst/>
          </a:prstGeom>
        </p:spPr>
      </p:pic>
    </p:spTree>
    <p:extLst>
      <p:ext uri="{BB962C8B-B14F-4D97-AF65-F5344CB8AC3E}">
        <p14:creationId xmlns:p14="http://schemas.microsoft.com/office/powerpoint/2010/main" val="2708698854"/>
      </p:ext>
    </p:extLst>
  </p:cSld>
  <p:clrMapOvr>
    <a:masterClrMapping/>
  </p:clrMapOvr>
  <mc:AlternateContent xmlns:mc="http://schemas.openxmlformats.org/markup-compatibility/2006">
    <mc:Choice xmlns:p14="http://schemas.microsoft.com/office/powerpoint/2010/main" Requires="p14">
      <p:transition spd="slow" p14:dur="2000" advTm="53407"/>
    </mc:Choice>
    <mc:Fallback>
      <p:transition spd="slow" advTm="534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VTI">
  <a:themeElements>
    <a:clrScheme name="Custom 35">
      <a:dk1>
        <a:sysClr val="windowText" lastClr="000000"/>
      </a:dk1>
      <a:lt1>
        <a:sysClr val="window" lastClr="FFFFFF"/>
      </a:lt1>
      <a:dk2>
        <a:srgbClr val="4E3B30"/>
      </a:dk2>
      <a:lt2>
        <a:srgbClr val="F4EDD8"/>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Custom 4">
      <a:majorFont>
        <a:latin typeface="Goudy Old Style"/>
        <a:ea typeface=""/>
        <a:cs typeface=""/>
      </a:majorFont>
      <a:minorFont>
        <a:latin typeface="Goudy Old Style"/>
        <a:ea typeface=""/>
        <a:cs typeface=""/>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VTI" id="{35C4A07C-0176-4A32-9BCB-B016516853F0}" vid="{9B70D35C-BCA8-4715-BB49-8BE54A7FC0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ppt/theme/themeOverride2.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4B270AB-C138-415C-897E-3C24487DECF1}">
  <ds:schemaRefs>
    <ds:schemaRef ds:uri="http://schemas.microsoft.com/sharepoint/v3/contenttype/forms"/>
  </ds:schemaRefs>
</ds:datastoreItem>
</file>

<file path=customXml/itemProps2.xml><?xml version="1.0" encoding="utf-8"?>
<ds:datastoreItem xmlns:ds="http://schemas.openxmlformats.org/officeDocument/2006/customXml" ds:itemID="{2C4C00F4-06E9-43E3-AD97-88A857CEFA82}">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0585E981-8C91-4205-A0C3-C991F42B4C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{91103CAC-3714-4999-A02E-7283AAD6DC43}tf55705232_win32</Template>
  <TotalTime>83</TotalTime>
  <Words>344</Words>
  <Application>Microsoft Office PowerPoint</Application>
  <PresentationFormat>Widescreen</PresentationFormat>
  <Paragraphs>16</Paragraphs>
  <Slides>4</Slides>
  <Notes>0</Notes>
  <HiddenSlides>0</HiddenSlides>
  <MMClips>4</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Calibri</vt:lpstr>
      <vt:lpstr>Goudy Old Style</vt:lpstr>
      <vt:lpstr>Wingdings 2</vt:lpstr>
      <vt:lpstr>SlateVTI</vt:lpstr>
      <vt:lpstr>Reflection 7.5 </vt:lpstr>
      <vt:lpstr>Case management: My future career in human services</vt:lpstr>
      <vt:lpstr>What I have learned through this course and completing the portfolio project </vt:lpstr>
      <vt:lpstr>Course Outcomes This project meets the course and institutional outcomes because while working on it, I am now able to better advocate for my clients and the community, assist in redevelopment within it. It taught me how to build advocacy skills which will allow me to communicate on my clients and the community’s behalf for social change, better living conditions and more 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Lorem Ipsum</dc:title>
  <dc:creator>MHMR, Woodpecker</dc:creator>
  <cp:lastModifiedBy>MHMR, Woodpecker</cp:lastModifiedBy>
  <cp:revision>1</cp:revision>
  <dcterms:created xsi:type="dcterms:W3CDTF">2022-08-17T05:49:07Z</dcterms:created>
  <dcterms:modified xsi:type="dcterms:W3CDTF">2022-08-17T07:12:26Z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