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sldIdLst>
    <p:sldId id="256" r:id="rId2"/>
    <p:sldId id="257" r:id="rId3"/>
    <p:sldId id="258" r:id="rId4"/>
    <p:sldId id="259" r:id="rId5"/>
    <p:sldId id="260" r:id="rId6"/>
    <p:sldId id="264" r:id="rId7"/>
    <p:sldId id="261" r:id="rId8"/>
    <p:sldId id="262" r:id="rId9"/>
    <p:sldId id="263" r:id="rId10"/>
    <p:sldId id="265" r:id="rId11"/>
    <p:sldId id="266" r:id="rId12"/>
    <p:sldId id="267" r:id="rId13"/>
    <p:sldId id="268"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7" d="100"/>
          <a:sy n="87" d="100"/>
        </p:scale>
        <p:origin x="612"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1337824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0473D0-A93C-4624-A755-16E1EBC97C4E}"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1530503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4206237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4102147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626010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6201289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3477534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42723537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14230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4211565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450259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0473D0-A93C-4624-A755-16E1EBC97C4E}"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1675598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0473D0-A93C-4624-A755-16E1EBC97C4E}" type="datetimeFigureOut">
              <a:rPr lang="en-US" smtClean="0"/>
              <a:t>6/6/2020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15404724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9615695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3277452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fld id="{640473D0-A93C-4624-A755-16E1EBC97C4E}" type="datetimeFigureOut">
              <a:rPr lang="en-US" smtClean="0"/>
              <a:t>6/6/2020</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3621995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40473D0-A93C-4624-A755-16E1EBC97C4E}" type="datetimeFigureOut">
              <a:rPr lang="en-US" smtClean="0"/>
              <a:t>6/6/2020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0D1741F-3215-41DC-AD92-88050E078FDD}" type="slidenum">
              <a:rPr lang="en-US" smtClean="0"/>
              <a:t>‹#›</a:t>
            </a:fld>
            <a:endParaRPr lang="en-US"/>
          </a:p>
        </p:txBody>
      </p:sp>
    </p:spTree>
    <p:extLst>
      <p:ext uri="{BB962C8B-B14F-4D97-AF65-F5344CB8AC3E}">
        <p14:creationId xmlns:p14="http://schemas.microsoft.com/office/powerpoint/2010/main" val="1249743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640473D0-A93C-4624-A755-16E1EBC97C4E}" type="datetimeFigureOut">
              <a:rPr lang="en-US" smtClean="0"/>
              <a:t>6/6/2020</a:t>
            </a:fld>
            <a:endParaRPr lang="en-US"/>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30D1741F-3215-41DC-AD92-88050E078FDD}" type="slidenum">
              <a:rPr lang="en-US" smtClean="0"/>
              <a:t>‹#›</a:t>
            </a:fld>
            <a:endParaRPr lang="en-US"/>
          </a:p>
        </p:txBody>
      </p:sp>
    </p:spTree>
    <p:extLst>
      <p:ext uri="{BB962C8B-B14F-4D97-AF65-F5344CB8AC3E}">
        <p14:creationId xmlns:p14="http://schemas.microsoft.com/office/powerpoint/2010/main" val="1498043404"/>
      </p:ext>
    </p:extLst>
  </p:cSld>
  <p:clrMap bg1="dk1" tx1="lt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image" Target="../media/image6.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7.png"/><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7.pn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hyperlink" Target="https://www.cms.gov/Outreach-and-Education/Medicare-Learning-Network-MLN/MLNProducts/Downloads/ICD9-10CM-ICD10PCS-CPT-HCPCS-Code-Sets-Educational-Tool-ICN900943.pdf" TargetMode="External"/><Relationship Id="rId7" Type="http://schemas.openxmlformats.org/officeDocument/2006/relationships/hyperlink" Target="https://www.google.com/url?sa=i&amp;url=https%3A%2F%2Fwww.aapc.com%2Fblog%2F40123-327-changes-to-2018-hcpcs-level-ii%2F&amp;psig=AOvVaw0cQug7Sv9DRT9HkdIw9oF5&amp;ust=1590271720151000&amp;source=images&amp;cd=vfe&amp;ved=2ahUKEwiz_Yn5vcjpAhVEK6wKHeCnAvgQr4kDegUIARCAAQ" TargetMode="External"/><Relationship Id="rId2" Type="http://schemas.openxmlformats.org/officeDocument/2006/relationships/hyperlink" Target="http://www.careercoders.com/" TargetMode="External"/><Relationship Id="rId1" Type="http://schemas.openxmlformats.org/officeDocument/2006/relationships/slideLayout" Target="../slideLayouts/slideLayout1.xml"/><Relationship Id="rId6" Type="http://schemas.openxmlformats.org/officeDocument/2006/relationships/hyperlink" Target="https://www.meremhealth.com/consequence-of-medical-coding-errors/" TargetMode="External"/><Relationship Id="rId5" Type="http://schemas.openxmlformats.org/officeDocument/2006/relationships/hyperlink" Target="https://www.aapc.com/blog/41834-skip-prior-authorization-for-these-4-hcpcs-codes/" TargetMode="External"/><Relationship Id="rId4" Type="http://schemas.openxmlformats.org/officeDocument/2006/relationships/hyperlink" Target="http://www.slideshare.net/"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7.png"/><Relationship Id="rId4"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7.pn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7.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7.pn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hyperlink" Target="https://www.meremhealth.com/healthcare-fraud-and-abuse-preventio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10028-5811-44AD-B460-0BCEAC38477B}"/>
              </a:ext>
            </a:extLst>
          </p:cNvPr>
          <p:cNvSpPr>
            <a:spLocks noGrp="1"/>
          </p:cNvSpPr>
          <p:nvPr>
            <p:ph type="ctrTitle"/>
          </p:nvPr>
        </p:nvSpPr>
        <p:spPr>
          <a:xfrm>
            <a:off x="1154955" y="451692"/>
            <a:ext cx="8825658" cy="2324563"/>
          </a:xfrm>
        </p:spPr>
        <p:txBody>
          <a:bodyPr/>
          <a:lstStyle/>
          <a:p>
            <a:pPr algn="ctr"/>
            <a:r>
              <a:rPr lang="en-US" dirty="0">
                <a:solidFill>
                  <a:schemeClr val="bg1"/>
                </a:solidFill>
              </a:rPr>
              <a:t>MCCG145 CPT AND HCPCS II</a:t>
            </a:r>
          </a:p>
        </p:txBody>
      </p:sp>
      <p:sp>
        <p:nvSpPr>
          <p:cNvPr id="3" name="Subtitle 2">
            <a:extLst>
              <a:ext uri="{FF2B5EF4-FFF2-40B4-BE49-F238E27FC236}">
                <a16:creationId xmlns:a16="http://schemas.microsoft.com/office/drawing/2014/main" id="{0E54B802-B698-4376-9DDD-F99375497164}"/>
              </a:ext>
            </a:extLst>
          </p:cNvPr>
          <p:cNvSpPr>
            <a:spLocks noGrp="1"/>
          </p:cNvSpPr>
          <p:nvPr>
            <p:ph type="subTitle" idx="1"/>
          </p:nvPr>
        </p:nvSpPr>
        <p:spPr>
          <a:xfrm>
            <a:off x="1154955" y="2891930"/>
            <a:ext cx="8825658" cy="958466"/>
          </a:xfrm>
        </p:spPr>
        <p:txBody>
          <a:bodyPr>
            <a:normAutofit fontScale="92500" lnSpcReduction="10000"/>
          </a:bodyPr>
          <a:lstStyle/>
          <a:p>
            <a:pPr algn="ctr"/>
            <a:r>
              <a:rPr lang="en-US" sz="3200" dirty="0">
                <a:solidFill>
                  <a:schemeClr val="bg1"/>
                </a:solidFill>
              </a:rPr>
              <a:t> CODING SYSTEMS POWER POINT PRESENTATION</a:t>
            </a:r>
          </a:p>
        </p:txBody>
      </p:sp>
      <p:pic>
        <p:nvPicPr>
          <p:cNvPr id="1026" name="Picture 2" descr="Health Occupations - Medical Billing and Coding: Step 3 in the ...">
            <a:extLst>
              <a:ext uri="{FF2B5EF4-FFF2-40B4-BE49-F238E27FC236}">
                <a16:creationId xmlns:a16="http://schemas.microsoft.com/office/drawing/2014/main" id="{509261D5-355D-4271-837B-059A7A8A1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3875" y="3966071"/>
            <a:ext cx="4779025" cy="265506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3A0960D-2B18-4AA8-A5F5-9E19491B05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48790" y="5658079"/>
            <a:ext cx="609600" cy="609600"/>
          </a:xfrm>
          <a:prstGeom prst="rect">
            <a:avLst/>
          </a:prstGeom>
        </p:spPr>
      </p:pic>
    </p:spTree>
    <p:extLst>
      <p:ext uri="{BB962C8B-B14F-4D97-AF65-F5344CB8AC3E}">
        <p14:creationId xmlns:p14="http://schemas.microsoft.com/office/powerpoint/2010/main" val="1007627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0FFB-2359-46A9-B4EF-EB76ACD1C6BA}"/>
              </a:ext>
            </a:extLst>
          </p:cNvPr>
          <p:cNvSpPr>
            <a:spLocks noGrp="1"/>
          </p:cNvSpPr>
          <p:nvPr>
            <p:ph type="title"/>
          </p:nvPr>
        </p:nvSpPr>
        <p:spPr>
          <a:xfrm>
            <a:off x="646111" y="452718"/>
            <a:ext cx="9404723" cy="373547"/>
          </a:xfrm>
        </p:spPr>
        <p:txBody>
          <a:bodyPr/>
          <a:lstStyle/>
          <a:p>
            <a:pPr algn="ctr"/>
            <a:r>
              <a:rPr lang="en-US" sz="1800" dirty="0">
                <a:latin typeface="Calibri" panose="020F0502020204030204" pitchFamily="34" charset="0"/>
              </a:rPr>
              <a:t>Examples for each provider setting:</a:t>
            </a:r>
          </a:p>
        </p:txBody>
      </p:sp>
      <p:sp>
        <p:nvSpPr>
          <p:cNvPr id="3" name="Content Placeholder 2">
            <a:extLst>
              <a:ext uri="{FF2B5EF4-FFF2-40B4-BE49-F238E27FC236}">
                <a16:creationId xmlns:a16="http://schemas.microsoft.com/office/drawing/2014/main" id="{EE6E7682-3D33-4C6C-AE7D-0F89FE396E32}"/>
              </a:ext>
            </a:extLst>
          </p:cNvPr>
          <p:cNvSpPr>
            <a:spLocks noGrp="1"/>
          </p:cNvSpPr>
          <p:nvPr>
            <p:ph idx="1"/>
          </p:nvPr>
        </p:nvSpPr>
        <p:spPr>
          <a:xfrm>
            <a:off x="645132" y="826266"/>
            <a:ext cx="9404722" cy="5701642"/>
          </a:xfrm>
        </p:spPr>
        <p:txBody>
          <a:bodyPr>
            <a:normAutofit/>
          </a:bodyPr>
          <a:lstStyle/>
          <a:p>
            <a:pPr marL="0" indent="0">
              <a:buNone/>
            </a:pPr>
            <a:r>
              <a:rPr lang="en-US" sz="1600" b="1" dirty="0">
                <a:latin typeface="Calibri" panose="020F0502020204030204" pitchFamily="34" charset="0"/>
              </a:rPr>
              <a:t>Scenario 1:  Physician’s Office Visit</a:t>
            </a:r>
          </a:p>
          <a:p>
            <a:pPr marL="0" indent="0">
              <a:buNone/>
            </a:pPr>
            <a:r>
              <a:rPr lang="en-US" sz="1600" dirty="0">
                <a:latin typeface="Calibri" panose="020F0502020204030204" pitchFamily="34" charset="0"/>
              </a:rPr>
              <a:t>47 year old male presented  in my office today with  CC of mid-abdominal epigastric pain. Pain has become “severe” and constant.</a:t>
            </a:r>
          </a:p>
          <a:p>
            <a:pPr marL="0" indent="0">
              <a:buNone/>
            </a:pPr>
            <a:r>
              <a:rPr lang="en-US" sz="1600" dirty="0">
                <a:latin typeface="Calibri" panose="020F0502020204030204" pitchFamily="34" charset="0"/>
              </a:rPr>
              <a:t>Patient reports eating  6 slices of pepperoni and sausage pizza last night and his symptoms got worse. VS: T 99.8°F, otherwise normal.</a:t>
            </a:r>
          </a:p>
          <a:p>
            <a:pPr marL="0" indent="0">
              <a:buNone/>
            </a:pPr>
            <a:r>
              <a:rPr lang="en-US" sz="1600" dirty="0">
                <a:latin typeface="Calibri" panose="020F0502020204030204" pitchFamily="34" charset="0"/>
              </a:rPr>
              <a:t>Problem focused history: Patient was seen on October 12, 2018 for annual physical.  No abnormal findings.  Family history of  pancreatitis, patient’s mother.</a:t>
            </a:r>
          </a:p>
          <a:p>
            <a:pPr marL="0" indent="0">
              <a:buNone/>
            </a:pPr>
            <a:r>
              <a:rPr lang="en-US" sz="1600" dirty="0">
                <a:latin typeface="Calibri" panose="020F0502020204030204" pitchFamily="34" charset="0"/>
              </a:rPr>
              <a:t>Problem focused exam: The abdomen is distended and tender across upper abdomen.  Bowel sounds are diminished in all four quadrants.  </a:t>
            </a:r>
          </a:p>
          <a:p>
            <a:pPr marL="0" indent="0">
              <a:buNone/>
            </a:pPr>
            <a:r>
              <a:rPr lang="en-US" sz="1600" b="1" dirty="0">
                <a:latin typeface="Calibri" panose="020F0502020204030204" pitchFamily="34" charset="0"/>
              </a:rPr>
              <a:t>Assessment and Plan</a:t>
            </a:r>
          </a:p>
          <a:p>
            <a:pPr marL="0" indent="0">
              <a:buNone/>
            </a:pPr>
            <a:r>
              <a:rPr lang="en-US" sz="1600" dirty="0">
                <a:latin typeface="Calibri" panose="020F0502020204030204" pitchFamily="34" charset="0"/>
              </a:rPr>
              <a:t>Diagnosis is acute pancreatitis. Straightforward medical decision making: Admit to hospital immediately. Orders written and sent to the on-call  physician. Blood drawn for labs.</a:t>
            </a:r>
          </a:p>
          <a:p>
            <a:pPr marL="0" indent="0">
              <a:buNone/>
            </a:pPr>
            <a:r>
              <a:rPr lang="en-US" sz="1600" dirty="0">
                <a:latin typeface="Calibri" panose="020F0502020204030204" pitchFamily="34" charset="0"/>
              </a:rPr>
              <a:t>Patient’s wife was notified of plan; she will transport to the hospital by private vehicle.</a:t>
            </a:r>
          </a:p>
          <a:p>
            <a:pPr marL="0" indent="0">
              <a:buNone/>
            </a:pPr>
            <a:r>
              <a:rPr lang="en-US" sz="1600" dirty="0">
                <a:latin typeface="Calibri" panose="020F0502020204030204" pitchFamily="34" charset="0"/>
              </a:rPr>
              <a:t>ICD-10-CM code:  K85.90  Acute pancreatitis without necrosis or infection, unspecified</a:t>
            </a:r>
          </a:p>
          <a:p>
            <a:pPr marL="0" indent="0">
              <a:buNone/>
            </a:pPr>
            <a:r>
              <a:rPr lang="en-US" sz="1600" dirty="0">
                <a:latin typeface="Calibri" panose="020F0502020204030204" pitchFamily="34" charset="0"/>
              </a:rPr>
              <a:t>CPT code: 99212 </a:t>
            </a:r>
          </a:p>
        </p:txBody>
      </p:sp>
      <p:sp>
        <p:nvSpPr>
          <p:cNvPr id="4" name="Rectangle 1">
            <a:extLst>
              <a:ext uri="{FF2B5EF4-FFF2-40B4-BE49-F238E27FC236}">
                <a16:creationId xmlns:a16="http://schemas.microsoft.com/office/drawing/2014/main" id="{2C18A8BC-BA0B-41F1-850A-DD3D7385A792}"/>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a:ln>
                  <a:noFill/>
                </a:ln>
                <a:solidFill>
                  <a:srgbClr val="212529"/>
                </a:solidFill>
                <a:effectLst/>
                <a:latin typeface="-apple-system"/>
              </a:rPr>
              <a:t>R10.13</a:t>
            </a:r>
            <a:r>
              <a:rPr kumimoji="0" lang="en-US" altLang="en-US" sz="1200" b="0" i="0" u="none" strike="noStrike" cap="none" normalizeH="0" baseline="0">
                <a:ln>
                  <a:noFill/>
                </a:ln>
                <a:solidFill>
                  <a:srgbClr val="212529"/>
                </a:solidFill>
                <a:effectLst/>
                <a:latin typeface="-apple-system"/>
              </a:rPr>
              <a:t> - Epigastric pain</a:t>
            </a:r>
            <a:r>
              <a:rPr kumimoji="0" lang="en-US" altLang="en-US" sz="900" b="0" i="0" u="none" strike="noStrike" cap="none" normalizeH="0" baseline="0">
                <a:ln>
                  <a:noFill/>
                </a:ln>
                <a:solidFill>
                  <a:schemeClr val="tx1"/>
                </a:solidFill>
                <a:effectLst/>
              </a:rPr>
              <a:t>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219" name="Picture 3" descr="Developing the Physician Office Referral Channel | Kurt Kazanowski">
            <a:extLst>
              <a:ext uri="{FF2B5EF4-FFF2-40B4-BE49-F238E27FC236}">
                <a16:creationId xmlns:a16="http://schemas.microsoft.com/office/drawing/2014/main" id="{205C8C2D-5814-46A5-ACCE-63AF4A2025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0563" y="4908658"/>
            <a:ext cx="2828925" cy="1619250"/>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5D5AC9E-DA9C-41F6-8E4B-6606F6001B5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16129" y="5623607"/>
            <a:ext cx="609600" cy="609600"/>
          </a:xfrm>
          <a:prstGeom prst="rect">
            <a:avLst/>
          </a:prstGeom>
        </p:spPr>
      </p:pic>
    </p:spTree>
    <p:extLst>
      <p:ext uri="{BB962C8B-B14F-4D97-AF65-F5344CB8AC3E}">
        <p14:creationId xmlns:p14="http://schemas.microsoft.com/office/powerpoint/2010/main" val="270270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6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78F01-E925-42B1-9C47-3173D2296D3A}"/>
              </a:ext>
            </a:extLst>
          </p:cNvPr>
          <p:cNvSpPr>
            <a:spLocks noGrp="1"/>
          </p:cNvSpPr>
          <p:nvPr>
            <p:ph type="title"/>
          </p:nvPr>
        </p:nvSpPr>
        <p:spPr>
          <a:xfrm>
            <a:off x="646111" y="193990"/>
            <a:ext cx="9404723" cy="467022"/>
          </a:xfrm>
        </p:spPr>
        <p:txBody>
          <a:bodyPr/>
          <a:lstStyle/>
          <a:p>
            <a:r>
              <a:rPr lang="en-US" sz="2000" b="1" dirty="0">
                <a:latin typeface="Calibri" panose="020F0502020204030204" pitchFamily="34" charset="0"/>
              </a:rPr>
              <a:t>Scenario 2:  Hospital Inpatient Visit</a:t>
            </a:r>
          </a:p>
        </p:txBody>
      </p:sp>
      <p:sp>
        <p:nvSpPr>
          <p:cNvPr id="3" name="Content Placeholder 2">
            <a:extLst>
              <a:ext uri="{FF2B5EF4-FFF2-40B4-BE49-F238E27FC236}">
                <a16:creationId xmlns:a16="http://schemas.microsoft.com/office/drawing/2014/main" id="{48F2BA90-7B04-4295-A28D-DF4969A15004}"/>
              </a:ext>
            </a:extLst>
          </p:cNvPr>
          <p:cNvSpPr>
            <a:spLocks noGrp="1"/>
          </p:cNvSpPr>
          <p:nvPr>
            <p:ph idx="1"/>
          </p:nvPr>
        </p:nvSpPr>
        <p:spPr>
          <a:xfrm>
            <a:off x="749148" y="583895"/>
            <a:ext cx="9300706" cy="3664668"/>
          </a:xfrm>
        </p:spPr>
        <p:txBody>
          <a:bodyPr>
            <a:normAutofit fontScale="92500" lnSpcReduction="10000"/>
          </a:bodyPr>
          <a:lstStyle/>
          <a:p>
            <a:pPr marL="0" indent="0">
              <a:buNone/>
            </a:pPr>
            <a:r>
              <a:rPr lang="en-US" sz="1500" dirty="0">
                <a:latin typeface="Arial" panose="020B0604020202020204" pitchFamily="34" charset="0"/>
                <a:cs typeface="Arial" panose="020B0604020202020204" pitchFamily="34" charset="0"/>
              </a:rPr>
              <a:t>85-year old female seen in the ER today complaining of confusion, feeling weak and dizzy.  She had mowed her yard in 78 degree heat.  Patient did not remember hydrating today.  </a:t>
            </a:r>
          </a:p>
          <a:p>
            <a:pPr marL="0" indent="0">
              <a:buNone/>
            </a:pPr>
            <a:r>
              <a:rPr lang="en-US" sz="1500" dirty="0">
                <a:latin typeface="Arial" panose="020B0604020202020204" pitchFamily="34" charset="0"/>
                <a:cs typeface="Arial" panose="020B0604020202020204" pitchFamily="34" charset="0"/>
              </a:rPr>
              <a:t>Problem focused history;  Patient has never experienced these symptoms, relatively healthy for her age.  </a:t>
            </a:r>
          </a:p>
          <a:p>
            <a:pPr marL="0" indent="0">
              <a:buNone/>
            </a:pPr>
            <a:r>
              <a:rPr lang="en-US" sz="1500" dirty="0">
                <a:latin typeface="Arial" panose="020B0604020202020204" pitchFamily="34" charset="0"/>
                <a:cs typeface="Arial" panose="020B0604020202020204" pitchFamily="34" charset="0"/>
              </a:rPr>
              <a:t>Upon problem focused examination: VS  T 101.0  BP 112/65 , sunken eyes, very dry skin. </a:t>
            </a:r>
          </a:p>
          <a:p>
            <a:pPr marL="0" indent="0">
              <a:buNone/>
            </a:pPr>
            <a:r>
              <a:rPr lang="en-US" sz="1500" dirty="0">
                <a:latin typeface="Arial" panose="020B0604020202020204" pitchFamily="34" charset="0"/>
                <a:cs typeface="Arial" panose="020B0604020202020204" pitchFamily="34" charset="0"/>
              </a:rPr>
              <a:t>Blood test performed and revealed low levels of electrolytes -sodium and potassium.    Diagnosis is severe dehydration and hyponatremia.  Straightforward medical decision making.</a:t>
            </a:r>
          </a:p>
          <a:p>
            <a:pPr marL="0" indent="0">
              <a:buNone/>
            </a:pPr>
            <a:r>
              <a:rPr lang="en-US" sz="1500" dirty="0">
                <a:latin typeface="Arial" panose="020B0604020202020204" pitchFamily="34" charset="0"/>
                <a:cs typeface="Arial" panose="020B0604020202020204" pitchFamily="34" charset="0"/>
              </a:rPr>
              <a:t>Plan of Care: Patient was admitted to hospital and treated for severe dehydration with 90 minutes Intravenous rehydration. She will remain under observation until rehydrated. </a:t>
            </a:r>
          </a:p>
          <a:p>
            <a:pPr marL="0" indent="0">
              <a:buNone/>
            </a:pPr>
            <a:r>
              <a:rPr lang="en-US" sz="1500" dirty="0">
                <a:latin typeface="Arial" panose="020B0604020202020204" pitchFamily="34" charset="0"/>
                <a:cs typeface="Arial" panose="020B0604020202020204" pitchFamily="34" charset="0"/>
              </a:rPr>
              <a:t>ICD-10-CM codes are:  E86.0 Dehydration, E87.1 Hypo-osmolality and hyponatremia Sodium [NA] deficiency</a:t>
            </a:r>
          </a:p>
          <a:p>
            <a:pPr marL="0" indent="0">
              <a:buNone/>
            </a:pPr>
            <a:r>
              <a:rPr lang="en-US" sz="1500" dirty="0">
                <a:latin typeface="Arial" panose="020B0604020202020204" pitchFamily="34" charset="0"/>
                <a:cs typeface="Arial" panose="020B0604020202020204" pitchFamily="34" charset="0"/>
              </a:rPr>
              <a:t>CPT: 99281 </a:t>
            </a:r>
          </a:p>
          <a:p>
            <a:pPr marL="0" indent="0">
              <a:buNone/>
            </a:pPr>
            <a:r>
              <a:rPr lang="en-US" sz="1500" dirty="0">
                <a:latin typeface="Arial" panose="020B0604020202020204" pitchFamily="34" charset="0"/>
                <a:cs typeface="Arial" panose="020B0604020202020204" pitchFamily="34" charset="0"/>
              </a:rPr>
              <a:t>ICD-10-CPT codes: 96360  Intravenous infusion, hydration; initial, 31 minutes to 1 hour, and</a:t>
            </a:r>
          </a:p>
          <a:p>
            <a:pPr marL="0" indent="0">
              <a:buNone/>
            </a:pPr>
            <a:r>
              <a:rPr lang="en-US" sz="1500" dirty="0">
                <a:latin typeface="Arial" panose="020B0604020202020204" pitchFamily="34" charset="0"/>
                <a:cs typeface="Arial" panose="020B0604020202020204" pitchFamily="34" charset="0"/>
              </a:rPr>
              <a:t>96361 each additional hour</a:t>
            </a:r>
          </a:p>
          <a:p>
            <a:pPr marL="0" indent="0">
              <a:buNone/>
            </a:pPr>
            <a:endParaRPr lang="en-US" sz="1600" dirty="0">
              <a:latin typeface="Arial" panose="020B0604020202020204" pitchFamily="34" charset="0"/>
              <a:cs typeface="Arial" panose="020B0604020202020204" pitchFamily="34" charset="0"/>
            </a:endParaRPr>
          </a:p>
          <a:p>
            <a:pPr marL="0" indent="0">
              <a:buNone/>
            </a:pPr>
            <a:endParaRPr lang="en-US"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6D2B0AF-8338-41F1-BF5F-724951CBB6E0}"/>
              </a:ext>
            </a:extLst>
          </p:cNvPr>
          <p:cNvSpPr txBox="1"/>
          <p:nvPr/>
        </p:nvSpPr>
        <p:spPr>
          <a:xfrm>
            <a:off x="13267463" y="3009431"/>
            <a:ext cx="60093" cy="59034"/>
          </a:xfrm>
          <a:prstGeom prst="rect">
            <a:avLst/>
          </a:prstGeom>
          <a:noFill/>
        </p:spPr>
        <p:txBody>
          <a:bodyPr wrap="square" rtlCol="0">
            <a:spAutoFit/>
          </a:bodyPr>
          <a:lstStyle/>
          <a:p>
            <a:endParaRPr lang="en-US" dirty="0"/>
          </a:p>
        </p:txBody>
      </p:sp>
      <p:pic>
        <p:nvPicPr>
          <p:cNvPr id="10242" name="Picture 2" descr="Design guidelines for short-stay patient units | 2017-05-03 ...">
            <a:extLst>
              <a:ext uri="{FF2B5EF4-FFF2-40B4-BE49-F238E27FC236}">
                <a16:creationId xmlns:a16="http://schemas.microsoft.com/office/drawing/2014/main" id="{5615DC5F-E9B7-4540-9D30-3F1C5E2F9B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9807" y="4248562"/>
            <a:ext cx="4693186" cy="2415449"/>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27381310-DB38-46D6-A241-51BD217730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223652" y="5392939"/>
            <a:ext cx="609600" cy="609600"/>
          </a:xfrm>
          <a:prstGeom prst="rect">
            <a:avLst/>
          </a:prstGeom>
        </p:spPr>
      </p:pic>
    </p:spTree>
    <p:extLst>
      <p:ext uri="{BB962C8B-B14F-4D97-AF65-F5344CB8AC3E}">
        <p14:creationId xmlns:p14="http://schemas.microsoft.com/office/powerpoint/2010/main" val="322432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34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20326-BCFD-4DFA-B43E-F92464B310ED}"/>
              </a:ext>
            </a:extLst>
          </p:cNvPr>
          <p:cNvSpPr>
            <a:spLocks noGrp="1"/>
          </p:cNvSpPr>
          <p:nvPr>
            <p:ph type="title"/>
          </p:nvPr>
        </p:nvSpPr>
        <p:spPr>
          <a:xfrm>
            <a:off x="646111" y="452718"/>
            <a:ext cx="9404723" cy="461682"/>
          </a:xfrm>
        </p:spPr>
        <p:txBody>
          <a:bodyPr/>
          <a:lstStyle/>
          <a:p>
            <a:r>
              <a:rPr lang="en-US" sz="2000" dirty="0">
                <a:latin typeface="Calibri" panose="020F0502020204030204" pitchFamily="34" charset="0"/>
              </a:rPr>
              <a:t>Scenario 3:  Hospital Outpatient</a:t>
            </a:r>
          </a:p>
        </p:txBody>
      </p:sp>
      <p:sp>
        <p:nvSpPr>
          <p:cNvPr id="3" name="Content Placeholder 2">
            <a:extLst>
              <a:ext uri="{FF2B5EF4-FFF2-40B4-BE49-F238E27FC236}">
                <a16:creationId xmlns:a16="http://schemas.microsoft.com/office/drawing/2014/main" id="{659BE0FA-84AE-43B5-BC3A-F549B0F4BD31}"/>
              </a:ext>
            </a:extLst>
          </p:cNvPr>
          <p:cNvSpPr>
            <a:spLocks noGrp="1"/>
          </p:cNvSpPr>
          <p:nvPr>
            <p:ph idx="1"/>
          </p:nvPr>
        </p:nvSpPr>
        <p:spPr>
          <a:xfrm>
            <a:off x="749148" y="991519"/>
            <a:ext cx="9300706" cy="3150824"/>
          </a:xfrm>
        </p:spPr>
        <p:txBody>
          <a:bodyPr/>
          <a:lstStyle/>
          <a:p>
            <a:pPr marL="0" indent="0">
              <a:buNone/>
            </a:pPr>
            <a:r>
              <a:rPr lang="en-US" sz="1600" dirty="0">
                <a:latin typeface="Calibri" panose="020F0502020204030204" pitchFamily="34" charset="0"/>
              </a:rPr>
              <a:t>45 year old female scheduled for Outpatient cystourethroscopy.    Pre-Operation Exam performed and no problems found.  Patients vitals and blood work were  normal.</a:t>
            </a:r>
          </a:p>
          <a:p>
            <a:pPr marL="0" indent="0">
              <a:buNone/>
            </a:pPr>
            <a:r>
              <a:rPr lang="en-US" sz="1600" b="1" dirty="0">
                <a:latin typeface="Calibri" panose="020F0502020204030204" pitchFamily="34" charset="0"/>
              </a:rPr>
              <a:t>Medically necessary</a:t>
            </a:r>
            <a:r>
              <a:rPr lang="en-US" sz="1600" dirty="0">
                <a:latin typeface="Calibri" panose="020F0502020204030204" pitchFamily="34" charset="0"/>
              </a:rPr>
              <a:t>  for patient’s urgency incontinence when there is no urinary tract infection. Cystourethroscopy performed to examine the bladder and urethral lumen to look for urethral diseases or abnormalities.</a:t>
            </a:r>
          </a:p>
          <a:p>
            <a:pPr marL="0" indent="0">
              <a:buNone/>
            </a:pPr>
            <a:endParaRPr lang="en-US" sz="1600" dirty="0">
              <a:latin typeface="Calibri" panose="020F0502020204030204" pitchFamily="34" charset="0"/>
            </a:endParaRPr>
          </a:p>
          <a:p>
            <a:pPr marL="0" indent="0">
              <a:buNone/>
            </a:pPr>
            <a:r>
              <a:rPr lang="en-US" sz="1600" dirty="0">
                <a:latin typeface="Calibri" panose="020F0502020204030204" pitchFamily="34" charset="0"/>
              </a:rPr>
              <a:t>ICD-10-CM code:  Y92.530 Ambulatory surgery center as the place of occurrence of the external cause.  </a:t>
            </a:r>
          </a:p>
          <a:p>
            <a:pPr marL="0" indent="0">
              <a:buNone/>
            </a:pPr>
            <a:r>
              <a:rPr lang="en-US" sz="1600" dirty="0">
                <a:latin typeface="Calibri" panose="020F0502020204030204" pitchFamily="34" charset="0"/>
              </a:rPr>
              <a:t>ICD-10-CM code:  N32.9  Bladder disorder, unspecified</a:t>
            </a:r>
          </a:p>
          <a:p>
            <a:pPr marL="0" indent="0">
              <a:buNone/>
            </a:pPr>
            <a:r>
              <a:rPr lang="en-US" sz="1600" dirty="0">
                <a:latin typeface="Calibri" panose="020F0502020204030204" pitchFamily="34" charset="0"/>
              </a:rPr>
              <a:t>CPT code:  52000 Cystourethroscopy (separate procedure)</a:t>
            </a:r>
          </a:p>
          <a:p>
            <a:pPr marL="0" indent="0">
              <a:buNone/>
            </a:pPr>
            <a:endParaRPr lang="en-US" sz="1600" dirty="0">
              <a:latin typeface="Calibri" panose="020F0502020204030204" pitchFamily="34" charset="0"/>
            </a:endParaRPr>
          </a:p>
          <a:p>
            <a:pPr marL="0" indent="0">
              <a:buNone/>
            </a:pPr>
            <a:endParaRPr lang="en-US" dirty="0"/>
          </a:p>
          <a:p>
            <a:pPr marL="0" indent="0">
              <a:buNone/>
            </a:pPr>
            <a:endParaRPr lang="en-US" dirty="0"/>
          </a:p>
          <a:p>
            <a:pPr marL="0" indent="0">
              <a:buNone/>
            </a:pPr>
            <a:endParaRPr lang="en-US" dirty="0"/>
          </a:p>
        </p:txBody>
      </p:sp>
      <p:pic>
        <p:nvPicPr>
          <p:cNvPr id="11266" name="Picture 2" descr="Cystoscopy">
            <a:extLst>
              <a:ext uri="{FF2B5EF4-FFF2-40B4-BE49-F238E27FC236}">
                <a16:creationId xmlns:a16="http://schemas.microsoft.com/office/drawing/2014/main" id="{F6C9F11C-ADBC-4F29-A474-71795D002C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6564" y="3429000"/>
            <a:ext cx="3803290" cy="274315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F813156F-BE7D-4344-AC08-6670CD7BDA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738872" y="5562556"/>
            <a:ext cx="609600" cy="609600"/>
          </a:xfrm>
          <a:prstGeom prst="rect">
            <a:avLst/>
          </a:prstGeom>
        </p:spPr>
      </p:pic>
    </p:spTree>
    <p:extLst>
      <p:ext uri="{BB962C8B-B14F-4D97-AF65-F5344CB8AC3E}">
        <p14:creationId xmlns:p14="http://schemas.microsoft.com/office/powerpoint/2010/main" val="18833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3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853DB-8406-4842-9AD4-DC1F21496441}"/>
              </a:ext>
            </a:extLst>
          </p:cNvPr>
          <p:cNvSpPr>
            <a:spLocks noGrp="1"/>
          </p:cNvSpPr>
          <p:nvPr>
            <p:ph type="ctrTitle"/>
          </p:nvPr>
        </p:nvSpPr>
        <p:spPr/>
        <p:txBody>
          <a:bodyPr/>
          <a:lstStyle/>
          <a:p>
            <a:r>
              <a:rPr lang="en-US" sz="1600" dirty="0">
                <a:latin typeface="Calibri" panose="020F0502020204030204" pitchFamily="34" charset="0"/>
              </a:rPr>
              <a:t>Sources:</a:t>
            </a:r>
            <a:br>
              <a:rPr lang="en-US" sz="2400" dirty="0">
                <a:latin typeface="Calibri" panose="020F0502020204030204" pitchFamily="34" charset="0"/>
              </a:rPr>
            </a:br>
            <a:br>
              <a:rPr lang="en-US" sz="2400" dirty="0">
                <a:latin typeface="Calibri" panose="020F0502020204030204" pitchFamily="34" charset="0"/>
              </a:rPr>
            </a:br>
            <a:br>
              <a:rPr lang="en-US" sz="2400" dirty="0">
                <a:latin typeface="Calibri" panose="020F0502020204030204" pitchFamily="34" charset="0"/>
              </a:rPr>
            </a:br>
            <a:br>
              <a:rPr lang="en-US" dirty="0"/>
            </a:br>
            <a:endParaRPr lang="en-US" dirty="0"/>
          </a:p>
        </p:txBody>
      </p:sp>
      <p:sp>
        <p:nvSpPr>
          <p:cNvPr id="3" name="Subtitle 2">
            <a:extLst>
              <a:ext uri="{FF2B5EF4-FFF2-40B4-BE49-F238E27FC236}">
                <a16:creationId xmlns:a16="http://schemas.microsoft.com/office/drawing/2014/main" id="{7ED06418-0406-412F-BED9-5157C5A87B91}"/>
              </a:ext>
            </a:extLst>
          </p:cNvPr>
          <p:cNvSpPr>
            <a:spLocks noGrp="1"/>
          </p:cNvSpPr>
          <p:nvPr>
            <p:ph type="subTitle" idx="1"/>
          </p:nvPr>
        </p:nvSpPr>
        <p:spPr>
          <a:xfrm>
            <a:off x="1154955" y="1983036"/>
            <a:ext cx="8825658" cy="4704203"/>
          </a:xfrm>
        </p:spPr>
        <p:txBody>
          <a:bodyPr>
            <a:normAutofit/>
          </a:bodyPr>
          <a:lstStyle/>
          <a:p>
            <a:r>
              <a:rPr lang="en-US" sz="1600" u="sng" dirty="0">
                <a:latin typeface="Calibri" panose="020F0502020204030204" pitchFamily="34" charset="0"/>
                <a:hlinkClick r:id="rId2"/>
              </a:rPr>
              <a:t>http://www.careercoders.com/</a:t>
            </a:r>
            <a:endParaRPr lang="en-US" sz="1600" dirty="0">
              <a:latin typeface="Calibri" panose="020F0502020204030204" pitchFamily="34" charset="0"/>
            </a:endParaRPr>
          </a:p>
          <a:p>
            <a:r>
              <a:rPr lang="en-US" sz="1600" u="sng" dirty="0">
                <a:latin typeface="Calibri" panose="020F0502020204030204" pitchFamily="34" charset="0"/>
                <a:hlinkClick r:id="rId3"/>
              </a:rPr>
              <a:t>https://www.cms.gov/Outreach-and-Education/Medicare-Learning-Network-MLN/MLNProducts/Downloads/ICD9-10CM-ICD10PCS-CPT-HCPCS-Code-Sets-Educational-Tool-ICN900943.pdf</a:t>
            </a:r>
            <a:endParaRPr lang="en-US" sz="1600" u="sng" dirty="0">
              <a:latin typeface="Calibri" panose="020F0502020204030204" pitchFamily="34" charset="0"/>
            </a:endParaRPr>
          </a:p>
          <a:p>
            <a:r>
              <a:rPr lang="en-US" sz="1600" u="sng" dirty="0">
                <a:latin typeface="Calibri" panose="020F0502020204030204" pitchFamily="34" charset="0"/>
                <a:hlinkClick r:id="rId4"/>
              </a:rPr>
              <a:t>www.slideshare.net</a:t>
            </a:r>
            <a:endParaRPr lang="en-US" sz="1600" dirty="0">
              <a:latin typeface="Calibri" panose="020F0502020204030204" pitchFamily="34" charset="0"/>
            </a:endParaRPr>
          </a:p>
          <a:p>
            <a:r>
              <a:rPr lang="en-US" sz="1600" dirty="0">
                <a:latin typeface="Calibri" panose="020F0502020204030204" pitchFamily="34" charset="0"/>
              </a:rPr>
              <a:t>Let's Code It! ICD-10-CM/PCS mheducation.com</a:t>
            </a:r>
          </a:p>
          <a:p>
            <a:r>
              <a:rPr lang="en-US" sz="1600" dirty="0">
                <a:latin typeface="Calibri" panose="020F0502020204030204" pitchFamily="34" charset="0"/>
              </a:rPr>
              <a:t>HCPCS Modifiers in Billing and Coding medicalbillingandcoding.org </a:t>
            </a:r>
          </a:p>
          <a:p>
            <a:r>
              <a:rPr lang="en-US" sz="1600" dirty="0">
                <a:latin typeface="Calibri" panose="020F0502020204030204" pitchFamily="34" charset="0"/>
                <a:hlinkClick r:id="rId5"/>
              </a:rPr>
              <a:t>https://www.aapc.com/blog/41834-skip-prior-authorization-for-these-4-hcpcs-codes/</a:t>
            </a:r>
            <a:endParaRPr lang="en-US" sz="1600" dirty="0">
              <a:latin typeface="Calibri" panose="020F0502020204030204" pitchFamily="34" charset="0"/>
            </a:endParaRPr>
          </a:p>
          <a:p>
            <a:r>
              <a:rPr lang="en-US" sz="1600" dirty="0">
                <a:latin typeface="Calibri" panose="020F0502020204030204" pitchFamily="34" charset="0"/>
              </a:rPr>
              <a:t>327 Changes to 2018 HCPCS Level II ... aapc.com</a:t>
            </a:r>
          </a:p>
          <a:p>
            <a:r>
              <a:rPr lang="en-US" sz="1600" u="sng" dirty="0">
                <a:latin typeface="Calibri" panose="020F0502020204030204" pitchFamily="34" charset="0"/>
                <a:hlinkClick r:id="rId6"/>
              </a:rPr>
              <a:t>www.meremhealth.com</a:t>
            </a:r>
          </a:p>
          <a:p>
            <a:endParaRPr lang="en-US" sz="1600" dirty="0">
              <a:latin typeface="Calibri" panose="020F0502020204030204" pitchFamily="34" charset="0"/>
            </a:endParaRPr>
          </a:p>
          <a:p>
            <a:endParaRPr lang="en-US" sz="1600" dirty="0">
              <a:latin typeface="Calibri" panose="020F0502020204030204" pitchFamily="34" charset="0"/>
            </a:endParaRPr>
          </a:p>
          <a:p>
            <a:endParaRPr lang="en-US" dirty="0"/>
          </a:p>
          <a:p>
            <a:endParaRPr lang="en-US" sz="1600" dirty="0">
              <a:latin typeface="Calibri" panose="020F0502020204030204" pitchFamily="34" charset="0"/>
            </a:endParaRPr>
          </a:p>
          <a:p>
            <a:endParaRPr lang="en-US" sz="1600" dirty="0">
              <a:latin typeface="Calibri" panose="020F0502020204030204" pitchFamily="34" charset="0"/>
            </a:endParaRPr>
          </a:p>
          <a:p>
            <a:endParaRPr lang="en-US" dirty="0"/>
          </a:p>
          <a:p>
            <a:endParaRPr lang="en-US" sz="1600" dirty="0">
              <a:latin typeface="Calibri" panose="020F0502020204030204" pitchFamily="34" charset="0"/>
            </a:endParaRPr>
          </a:p>
          <a:p>
            <a:endParaRPr lang="en-US" dirty="0"/>
          </a:p>
        </p:txBody>
      </p:sp>
      <p:sp>
        <p:nvSpPr>
          <p:cNvPr id="6" name="Rectangle 3">
            <a:hlinkClick r:id="rId7"/>
            <a:extLst>
              <a:ext uri="{FF2B5EF4-FFF2-40B4-BE49-F238E27FC236}">
                <a16:creationId xmlns:a16="http://schemas.microsoft.com/office/drawing/2014/main" id="{01736A82-7B79-4D12-B05E-530CCE61B0FD}"/>
              </a:ext>
            </a:extLst>
          </p:cNvPr>
          <p:cNvSpPr>
            <a:spLocks noChangeArrowheads="1"/>
          </p:cNvSpPr>
          <p:nvPr/>
        </p:nvSpPr>
        <p:spPr bwMode="auto">
          <a:xfrm>
            <a:off x="0" y="0"/>
            <a:ext cx="12192000" cy="45720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7"/>
              </a:rPr>
              <a:t>327 Changes to 2018 HCPCS Level II ...</a:t>
            </a:r>
            <a:endParaRPr kumimoji="0" lang="en-US" altLang="en-US"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sng" strike="noStrike" cap="none" normalizeH="0" baseline="0">
                <a:ln>
                  <a:noFill/>
                </a:ln>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hlinkClick r:id="rId7"/>
              </a:rPr>
              <a:t>aapc.com</a:t>
            </a:r>
            <a:endParaRPr kumimoji="0" lang="en-US" altLang="en-US"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a:ln>
                  <a:noFill/>
                </a:ln>
                <a:solidFill>
                  <a:srgbClr val="70757A"/>
                </a:solidFill>
                <a:effectLst/>
                <a:latin typeface="Arial" panose="020B0604020202020204" pitchFamily="34" charset="0"/>
                <a:ea typeface="Calibri" panose="020F0502020204030204" pitchFamily="34" charset="0"/>
                <a:cs typeface="Arial" panose="020B0604020202020204" pitchFamily="34" charset="0"/>
              </a:rPr>
              <a:t> </a:t>
            </a:r>
            <a:endParaRPr kumimoji="0" lang="en-US" altLang="en-US" sz="9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www.medpartners.com</a:t>
            </a:r>
            <a:r>
              <a:rPr kumimoji="0" lang="en-US" altLang="en-US" sz="1000" b="0" i="0" u="none" strike="noStrike" cap="none" normalizeH="0" baseline="0">
                <a:ln>
                  <a:noFill/>
                </a:ln>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 coding-tip-laterality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4">
            <a:extLst>
              <a:ext uri="{FF2B5EF4-FFF2-40B4-BE49-F238E27FC236}">
                <a16:creationId xmlns:a16="http://schemas.microsoft.com/office/drawing/2014/main" id="{D421CA9C-71A0-4549-BD01-B110575685BA}"/>
              </a:ext>
            </a:extLst>
          </p:cNvPr>
          <p:cNvSpPr>
            <a:spLocks noChangeArrowheads="1"/>
          </p:cNvSpPr>
          <p:nvPr/>
        </p:nvSpPr>
        <p:spPr bwMode="auto">
          <a:xfrm>
            <a:off x="152400" y="152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www.medpartners.com</a:t>
            </a:r>
            <a:r>
              <a:rPr kumimoji="0" lang="en-US" altLang="en-US" sz="1000" b="0" i="0" u="none" strike="noStrike" cap="none" normalizeH="0" baseline="0">
                <a:ln>
                  <a:noFill/>
                </a:ln>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 coding-tip-laterality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5">
            <a:extLst>
              <a:ext uri="{FF2B5EF4-FFF2-40B4-BE49-F238E27FC236}">
                <a16:creationId xmlns:a16="http://schemas.microsoft.com/office/drawing/2014/main" id="{4DFBA938-1D2B-45AD-977D-C65B0645BD9E}"/>
              </a:ext>
            </a:extLst>
          </p:cNvPr>
          <p:cNvSpPr>
            <a:spLocks noChangeArrowheads="1"/>
          </p:cNvSpPr>
          <p:nvPr/>
        </p:nvSpPr>
        <p:spPr bwMode="auto">
          <a:xfrm>
            <a:off x="304800" y="3048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www.medpartners.com</a:t>
            </a:r>
            <a:r>
              <a:rPr kumimoji="0" lang="en-US" altLang="en-US" sz="1000" b="0" i="0" u="none" strike="noStrike" cap="none" normalizeH="0" baseline="0">
                <a:ln>
                  <a:noFill/>
                </a:ln>
                <a:solidFill>
                  <a:srgbClr val="202124"/>
                </a:solidFill>
                <a:effectLst/>
                <a:latin typeface="Calibri" panose="020F0502020204030204" pitchFamily="34" charset="0"/>
                <a:ea typeface="Calibri" panose="020F0502020204030204" pitchFamily="34" charset="0"/>
                <a:cs typeface="Arial" panose="020B0604020202020204" pitchFamily="34" charset="0"/>
              </a:rPr>
              <a:t> ›</a:t>
            </a:r>
            <a:r>
              <a:rPr kumimoji="0" lang="en-US" altLang="en-US" sz="1000" b="0" i="0" u="none" strike="noStrike" cap="none" normalizeH="0" baseline="0">
                <a:ln>
                  <a:noFill/>
                </a:ln>
                <a:solidFill>
                  <a:srgbClr val="202124"/>
                </a:solidFill>
                <a:effectLst/>
                <a:latin typeface="Arial" panose="020B0604020202020204" pitchFamily="34" charset="0"/>
                <a:ea typeface="Calibri" panose="020F0502020204030204" pitchFamily="34" charset="0"/>
                <a:cs typeface="Arial" panose="020B0604020202020204" pitchFamily="34" charset="0"/>
              </a:rPr>
              <a:t> coding-tip-laterality</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139452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E4C2E-9C56-4DDA-84A7-3B8F7E98EA37}"/>
              </a:ext>
            </a:extLst>
          </p:cNvPr>
          <p:cNvSpPr>
            <a:spLocks noGrp="1"/>
          </p:cNvSpPr>
          <p:nvPr>
            <p:ph type="title"/>
          </p:nvPr>
        </p:nvSpPr>
        <p:spPr/>
        <p:txBody>
          <a:bodyPr/>
          <a:lstStyle/>
          <a:p>
            <a:pPr algn="ctr"/>
            <a:r>
              <a:rPr lang="en-US" dirty="0"/>
              <a:t>Exactly what is medical coding:</a:t>
            </a:r>
          </a:p>
        </p:txBody>
      </p:sp>
      <p:sp>
        <p:nvSpPr>
          <p:cNvPr id="3" name="Content Placeholder 2">
            <a:extLst>
              <a:ext uri="{FF2B5EF4-FFF2-40B4-BE49-F238E27FC236}">
                <a16:creationId xmlns:a16="http://schemas.microsoft.com/office/drawing/2014/main" id="{A80345E8-D2DA-4337-9C2D-861465472BA1}"/>
              </a:ext>
            </a:extLst>
          </p:cNvPr>
          <p:cNvSpPr>
            <a:spLocks noGrp="1"/>
          </p:cNvSpPr>
          <p:nvPr>
            <p:ph idx="1"/>
          </p:nvPr>
        </p:nvSpPr>
        <p:spPr>
          <a:xfrm>
            <a:off x="1103312" y="2052919"/>
            <a:ext cx="8946541" cy="2673318"/>
          </a:xfrm>
        </p:spPr>
        <p:txBody>
          <a:bodyPr>
            <a:normAutofit fontScale="92500" lnSpcReduction="20000"/>
          </a:bodyPr>
          <a:lstStyle/>
          <a:p>
            <a:r>
              <a:rPr lang="en-US" dirty="0"/>
              <a:t>Medical coding is the process of converting diagnosis, procedures and supply information provided by healthcare individuals into ICD-10, CPT and HCPCS codes for billing purposes. Coders need a strong background in medical terminology and anatomy to correctly code procedures and diagnosis identified in the provider documentation. Coders must also understand billing to apply correct guidelines for some procedures and services.</a:t>
            </a:r>
          </a:p>
          <a:p>
            <a:r>
              <a:rPr lang="en-US" dirty="0"/>
              <a:t>Medical billing is the process of electronically filing claims electronically to the insurance companies using encrypted technology to secure patient information. </a:t>
            </a:r>
          </a:p>
        </p:txBody>
      </p:sp>
      <p:pic>
        <p:nvPicPr>
          <p:cNvPr id="2050" name="Picture 2" descr="How Technology is Shaping the Future of Medical Coding">
            <a:extLst>
              <a:ext uri="{FF2B5EF4-FFF2-40B4-BE49-F238E27FC236}">
                <a16:creationId xmlns:a16="http://schemas.microsoft.com/office/drawing/2014/main" id="{A8A61B7F-6E7A-4A38-A25C-06F0063614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6124" y="4439798"/>
            <a:ext cx="3190875" cy="205017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8FE171CB-F001-40DF-ABEB-A2F2A2CA2A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917455" y="6010620"/>
            <a:ext cx="609600" cy="609600"/>
          </a:xfrm>
          <a:prstGeom prst="rect">
            <a:avLst/>
          </a:prstGeom>
        </p:spPr>
      </p:pic>
    </p:spTree>
    <p:extLst>
      <p:ext uri="{BB962C8B-B14F-4D97-AF65-F5344CB8AC3E}">
        <p14:creationId xmlns:p14="http://schemas.microsoft.com/office/powerpoint/2010/main" val="121622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11267-A429-4B16-8B9A-468A20A942C1}"/>
              </a:ext>
            </a:extLst>
          </p:cNvPr>
          <p:cNvSpPr>
            <a:spLocks noGrp="1"/>
          </p:cNvSpPr>
          <p:nvPr>
            <p:ph type="title"/>
          </p:nvPr>
        </p:nvSpPr>
        <p:spPr>
          <a:xfrm>
            <a:off x="646111" y="452718"/>
            <a:ext cx="9404723" cy="803205"/>
          </a:xfrm>
        </p:spPr>
        <p:txBody>
          <a:bodyPr/>
          <a:lstStyle/>
          <a:p>
            <a:pPr algn="ctr"/>
            <a:r>
              <a:rPr lang="en-US" sz="2400" dirty="0">
                <a:latin typeface="Arial" panose="020B0604020202020204" pitchFamily="34" charset="0"/>
                <a:cs typeface="Arial" panose="020B0604020202020204" pitchFamily="34" charset="0"/>
              </a:rPr>
              <a:t>Overview of the different coding sets:</a:t>
            </a:r>
          </a:p>
        </p:txBody>
      </p:sp>
      <p:sp>
        <p:nvSpPr>
          <p:cNvPr id="3" name="Content Placeholder 2">
            <a:extLst>
              <a:ext uri="{FF2B5EF4-FFF2-40B4-BE49-F238E27FC236}">
                <a16:creationId xmlns:a16="http://schemas.microsoft.com/office/drawing/2014/main" id="{5EA2EB89-E03E-4D5E-AF13-72EA9D0B5B25}"/>
              </a:ext>
            </a:extLst>
          </p:cNvPr>
          <p:cNvSpPr>
            <a:spLocks noGrp="1"/>
          </p:cNvSpPr>
          <p:nvPr>
            <p:ph idx="1"/>
          </p:nvPr>
        </p:nvSpPr>
        <p:spPr>
          <a:xfrm>
            <a:off x="1103312" y="936434"/>
            <a:ext cx="8946541" cy="3877937"/>
          </a:xfrm>
        </p:spPr>
        <p:txBody>
          <a:bodyPr>
            <a:normAutofit/>
          </a:bodyPr>
          <a:lstStyle/>
          <a:p>
            <a:pPr marL="0" indent="0">
              <a:buNone/>
            </a:pPr>
            <a:r>
              <a:rPr lang="en-US" sz="1600" dirty="0"/>
              <a:t>ICD-10-CM:  The International Classification of Diseases.</a:t>
            </a:r>
          </a:p>
          <a:p>
            <a:pPr marL="0" indent="0">
              <a:buNone/>
            </a:pPr>
            <a:r>
              <a:rPr lang="en-US" sz="1600" dirty="0"/>
              <a:t>All providers, including physicians, use this code set in healthcare settings.</a:t>
            </a:r>
          </a:p>
          <a:p>
            <a:pPr marL="0" indent="0">
              <a:buNone/>
            </a:pPr>
            <a:r>
              <a:rPr lang="en-US" sz="1600" dirty="0"/>
              <a:t>Medical Coders select the codes based on documentation in a patient’s record.</a:t>
            </a:r>
          </a:p>
          <a:p>
            <a:pPr marL="0" indent="0">
              <a:buNone/>
            </a:pPr>
            <a:r>
              <a:rPr lang="en-US" sz="1600" dirty="0"/>
              <a:t>Centers for Disease Control and Prevention (CDC) developed and maintains this code set.</a:t>
            </a:r>
          </a:p>
          <a:p>
            <a:pPr marL="0" indent="0">
              <a:buNone/>
            </a:pPr>
            <a:r>
              <a:rPr lang="en-US" sz="1600" dirty="0"/>
              <a:t>Payment Information:  Physician reports diagnosis codes on claims.</a:t>
            </a:r>
          </a:p>
          <a:p>
            <a:pPr marL="0" indent="0">
              <a:buNone/>
            </a:pPr>
            <a:r>
              <a:rPr lang="en-US" sz="1600" dirty="0"/>
              <a:t>The Medical Administrative Contractor (MAC) uses codes to determine coverage, not the amount the Centers for Medicare and Medicaid Services (CMS) will pay for furnished services.</a:t>
            </a:r>
          </a:p>
          <a:p>
            <a:pPr marL="0" indent="0">
              <a:buNone/>
            </a:pPr>
            <a:r>
              <a:rPr lang="en-US" sz="1600" dirty="0"/>
              <a:t>Inpatient providers report ICD-10-CM diagnosis and ICD-10-PCS procedure codes on claims, MAC uses to assign discharges to appropriate Medicare Severity-Diagnosis Related Group (MS-DRG).</a:t>
            </a:r>
          </a:p>
        </p:txBody>
      </p:sp>
      <p:pic>
        <p:nvPicPr>
          <p:cNvPr id="3074" name="Picture 2" descr="ICD-10 Presentation Takes Coding to New Heights">
            <a:extLst>
              <a:ext uri="{FF2B5EF4-FFF2-40B4-BE49-F238E27FC236}">
                <a16:creationId xmlns:a16="http://schemas.microsoft.com/office/drawing/2014/main" id="{28CE6CF9-AEA6-42E5-8F00-0E095BAEA6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30408" y="4549965"/>
            <a:ext cx="3492347" cy="2027104"/>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A03145E1-E53E-4B06-A396-CA6C67097CD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23364" y="5481809"/>
            <a:ext cx="609600" cy="609600"/>
          </a:xfrm>
          <a:prstGeom prst="rect">
            <a:avLst/>
          </a:prstGeom>
        </p:spPr>
      </p:pic>
    </p:spTree>
    <p:extLst>
      <p:ext uri="{BB962C8B-B14F-4D97-AF65-F5344CB8AC3E}">
        <p14:creationId xmlns:p14="http://schemas.microsoft.com/office/powerpoint/2010/main" val="2518661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41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EA272-883F-4C50-A0A6-86B24A93DB98}"/>
              </a:ext>
            </a:extLst>
          </p:cNvPr>
          <p:cNvSpPr>
            <a:spLocks noGrp="1"/>
          </p:cNvSpPr>
          <p:nvPr>
            <p:ph type="title"/>
          </p:nvPr>
        </p:nvSpPr>
        <p:spPr>
          <a:xfrm>
            <a:off x="646111" y="452718"/>
            <a:ext cx="9404723" cy="693036"/>
          </a:xfrm>
        </p:spPr>
        <p:txBody>
          <a:bodyPr/>
          <a:lstStyle/>
          <a:p>
            <a:pPr algn="ctr"/>
            <a:r>
              <a:rPr lang="en-US" sz="2800" dirty="0">
                <a:latin typeface="Arial" panose="020B0604020202020204" pitchFamily="34" charset="0"/>
                <a:cs typeface="Arial" panose="020B0604020202020204" pitchFamily="34" charset="0"/>
              </a:rPr>
              <a:t>ICD-10-PCS (Procedures)</a:t>
            </a:r>
          </a:p>
        </p:txBody>
      </p:sp>
      <p:sp>
        <p:nvSpPr>
          <p:cNvPr id="3" name="Content Placeholder 2">
            <a:extLst>
              <a:ext uri="{FF2B5EF4-FFF2-40B4-BE49-F238E27FC236}">
                <a16:creationId xmlns:a16="http://schemas.microsoft.com/office/drawing/2014/main" id="{1B54C55D-B519-464A-8E67-76F419EA28CA}"/>
              </a:ext>
            </a:extLst>
          </p:cNvPr>
          <p:cNvSpPr>
            <a:spLocks noGrp="1"/>
          </p:cNvSpPr>
          <p:nvPr>
            <p:ph idx="1"/>
          </p:nvPr>
        </p:nvSpPr>
        <p:spPr>
          <a:xfrm>
            <a:off x="1103312" y="1222873"/>
            <a:ext cx="8946541" cy="3525398"/>
          </a:xfrm>
        </p:spPr>
        <p:txBody>
          <a:bodyPr/>
          <a:lstStyle/>
          <a:p>
            <a:pPr marL="0" indent="0">
              <a:buNone/>
            </a:pPr>
            <a:r>
              <a:rPr lang="en-US" dirty="0"/>
              <a:t>Code set is used by providers to report procedures performed, only, in the United States hospital inpatient healthcare settings.  </a:t>
            </a:r>
          </a:p>
          <a:p>
            <a:pPr marL="0" indent="0">
              <a:buNone/>
            </a:pPr>
            <a:r>
              <a:rPr lang="en-US" dirty="0"/>
              <a:t>Not used by physicians to report services, including ambulatory and inpatient visits.  </a:t>
            </a:r>
          </a:p>
          <a:p>
            <a:pPr marL="0" indent="0">
              <a:buNone/>
            </a:pPr>
            <a:r>
              <a:rPr lang="en-US" dirty="0"/>
              <a:t>The CMS developed and maintains this code set.  </a:t>
            </a:r>
          </a:p>
          <a:p>
            <a:pPr marL="0" indent="0">
              <a:buNone/>
            </a:pPr>
            <a:r>
              <a:rPr lang="en-US" dirty="0"/>
              <a:t>Payment information </a:t>
            </a:r>
          </a:p>
          <a:p>
            <a:pPr marL="0" indent="0">
              <a:buNone/>
            </a:pPr>
            <a:r>
              <a:rPr lang="en-US" dirty="0"/>
              <a:t>Inpatient providers report ICD-10-PCS  procedure codes and ICD-10-CM diagnosis codes on claims, which the MAC will use to assign discharges to the appropriate MS-DRG</a:t>
            </a:r>
          </a:p>
        </p:txBody>
      </p:sp>
      <p:pic>
        <p:nvPicPr>
          <p:cNvPr id="4098" name="Picture 2" descr="Let's Code It! ICD-10-CM/PCS">
            <a:extLst>
              <a:ext uri="{FF2B5EF4-FFF2-40B4-BE49-F238E27FC236}">
                <a16:creationId xmlns:a16="http://schemas.microsoft.com/office/drawing/2014/main" id="{EC33AF7F-A1FC-4CB6-B061-70A3F7A7EF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7899" y="4147276"/>
            <a:ext cx="2334772" cy="2419350"/>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D29272EE-70BF-4E9D-8752-E6EF6AF3B6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58140" y="5542294"/>
            <a:ext cx="609600" cy="609600"/>
          </a:xfrm>
          <a:prstGeom prst="rect">
            <a:avLst/>
          </a:prstGeom>
        </p:spPr>
      </p:pic>
    </p:spTree>
    <p:extLst>
      <p:ext uri="{BB962C8B-B14F-4D97-AF65-F5344CB8AC3E}">
        <p14:creationId xmlns:p14="http://schemas.microsoft.com/office/powerpoint/2010/main" val="3860813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5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B59DA-C333-441D-8568-92BDF98AB06D}"/>
              </a:ext>
            </a:extLst>
          </p:cNvPr>
          <p:cNvSpPr>
            <a:spLocks noGrp="1"/>
          </p:cNvSpPr>
          <p:nvPr>
            <p:ph type="title"/>
          </p:nvPr>
        </p:nvSpPr>
        <p:spPr>
          <a:xfrm>
            <a:off x="815248" y="452718"/>
            <a:ext cx="9235586" cy="549817"/>
          </a:xfrm>
        </p:spPr>
        <p:txBody>
          <a:bodyPr/>
          <a:lstStyle/>
          <a:p>
            <a:pPr algn="ctr"/>
            <a:r>
              <a:rPr lang="en-US" sz="4000" dirty="0">
                <a:latin typeface="Calibri" panose="020F0502020204030204" pitchFamily="34" charset="0"/>
              </a:rPr>
              <a:t>Introduction to HCPCS CODES</a:t>
            </a:r>
          </a:p>
        </p:txBody>
      </p:sp>
      <p:sp>
        <p:nvSpPr>
          <p:cNvPr id="3" name="Content Placeholder 2">
            <a:extLst>
              <a:ext uri="{FF2B5EF4-FFF2-40B4-BE49-F238E27FC236}">
                <a16:creationId xmlns:a16="http://schemas.microsoft.com/office/drawing/2014/main" id="{F50F3B2B-5018-45FA-9372-DF7EAAB0B27D}"/>
              </a:ext>
            </a:extLst>
          </p:cNvPr>
          <p:cNvSpPr>
            <a:spLocks noGrp="1"/>
          </p:cNvSpPr>
          <p:nvPr>
            <p:ph idx="1"/>
          </p:nvPr>
        </p:nvSpPr>
        <p:spPr>
          <a:xfrm>
            <a:off x="738130" y="1377108"/>
            <a:ext cx="9311723" cy="3415229"/>
          </a:xfrm>
        </p:spPr>
        <p:txBody>
          <a:bodyPr>
            <a:normAutofit/>
          </a:bodyPr>
          <a:lstStyle/>
          <a:p>
            <a:pPr marL="0" indent="0">
              <a:buNone/>
            </a:pPr>
            <a:r>
              <a:rPr lang="en-US" dirty="0"/>
              <a:t>HCPCS Codes are classed in different levels.</a:t>
            </a:r>
          </a:p>
          <a:p>
            <a:pPr marL="0" indent="0">
              <a:buNone/>
            </a:pPr>
            <a:br>
              <a:rPr lang="en-US" dirty="0"/>
            </a:br>
            <a:r>
              <a:rPr lang="en-US" dirty="0"/>
              <a:t>Level I codes and modifiers are the CPT codes.</a:t>
            </a:r>
          </a:p>
          <a:p>
            <a:pPr marL="0" indent="0">
              <a:buNone/>
            </a:pPr>
            <a:br>
              <a:rPr lang="en-US" dirty="0"/>
            </a:br>
            <a:r>
              <a:rPr lang="en-US" dirty="0"/>
              <a:t>Level II codes and modifiers primarily identify products, supplies, and services not included in the CPT codes.</a:t>
            </a:r>
          </a:p>
          <a:p>
            <a:pPr marL="0" indent="0">
              <a:buNone/>
            </a:pPr>
            <a:r>
              <a:rPr lang="en-US" dirty="0"/>
              <a:t>When providers report HCPCS codes on claims, the MAC uses the codes to either determine coverage or the amount CMS will pay for furnished services (less beneficiary and copayments).  </a:t>
            </a:r>
          </a:p>
          <a:p>
            <a:pPr marL="0" indent="0">
              <a:buNone/>
            </a:pPr>
            <a:endParaRPr lang="en-US" sz="16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3C2437BD-36AB-492B-9A8C-19831287FD7E}"/>
              </a:ext>
            </a:extLst>
          </p:cNvPr>
          <p:cNvSpPr txBox="1"/>
          <p:nvPr/>
        </p:nvSpPr>
        <p:spPr>
          <a:xfrm>
            <a:off x="5859668" y="8449937"/>
            <a:ext cx="254973" cy="369332"/>
          </a:xfrm>
          <a:prstGeom prst="rect">
            <a:avLst/>
          </a:prstGeom>
          <a:noFill/>
        </p:spPr>
        <p:txBody>
          <a:bodyPr wrap="square" rtlCol="0">
            <a:spAutoFit/>
          </a:bodyPr>
          <a:lstStyle/>
          <a:p>
            <a:endParaRPr lang="en-US" dirty="0"/>
          </a:p>
        </p:txBody>
      </p:sp>
      <p:pic>
        <p:nvPicPr>
          <p:cNvPr id="5122" name="Picture 2" descr="HCPCS Modifiers in Billing and Coding">
            <a:extLst>
              <a:ext uri="{FF2B5EF4-FFF2-40B4-BE49-F238E27FC236}">
                <a16:creationId xmlns:a16="http://schemas.microsoft.com/office/drawing/2014/main" id="{D2508AA5-2E14-4BB1-B574-6954BA1DE1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8787" y="4671151"/>
            <a:ext cx="3944038" cy="1893525"/>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96A81BC-38FF-4633-8805-1A2EA96A10D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58682" y="5459776"/>
            <a:ext cx="609600" cy="609600"/>
          </a:xfrm>
          <a:prstGeom prst="rect">
            <a:avLst/>
          </a:prstGeom>
        </p:spPr>
      </p:pic>
    </p:spTree>
    <p:extLst>
      <p:ext uri="{BB962C8B-B14F-4D97-AF65-F5344CB8AC3E}">
        <p14:creationId xmlns:p14="http://schemas.microsoft.com/office/powerpoint/2010/main" val="328766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9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FBDB61-CE57-4CE0-B698-4242C3B1D8F7}"/>
              </a:ext>
            </a:extLst>
          </p:cNvPr>
          <p:cNvSpPr>
            <a:spLocks noGrp="1"/>
          </p:cNvSpPr>
          <p:nvPr>
            <p:ph idx="1"/>
          </p:nvPr>
        </p:nvSpPr>
        <p:spPr>
          <a:xfrm>
            <a:off x="1103312" y="286440"/>
            <a:ext cx="8946541" cy="4891488"/>
          </a:xfrm>
        </p:spPr>
        <p:txBody>
          <a:bodyPr>
            <a:normAutofit/>
          </a:bodyPr>
          <a:lstStyle/>
          <a:p>
            <a:pPr marL="0" indent="0">
              <a:buNone/>
            </a:pPr>
            <a:r>
              <a:rPr lang="en-US" dirty="0"/>
              <a:t>Level I HCPCS: CPT</a:t>
            </a:r>
          </a:p>
          <a:p>
            <a:pPr marL="0" indent="0">
              <a:buNone/>
            </a:pPr>
            <a:r>
              <a:rPr lang="en-US" dirty="0"/>
              <a:t>Code set that providers use to report medical procedures and professional services furnished in ambulatory/outpatient settings, including physician visits to inpatients.  The AMA developed, copyrighted, and maintains the code set.</a:t>
            </a:r>
          </a:p>
          <a:p>
            <a:pPr marL="0" indent="0">
              <a:buNone/>
            </a:pPr>
            <a:r>
              <a:rPr lang="en-US" dirty="0"/>
              <a:t>Payment information</a:t>
            </a:r>
          </a:p>
          <a:p>
            <a:pPr marL="0" indent="0">
              <a:buNone/>
            </a:pPr>
            <a:r>
              <a:rPr lang="en-US" dirty="0"/>
              <a:t>Claims are paid when the decision is made that Medicare can reimburse for the services (less beneficiary coinsurance and copayments).  </a:t>
            </a:r>
          </a:p>
          <a:p>
            <a:pPr marL="0" indent="0">
              <a:buNone/>
            </a:pPr>
            <a:r>
              <a:rPr lang="en-US" dirty="0"/>
              <a:t>Physicians, suppliers, outpatient facilities, and hospital outpatient department.</a:t>
            </a:r>
          </a:p>
          <a:p>
            <a:pPr marL="0" indent="0">
              <a:buNone/>
            </a:pPr>
            <a:r>
              <a:rPr lang="en-US" dirty="0"/>
              <a:t>Follow CMS guidance when reporting CPT codes, including CPT modifiers for laterality.</a:t>
            </a:r>
          </a:p>
        </p:txBody>
      </p:sp>
      <p:pic>
        <p:nvPicPr>
          <p:cNvPr id="7170" name="Picture 2" descr="Using HCPCS Level II Codes in Medical Billing &amp; Coding – JFAMC">
            <a:extLst>
              <a:ext uri="{FF2B5EF4-FFF2-40B4-BE49-F238E27FC236}">
                <a16:creationId xmlns:a16="http://schemas.microsoft.com/office/drawing/2014/main" id="{3C0285F2-39CA-437E-A87B-80EC526AEE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483" y="4998732"/>
            <a:ext cx="2705100" cy="1685925"/>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757F2247-089F-42FC-A93E-1B1617968A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1166" y="5757231"/>
            <a:ext cx="609600" cy="609600"/>
          </a:xfrm>
          <a:prstGeom prst="rect">
            <a:avLst/>
          </a:prstGeom>
        </p:spPr>
      </p:pic>
    </p:spTree>
    <p:extLst>
      <p:ext uri="{BB962C8B-B14F-4D97-AF65-F5344CB8AC3E}">
        <p14:creationId xmlns:p14="http://schemas.microsoft.com/office/powerpoint/2010/main" val="2931094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0B276-519E-448E-8F03-48AEF8834B8B}"/>
              </a:ext>
            </a:extLst>
          </p:cNvPr>
          <p:cNvSpPr>
            <a:spLocks noGrp="1"/>
          </p:cNvSpPr>
          <p:nvPr>
            <p:ph type="title"/>
          </p:nvPr>
        </p:nvSpPr>
        <p:spPr>
          <a:xfrm>
            <a:off x="646111" y="452718"/>
            <a:ext cx="9404723" cy="582868"/>
          </a:xfrm>
        </p:spPr>
        <p:txBody>
          <a:bodyPr/>
          <a:lstStyle/>
          <a:p>
            <a:pPr algn="ctr"/>
            <a:r>
              <a:rPr lang="en-US" sz="2400" dirty="0">
                <a:latin typeface="Arial" panose="020B0604020202020204" pitchFamily="34" charset="0"/>
                <a:cs typeface="Arial" panose="020B0604020202020204" pitchFamily="34" charset="0"/>
              </a:rPr>
              <a:t>Level II HCPCS: Alphanumeric HCPCS</a:t>
            </a:r>
          </a:p>
        </p:txBody>
      </p:sp>
      <p:sp>
        <p:nvSpPr>
          <p:cNvPr id="3" name="Content Placeholder 2">
            <a:extLst>
              <a:ext uri="{FF2B5EF4-FFF2-40B4-BE49-F238E27FC236}">
                <a16:creationId xmlns:a16="http://schemas.microsoft.com/office/drawing/2014/main" id="{3242FC6A-6000-4911-B64A-FEB8C4047E9A}"/>
              </a:ext>
            </a:extLst>
          </p:cNvPr>
          <p:cNvSpPr>
            <a:spLocks noGrp="1"/>
          </p:cNvSpPr>
          <p:nvPr>
            <p:ph idx="1"/>
          </p:nvPr>
        </p:nvSpPr>
        <p:spPr>
          <a:xfrm>
            <a:off x="1103313" y="1035586"/>
            <a:ext cx="8371194" cy="4979623"/>
          </a:xfrm>
        </p:spPr>
        <p:txBody>
          <a:bodyPr>
            <a:normAutofit lnSpcReduction="10000"/>
          </a:bodyPr>
          <a:lstStyle/>
          <a:p>
            <a:pPr marL="0" indent="0">
              <a:buNone/>
            </a:pPr>
            <a:r>
              <a:rPr lang="en-US" sz="1800" dirty="0">
                <a:latin typeface="Arial" panose="020B0604020202020204" pitchFamily="34" charset="0"/>
                <a:cs typeface="Arial" panose="020B0604020202020204" pitchFamily="34" charset="0"/>
              </a:rPr>
              <a:t>The code set providers use to report medical items, supplies, procedures, and certain professional services not described by any CPT codes.</a:t>
            </a:r>
          </a:p>
          <a:p>
            <a:pPr marL="0" indent="0">
              <a:buNone/>
            </a:pPr>
            <a:r>
              <a:rPr lang="en-US" sz="1800" dirty="0">
                <a:latin typeface="Arial" panose="020B0604020202020204" pitchFamily="34" charset="0"/>
                <a:cs typeface="Arial" panose="020B0604020202020204" pitchFamily="34" charset="0"/>
              </a:rPr>
              <a:t>CMS maintains the code set, with the exception of the code set for Dental services (D-codes).  The American Dental Association (ADA) developed, copyrighted, and maintains the D-codes.</a:t>
            </a:r>
          </a:p>
          <a:p>
            <a:pPr marL="0" indent="0">
              <a:buNone/>
            </a:pPr>
            <a:r>
              <a:rPr lang="en-US" sz="1800" dirty="0">
                <a:latin typeface="Arial" panose="020B0604020202020204" pitchFamily="34" charset="0"/>
                <a:cs typeface="Arial" panose="020B0604020202020204" pitchFamily="34" charset="0"/>
              </a:rPr>
              <a:t>Payment information:</a:t>
            </a:r>
          </a:p>
          <a:p>
            <a:pPr marL="0" indent="0">
              <a:buNone/>
            </a:pPr>
            <a:r>
              <a:rPr lang="en-US" sz="1800" dirty="0">
                <a:latin typeface="Arial" panose="020B0604020202020204" pitchFamily="34" charset="0"/>
                <a:cs typeface="Arial" panose="020B0604020202020204" pitchFamily="34" charset="0"/>
              </a:rPr>
              <a:t>When providers report Level II HCPCS codes on claims, the MAC uses the codes to wither determine coverage or payment for furnished items and services (less beneficiary coinsurance and copayments).</a:t>
            </a:r>
          </a:p>
          <a:p>
            <a:pPr marL="0" indent="0">
              <a:buNone/>
            </a:pPr>
            <a:r>
              <a:rPr lang="en-US" sz="1800" dirty="0">
                <a:latin typeface="Arial" panose="020B0604020202020204" pitchFamily="34" charset="0"/>
                <a:cs typeface="Arial" panose="020B0604020202020204" pitchFamily="34" charset="0"/>
              </a:rPr>
              <a:t>Physicians, suppliers, outpatient facilities, and hospital outpatient departments:</a:t>
            </a:r>
          </a:p>
          <a:p>
            <a:pPr marL="0" indent="0">
              <a:buNone/>
            </a:pPr>
            <a:r>
              <a:rPr lang="en-US" sz="1800" dirty="0">
                <a:latin typeface="Arial" panose="020B0604020202020204" pitchFamily="34" charset="0"/>
                <a:cs typeface="Arial" panose="020B0604020202020204" pitchFamily="34" charset="0"/>
              </a:rPr>
              <a:t>Report and receive payments for furnished services, including physician visits to inpatients, based on HCPCS codes.</a:t>
            </a:r>
          </a:p>
          <a:p>
            <a:pPr marL="0" indent="0">
              <a:buNone/>
            </a:pPr>
            <a:r>
              <a:rPr lang="en-US" sz="1800" dirty="0">
                <a:latin typeface="Arial" panose="020B0604020202020204" pitchFamily="34" charset="0"/>
                <a:cs typeface="Arial" panose="020B0604020202020204" pitchFamily="34" charset="0"/>
              </a:rPr>
              <a:t>Use onlyICD-10-CM (diagnosis) codes, not ICD-10-PCS (procedure) codes on claims.</a:t>
            </a:r>
          </a:p>
          <a:p>
            <a:pPr marL="0" indent="0">
              <a:buNone/>
            </a:pPr>
            <a:r>
              <a:rPr lang="en-US" sz="1800" dirty="0">
                <a:latin typeface="Arial" panose="020B0604020202020204" pitchFamily="34" charset="0"/>
                <a:cs typeface="Arial" panose="020B0604020202020204" pitchFamily="34" charset="0"/>
              </a:rPr>
              <a:t>Follow CMS guidance when reporting HCPCS codes, including HCPCS modifiers for laterality.</a:t>
            </a:r>
          </a:p>
        </p:txBody>
      </p:sp>
      <p:pic>
        <p:nvPicPr>
          <p:cNvPr id="6146" name="Picture 2" descr="327 Changes to 2018 HCPCS Level II - AAPC Knowledge Center">
            <a:extLst>
              <a:ext uri="{FF2B5EF4-FFF2-40B4-BE49-F238E27FC236}">
                <a16:creationId xmlns:a16="http://schemas.microsoft.com/office/drawing/2014/main" id="{5569D9EA-0577-4980-A7CB-3FDB22A3AF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507" y="4778802"/>
            <a:ext cx="2505075" cy="1819275"/>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a:extLst>
              <a:ext uri="{FF2B5EF4-FFF2-40B4-BE49-F238E27FC236}">
                <a16:creationId xmlns:a16="http://schemas.microsoft.com/office/drawing/2014/main" id="{E9AACDEA-CC47-4E73-A1F3-670D48329F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65763" y="5688439"/>
            <a:ext cx="609600" cy="609600"/>
          </a:xfrm>
          <a:prstGeom prst="rect">
            <a:avLst/>
          </a:prstGeom>
        </p:spPr>
      </p:pic>
    </p:spTree>
    <p:extLst>
      <p:ext uri="{BB962C8B-B14F-4D97-AF65-F5344CB8AC3E}">
        <p14:creationId xmlns:p14="http://schemas.microsoft.com/office/powerpoint/2010/main" val="2509332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D76B7-767B-49AB-84D8-1C0DD1785BC3}"/>
              </a:ext>
            </a:extLst>
          </p:cNvPr>
          <p:cNvSpPr>
            <a:spLocks noGrp="1"/>
          </p:cNvSpPr>
          <p:nvPr>
            <p:ph type="title"/>
          </p:nvPr>
        </p:nvSpPr>
        <p:spPr>
          <a:xfrm>
            <a:off x="646111" y="452718"/>
            <a:ext cx="9404723" cy="880324"/>
          </a:xfrm>
        </p:spPr>
        <p:txBody>
          <a:bodyPr/>
          <a:lstStyle/>
          <a:p>
            <a:pPr algn="ctr"/>
            <a:r>
              <a:rPr lang="en-US" sz="4000" dirty="0">
                <a:latin typeface="Calibri" panose="020F0502020204030204" pitchFamily="34" charset="0"/>
              </a:rPr>
              <a:t>The impact of improper coding</a:t>
            </a:r>
            <a:br>
              <a:rPr lang="en-US" dirty="0"/>
            </a:br>
            <a:endParaRPr lang="en-US" dirty="0"/>
          </a:p>
        </p:txBody>
      </p:sp>
      <p:sp>
        <p:nvSpPr>
          <p:cNvPr id="3" name="Content Placeholder 2">
            <a:extLst>
              <a:ext uri="{FF2B5EF4-FFF2-40B4-BE49-F238E27FC236}">
                <a16:creationId xmlns:a16="http://schemas.microsoft.com/office/drawing/2014/main" id="{2FF6DFBD-7FAE-4FC3-8C79-5DD3BFCD20C3}"/>
              </a:ext>
            </a:extLst>
          </p:cNvPr>
          <p:cNvSpPr>
            <a:spLocks noGrp="1"/>
          </p:cNvSpPr>
          <p:nvPr>
            <p:ph idx="1"/>
          </p:nvPr>
        </p:nvSpPr>
        <p:spPr>
          <a:xfrm>
            <a:off x="1103312" y="1333042"/>
            <a:ext cx="8946541" cy="4915358"/>
          </a:xfrm>
        </p:spPr>
        <p:txBody>
          <a:bodyPr>
            <a:normAutofit/>
          </a:bodyPr>
          <a:lstStyle/>
          <a:p>
            <a:pPr marL="0" indent="0">
              <a:buNone/>
            </a:pPr>
            <a:r>
              <a:rPr lang="en-US" sz="1600" dirty="0">
                <a:latin typeface="Calibri" panose="020F0502020204030204" pitchFamily="34" charset="0"/>
              </a:rPr>
              <a:t>Impact on Patient’s</a:t>
            </a:r>
          </a:p>
          <a:p>
            <a:pPr marL="0" indent="0">
              <a:buNone/>
            </a:pPr>
            <a:r>
              <a:rPr lang="en-US" sz="1600" dirty="0">
                <a:latin typeface="Calibri" panose="020F0502020204030204" pitchFamily="34" charset="0"/>
              </a:rPr>
              <a:t>Inaccurate medical coding can lead to frustration and confusion and a potential breakdown of the relationship you have built with valued patients.</a:t>
            </a:r>
          </a:p>
          <a:p>
            <a:pPr marL="0" indent="0">
              <a:buNone/>
            </a:pPr>
            <a:r>
              <a:rPr lang="en-US" sz="1600" b="1" cap="all" dirty="0">
                <a:latin typeface="Calibri" panose="020F0502020204030204" pitchFamily="34" charset="0"/>
              </a:rPr>
              <a:t>CODING ERRORS DELAY OR PREVENT REIMBURSEMENT</a:t>
            </a:r>
          </a:p>
          <a:p>
            <a:pPr marL="0" indent="0">
              <a:buNone/>
            </a:pPr>
            <a:r>
              <a:rPr lang="en-US" sz="1600" dirty="0">
                <a:latin typeface="Calibri" panose="020F0502020204030204" pitchFamily="34" charset="0"/>
              </a:rPr>
              <a:t>Medical coding is the life-blood of a practice. That is how the services you provide are transformed into billable revenue. Failure to provide correct coding can cause these payments to be delayed, denied, or limited. MEREM Healthcare Solutions has found that an alarming majority of claims are rejected or denied upon initial submission. The reimbursement for denied claims depends on a practice’s efforts for correcting and resubmitting claim denials.</a:t>
            </a:r>
          </a:p>
          <a:p>
            <a:pPr marL="0" indent="0">
              <a:buNone/>
            </a:pPr>
            <a:r>
              <a:rPr lang="en-US" sz="1600" dirty="0">
                <a:latin typeface="Calibri" panose="020F0502020204030204" pitchFamily="34" charset="0"/>
              </a:rPr>
              <a:t>A miscoded procedure’s reimbursement has the potential to differ by up to $15,000. Delayed reimbursements are also costly, as they are unexpected. A build-up of delayed reimbursements can cause a backup of paperwork, stress on your staff, overlooked coding errors, and even more incorrect coding to be filed resulting in loss of revenue for your practice.</a:t>
            </a:r>
          </a:p>
          <a:p>
            <a:pPr marL="0" indent="0">
              <a:buNone/>
            </a:pPr>
            <a:r>
              <a:rPr lang="en-US" sz="1600" dirty="0">
                <a:latin typeface="Calibri" panose="020F0502020204030204" pitchFamily="34" charset="0"/>
              </a:rPr>
              <a:t>This back up of denials due to coding errors requires focused efforts to catch up on claim denial and improve your revenue cycle.</a:t>
            </a:r>
          </a:p>
          <a:p>
            <a:pPr marL="0" indent="0">
              <a:buNone/>
            </a:pPr>
            <a:endParaRPr lang="en-US" sz="1600" dirty="0">
              <a:latin typeface="Calibri" panose="020F0502020204030204" pitchFamily="34" charset="0"/>
            </a:endParaRPr>
          </a:p>
          <a:p>
            <a:pPr marL="0" indent="0">
              <a:buNone/>
            </a:pPr>
            <a:endParaRPr lang="en-US" dirty="0"/>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E88D740B-38CE-4D43-8724-07C30C591CB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49853" y="5118253"/>
            <a:ext cx="609600" cy="609600"/>
          </a:xfrm>
          <a:prstGeom prst="rect">
            <a:avLst/>
          </a:prstGeom>
        </p:spPr>
      </p:pic>
    </p:spTree>
    <p:extLst>
      <p:ext uri="{BB962C8B-B14F-4D97-AF65-F5344CB8AC3E}">
        <p14:creationId xmlns:p14="http://schemas.microsoft.com/office/powerpoint/2010/main" val="2201916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1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9EDF9BD-19C9-486C-B561-CED52BFE3BDE}"/>
              </a:ext>
            </a:extLst>
          </p:cNvPr>
          <p:cNvSpPr>
            <a:spLocks noGrp="1"/>
          </p:cNvSpPr>
          <p:nvPr>
            <p:ph idx="1"/>
          </p:nvPr>
        </p:nvSpPr>
        <p:spPr>
          <a:xfrm>
            <a:off x="1103312" y="220338"/>
            <a:ext cx="8946541" cy="4406746"/>
          </a:xfrm>
        </p:spPr>
        <p:txBody>
          <a:bodyPr>
            <a:normAutofit/>
          </a:bodyPr>
          <a:lstStyle/>
          <a:p>
            <a:pPr marL="0" indent="0">
              <a:buNone/>
            </a:pPr>
            <a:r>
              <a:rPr lang="en-US" b="1" cap="all" dirty="0"/>
              <a:t>CODING ERRORS DELAY OR PREVENT REIMBURSEMENT</a:t>
            </a:r>
          </a:p>
          <a:p>
            <a:pPr marL="0" indent="0">
              <a:buNone/>
            </a:pPr>
            <a:r>
              <a:rPr lang="en-US" dirty="0"/>
              <a:t>Medical coding is the life-blood of a practice. </a:t>
            </a:r>
          </a:p>
          <a:p>
            <a:pPr marL="0" indent="0">
              <a:buNone/>
            </a:pPr>
            <a:r>
              <a:rPr lang="en-US" dirty="0"/>
              <a:t>A miscoded procedure’s reimbursement has the potential to differ by up to $15,000. </a:t>
            </a:r>
          </a:p>
          <a:p>
            <a:pPr marL="0" indent="0">
              <a:buNone/>
            </a:pPr>
            <a:r>
              <a:rPr lang="en-US" b="1" cap="all" dirty="0"/>
              <a:t>CODING ERRORS MAY LEAD TO FRAUD AND ABUSE FINES</a:t>
            </a:r>
          </a:p>
          <a:p>
            <a:pPr marL="0" indent="0">
              <a:buNone/>
            </a:pPr>
            <a:r>
              <a:rPr lang="en-US" dirty="0"/>
              <a:t>As you can see, incorrect coding causes poor patient care and trouble with reimbursements, but what happens to those responsible?</a:t>
            </a:r>
            <a:r>
              <a:rPr lang="en-US" dirty="0">
                <a:hlinkClick r:id="rId4">
                  <a:extLst>
                    <a:ext uri="{A12FA001-AC4F-418D-AE19-62706E023703}">
                      <ahyp:hlinkClr xmlns:ahyp="http://schemas.microsoft.com/office/drawing/2018/hyperlinkcolor" val="tx"/>
                    </a:ext>
                  </a:extLst>
                </a:hlinkClick>
              </a:rPr>
              <a:t>.</a:t>
            </a:r>
            <a:endParaRPr lang="en-US" dirty="0"/>
          </a:p>
          <a:p>
            <a:pPr marL="0" indent="0">
              <a:buNone/>
            </a:pPr>
            <a:r>
              <a:rPr lang="en-US" dirty="0"/>
              <a:t>The False Claims Act (FCA) is the enforcement tool used for false claims. The consequences could be a monetary penalty or a legal issue if the claim is named fraudulent. To prove fraud occurred rather than abuse, the.</a:t>
            </a:r>
          </a:p>
          <a:p>
            <a:endParaRPr lang="en-US" dirty="0"/>
          </a:p>
        </p:txBody>
      </p:sp>
      <p:pic>
        <p:nvPicPr>
          <p:cNvPr id="8194" name="Picture 2" descr="Most Common Medical Billing and Coding Errors">
            <a:extLst>
              <a:ext uri="{FF2B5EF4-FFF2-40B4-BE49-F238E27FC236}">
                <a16:creationId xmlns:a16="http://schemas.microsoft.com/office/drawing/2014/main" id="{97D54158-EBEA-40FC-9DB5-99F44433C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7934" y="4208443"/>
            <a:ext cx="5122842" cy="2429219"/>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a:extLst>
              <a:ext uri="{FF2B5EF4-FFF2-40B4-BE49-F238E27FC236}">
                <a16:creationId xmlns:a16="http://schemas.microsoft.com/office/drawing/2014/main" id="{9524441B-C78F-4A44-9497-20B81991CE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693706" y="5469874"/>
            <a:ext cx="609600" cy="609600"/>
          </a:xfrm>
          <a:prstGeom prst="rect">
            <a:avLst/>
          </a:prstGeom>
        </p:spPr>
      </p:pic>
    </p:spTree>
    <p:extLst>
      <p:ext uri="{BB962C8B-B14F-4D97-AF65-F5344CB8AC3E}">
        <p14:creationId xmlns:p14="http://schemas.microsoft.com/office/powerpoint/2010/main" val="265626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1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Ion</Template>
  <TotalTime>740</TotalTime>
  <Words>1513</Words>
  <Application>Microsoft Office PowerPoint</Application>
  <PresentationFormat>Widescreen</PresentationFormat>
  <Paragraphs>105</Paragraphs>
  <Slides>13</Slides>
  <Notes>0</Notes>
  <HiddenSlides>0</HiddenSlides>
  <MMClips>12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-apple-system</vt:lpstr>
      <vt:lpstr>Arial</vt:lpstr>
      <vt:lpstr>Calibri</vt:lpstr>
      <vt:lpstr>Century Gothic</vt:lpstr>
      <vt:lpstr>Wingdings 3</vt:lpstr>
      <vt:lpstr>Ion</vt:lpstr>
      <vt:lpstr>MCCG145 CPT AND HCPCS II</vt:lpstr>
      <vt:lpstr>Exactly what is medical coding:</vt:lpstr>
      <vt:lpstr>Overview of the different coding sets:</vt:lpstr>
      <vt:lpstr>ICD-10-PCS (Procedures)</vt:lpstr>
      <vt:lpstr>Introduction to HCPCS CODES</vt:lpstr>
      <vt:lpstr>PowerPoint Presentation</vt:lpstr>
      <vt:lpstr>Level II HCPCS: Alphanumeric HCPCS</vt:lpstr>
      <vt:lpstr>The impact of improper coding </vt:lpstr>
      <vt:lpstr>PowerPoint Presentation</vt:lpstr>
      <vt:lpstr>Examples for each provider setting:</vt:lpstr>
      <vt:lpstr>Scenario 2:  Hospital Inpatient Visit</vt:lpstr>
      <vt:lpstr>Scenario 3:  Hospital Outpatient</vt:lpstr>
      <vt:lpstr>Sources: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MCCG145 CPT AND HCPCS II</dc:title>
  <dc:creator>on.dennison.laurie.a</dc:creator>
  <cp:lastModifiedBy>on.dennison.laurie.a</cp:lastModifiedBy>
  <cp:revision>62</cp:revision>
  <dcterms:created xsi:type="dcterms:W3CDTF">2020-05-22T18:20:36Z</dcterms:created>
  <dcterms:modified xsi:type="dcterms:W3CDTF">2020-06-06T15:12:12Z</dcterms:modified>
</cp:coreProperties>
</file>