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57" r:id="rId4"/>
    <p:sldId id="258" r:id="rId5"/>
    <p:sldId id="259"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7" d="100"/>
          <a:sy n="87" d="100"/>
        </p:scale>
        <p:origin x="6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886D63E6-90C9-4C26-8EF2-744618045011}" type="datetimeFigureOut">
              <a:rPr lang="en-US" smtClean="0"/>
              <a:t>5/23/2020</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1AA41F03-2227-45C5-803C-648DB75141BD}" type="slidenum">
              <a:rPr lang="en-US" smtClean="0"/>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42423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6D63E6-90C9-4C26-8EF2-744618045011}" type="datetimeFigureOut">
              <a:rPr lang="en-US" smtClean="0"/>
              <a:t>5/23/2020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41F03-2227-45C5-803C-648DB75141BD}" type="slidenum">
              <a:rPr lang="en-US" smtClean="0"/>
              <a:t>‹#›</a:t>
            </a:fld>
            <a:endParaRPr lang="en-US"/>
          </a:p>
        </p:txBody>
      </p:sp>
    </p:spTree>
    <p:extLst>
      <p:ext uri="{BB962C8B-B14F-4D97-AF65-F5344CB8AC3E}">
        <p14:creationId xmlns:p14="http://schemas.microsoft.com/office/powerpoint/2010/main" val="658676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6D63E6-90C9-4C26-8EF2-744618045011}" type="datetimeFigureOut">
              <a:rPr lang="en-US" smtClean="0"/>
              <a:t>5/23/2020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41F03-2227-45C5-803C-648DB75141BD}" type="slidenum">
              <a:rPr lang="en-US" smtClean="0"/>
              <a:t>‹#›</a:t>
            </a:fld>
            <a:endParaRPr lang="en-US"/>
          </a:p>
        </p:txBody>
      </p:sp>
    </p:spTree>
    <p:extLst>
      <p:ext uri="{BB962C8B-B14F-4D97-AF65-F5344CB8AC3E}">
        <p14:creationId xmlns:p14="http://schemas.microsoft.com/office/powerpoint/2010/main" val="3555107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6D63E6-90C9-4C26-8EF2-744618045011}" type="datetimeFigureOut">
              <a:rPr lang="en-US" smtClean="0"/>
              <a:t>5/23/2020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41F03-2227-45C5-803C-648DB75141BD}" type="slidenum">
              <a:rPr lang="en-US" smtClean="0"/>
              <a:t>‹#›</a:t>
            </a:fld>
            <a:endParaRPr lang="en-US"/>
          </a:p>
        </p:txBody>
      </p:sp>
    </p:spTree>
    <p:extLst>
      <p:ext uri="{BB962C8B-B14F-4D97-AF65-F5344CB8AC3E}">
        <p14:creationId xmlns:p14="http://schemas.microsoft.com/office/powerpoint/2010/main" val="3538211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886D63E6-90C9-4C26-8EF2-744618045011}" type="datetimeFigureOut">
              <a:rPr lang="en-US" smtClean="0"/>
              <a:t>5/23/2020</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1AA41F03-2227-45C5-803C-648DB75141BD}"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76807689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6D63E6-90C9-4C26-8EF2-744618045011}" type="datetimeFigureOut">
              <a:rPr lang="en-US" smtClean="0"/>
              <a:t>5/23/2020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A41F03-2227-45C5-803C-648DB75141BD}" type="slidenum">
              <a:rPr lang="en-US" smtClean="0"/>
              <a:t>‹#›</a:t>
            </a:fld>
            <a:endParaRPr lang="en-US"/>
          </a:p>
        </p:txBody>
      </p:sp>
    </p:spTree>
    <p:extLst>
      <p:ext uri="{BB962C8B-B14F-4D97-AF65-F5344CB8AC3E}">
        <p14:creationId xmlns:p14="http://schemas.microsoft.com/office/powerpoint/2010/main" val="66041383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6D63E6-90C9-4C26-8EF2-744618045011}" type="datetimeFigureOut">
              <a:rPr lang="en-US" smtClean="0"/>
              <a:t>5/23/2020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A41F03-2227-45C5-803C-648DB75141BD}" type="slidenum">
              <a:rPr lang="en-US" smtClean="0"/>
              <a:t>‹#›</a:t>
            </a:fld>
            <a:endParaRPr lang="en-US"/>
          </a:p>
        </p:txBody>
      </p:sp>
    </p:spTree>
    <p:extLst>
      <p:ext uri="{BB962C8B-B14F-4D97-AF65-F5344CB8AC3E}">
        <p14:creationId xmlns:p14="http://schemas.microsoft.com/office/powerpoint/2010/main" val="361269789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6D63E6-90C9-4C26-8EF2-744618045011}" type="datetimeFigureOut">
              <a:rPr lang="en-US" smtClean="0"/>
              <a:t>5/23/2020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A41F03-2227-45C5-803C-648DB75141BD}" type="slidenum">
              <a:rPr lang="en-US" smtClean="0"/>
              <a:t>‹#›</a:t>
            </a:fld>
            <a:endParaRPr lang="en-US"/>
          </a:p>
        </p:txBody>
      </p:sp>
    </p:spTree>
    <p:extLst>
      <p:ext uri="{BB962C8B-B14F-4D97-AF65-F5344CB8AC3E}">
        <p14:creationId xmlns:p14="http://schemas.microsoft.com/office/powerpoint/2010/main" val="335952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6D63E6-90C9-4C26-8EF2-744618045011}" type="datetimeFigureOut">
              <a:rPr lang="en-US" smtClean="0"/>
              <a:t>5/23/2020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A41F03-2227-45C5-803C-648DB75141BD}" type="slidenum">
              <a:rPr lang="en-US" smtClean="0"/>
              <a:t>‹#›</a:t>
            </a:fld>
            <a:endParaRPr lang="en-US"/>
          </a:p>
        </p:txBody>
      </p:sp>
    </p:spTree>
    <p:extLst>
      <p:ext uri="{BB962C8B-B14F-4D97-AF65-F5344CB8AC3E}">
        <p14:creationId xmlns:p14="http://schemas.microsoft.com/office/powerpoint/2010/main" val="1876418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886D63E6-90C9-4C26-8EF2-744618045011}" type="datetimeFigureOut">
              <a:rPr lang="en-US" smtClean="0"/>
              <a:t>5/23/2020</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1AA41F03-2227-45C5-803C-648DB75141BD}" type="slidenum">
              <a:rPr lang="en-US" smtClean="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16551251"/>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886D63E6-90C9-4C26-8EF2-744618045011}" type="datetimeFigureOut">
              <a:rPr lang="en-US" smtClean="0"/>
              <a:t>5/23/2020</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1AA41F03-2227-45C5-803C-648DB75141BD}" type="slidenum">
              <a:rPr lang="en-US" smtClean="0"/>
              <a:t>‹#›</a:t>
            </a:fld>
            <a:endParaRPr lang="en-US"/>
          </a:p>
        </p:txBody>
      </p:sp>
    </p:spTree>
    <p:extLst>
      <p:ext uri="{BB962C8B-B14F-4D97-AF65-F5344CB8AC3E}">
        <p14:creationId xmlns:p14="http://schemas.microsoft.com/office/powerpoint/2010/main" val="1893011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86D63E6-90C9-4C26-8EF2-744618045011}" type="datetimeFigureOut">
              <a:rPr lang="en-US" smtClean="0"/>
              <a:t>5/23/2020</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1AA41F03-2227-45C5-803C-648DB75141BD}"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457294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3E9C-38EA-424C-9346-FD559D33152C}"/>
              </a:ext>
            </a:extLst>
          </p:cNvPr>
          <p:cNvSpPr>
            <a:spLocks noGrp="1"/>
          </p:cNvSpPr>
          <p:nvPr>
            <p:ph type="ctrTitle"/>
          </p:nvPr>
        </p:nvSpPr>
        <p:spPr>
          <a:xfrm>
            <a:off x="1078523" y="1098388"/>
            <a:ext cx="10318418" cy="1074796"/>
          </a:xfrm>
        </p:spPr>
        <p:txBody>
          <a:bodyPr/>
          <a:lstStyle/>
          <a:p>
            <a:r>
              <a:rPr lang="en-US" sz="2400" dirty="0">
                <a:latin typeface="Times New Roman" panose="02020603050405020304" pitchFamily="18" charset="0"/>
                <a:cs typeface="Times New Roman" panose="02020603050405020304" pitchFamily="18" charset="0"/>
              </a:rPr>
              <a:t>What is the purpose of ICD-10-PCS Coding?</a:t>
            </a:r>
          </a:p>
        </p:txBody>
      </p:sp>
      <p:sp>
        <p:nvSpPr>
          <p:cNvPr id="3" name="Subtitle 2">
            <a:extLst>
              <a:ext uri="{FF2B5EF4-FFF2-40B4-BE49-F238E27FC236}">
                <a16:creationId xmlns:a16="http://schemas.microsoft.com/office/drawing/2014/main" id="{4E23C473-3F76-488F-A8BC-C6D868F956BA}"/>
              </a:ext>
            </a:extLst>
          </p:cNvPr>
          <p:cNvSpPr>
            <a:spLocks noGrp="1"/>
          </p:cNvSpPr>
          <p:nvPr>
            <p:ph type="subTitle" idx="1"/>
          </p:nvPr>
        </p:nvSpPr>
        <p:spPr>
          <a:xfrm>
            <a:off x="2835915" y="2048256"/>
            <a:ext cx="7424503" cy="4303776"/>
          </a:xfrm>
        </p:spPr>
        <p:txBody>
          <a:bodyPr>
            <a:normAutofit lnSpcReduction="10000"/>
          </a:bodyPr>
          <a:lstStyle/>
          <a:p>
            <a:r>
              <a:rPr lang="en-US" b="0" dirty="0">
                <a:latin typeface="Times New Roman" panose="02020603050405020304" pitchFamily="18" charset="0"/>
                <a:cs typeface="Times New Roman" panose="02020603050405020304" pitchFamily="18" charset="0"/>
              </a:rPr>
              <a:t>This code set is used to identify services and treatments performed to an inpatient (person admitted to the hospital).  It was created to accompany the WHO’s icd-10-cm diagnosis classification system. Icd-10-pcs enables each code to have a standard structure, be descriptive, and expand to accommodate future needs. This procedure coding system is used to gather data, collect information, determine payment, support the HER for all inpatient services and procedures in the icd-10-pcs manual</a:t>
            </a:r>
            <a:r>
              <a:rPr lang="en-US" dirty="0"/>
              <a:t>.</a:t>
            </a:r>
          </a:p>
        </p:txBody>
      </p:sp>
      <p:pic>
        <p:nvPicPr>
          <p:cNvPr id="1028" name="Picture 4" descr="Take the Right Approach to ICD-10-PCS Coding - AAPC Knowledge Center">
            <a:extLst>
              <a:ext uri="{FF2B5EF4-FFF2-40B4-BE49-F238E27FC236}">
                <a16:creationId xmlns:a16="http://schemas.microsoft.com/office/drawing/2014/main" id="{B8903C27-153D-4442-81DA-E14E0BE476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840" y="4902201"/>
            <a:ext cx="2505075" cy="1819275"/>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D5522331-896F-481F-8AA5-7B3543536A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75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1A55F-A024-4AFC-8A25-41BB687A38B0}"/>
              </a:ext>
            </a:extLst>
          </p:cNvPr>
          <p:cNvSpPr>
            <a:spLocks noGrp="1"/>
          </p:cNvSpPr>
          <p:nvPr>
            <p:ph type="title"/>
          </p:nvPr>
        </p:nvSpPr>
        <p:spPr>
          <a:xfrm>
            <a:off x="1251678" y="978408"/>
            <a:ext cx="10178322" cy="1050808"/>
          </a:xfrm>
        </p:spPr>
        <p:txBody>
          <a:bodyPr>
            <a:normAutofit/>
          </a:bodyPr>
          <a:lstStyle/>
          <a:p>
            <a:pPr algn="ctr"/>
            <a:r>
              <a:rPr lang="en-US" sz="3200" dirty="0">
                <a:latin typeface="Times New Roman" panose="02020603050405020304" pitchFamily="18" charset="0"/>
                <a:cs typeface="Times New Roman" panose="02020603050405020304" pitchFamily="18" charset="0"/>
              </a:rPr>
              <a:t>ICD-10-PCS Code Structure</a:t>
            </a:r>
          </a:p>
        </p:txBody>
      </p:sp>
      <p:sp>
        <p:nvSpPr>
          <p:cNvPr id="3" name="Content Placeholder 2">
            <a:extLst>
              <a:ext uri="{FF2B5EF4-FFF2-40B4-BE49-F238E27FC236}">
                <a16:creationId xmlns:a16="http://schemas.microsoft.com/office/drawing/2014/main" id="{E1A97E13-53EB-4958-9209-EADD09C1376A}"/>
              </a:ext>
            </a:extLst>
          </p:cNvPr>
          <p:cNvSpPr>
            <a:spLocks noGrp="1"/>
          </p:cNvSpPr>
          <p:nvPr>
            <p:ph idx="1"/>
          </p:nvPr>
        </p:nvSpPr>
        <p:spPr/>
        <p:txBody>
          <a:bodyPr/>
          <a:lstStyle/>
          <a:p>
            <a:pPr marL="0" indent="0">
              <a:buNone/>
            </a:pPr>
            <a:r>
              <a:rPr lang="en-US" dirty="0"/>
              <a:t>Codes meet specific objectives, essential characteristics, and follow general guidelines.</a:t>
            </a:r>
          </a:p>
          <a:p>
            <a:pPr marL="0" indent="0">
              <a:buNone/>
            </a:pPr>
            <a:r>
              <a:rPr lang="en-US" dirty="0"/>
              <a:t>This allows for the coder to meet today’s data requirements.  It is a major step toward building a health in formation infrastructure that is suited for the current electronic era.  </a:t>
            </a:r>
          </a:p>
          <a:p>
            <a:pPr marL="0" indent="0">
              <a:buNone/>
            </a:pPr>
            <a:r>
              <a:rPr lang="en-US" dirty="0"/>
              <a:t>All codes in ICD-10-PCS are 7 characters in length, and each of these characters represents a particular aspect of the procedure.  (</a:t>
            </a:r>
            <a:r>
              <a:rPr lang="en-US" dirty="0" err="1"/>
              <a:t>Barta</a:t>
            </a:r>
            <a:r>
              <a:rPr lang="en-US" dirty="0"/>
              <a:t>, </a:t>
            </a:r>
            <a:r>
              <a:rPr lang="en-US" dirty="0" err="1"/>
              <a:t>DeVault</a:t>
            </a:r>
            <a:r>
              <a:rPr lang="en-US" dirty="0"/>
              <a:t>, and </a:t>
            </a:r>
            <a:r>
              <a:rPr lang="en-US" dirty="0" err="1"/>
              <a:t>Zeisset</a:t>
            </a:r>
            <a:r>
              <a:rPr lang="en-US" dirty="0"/>
              <a:t>, 2011)</a:t>
            </a:r>
          </a:p>
          <a:p>
            <a:pPr marL="0" indent="0">
              <a:buNone/>
            </a:pPr>
            <a:r>
              <a:rPr lang="en-US" dirty="0"/>
              <a:t>Codes are constructed from flexible code components using Tables.</a:t>
            </a:r>
          </a:p>
          <a:p>
            <a:pPr marL="0" indent="0">
              <a:buNone/>
            </a:pPr>
            <a:r>
              <a:rPr lang="en-US" dirty="0"/>
              <a:t>Codes are alphanumeric.  Each code is made-up of any of the 10 digits 0-9 and any of the 24 letters A-H, J-N, and P-Z.  The letters O and I are not used so as not to be confused with the number 0 and 1.  </a:t>
            </a:r>
          </a:p>
        </p:txBody>
      </p:sp>
      <p:pic>
        <p:nvPicPr>
          <p:cNvPr id="4" name="Audio 3">
            <a:hlinkClick r:id="" action="ppaction://media"/>
            <a:extLst>
              <a:ext uri="{FF2B5EF4-FFF2-40B4-BE49-F238E27FC236}">
                <a16:creationId xmlns:a16="http://schemas.microsoft.com/office/drawing/2014/main" id="{A557DB2C-2239-4A6B-870D-D5C0EECDDA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5903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CD-10 Presentation Takes Coding to New Heights">
            <a:extLst>
              <a:ext uri="{FF2B5EF4-FFF2-40B4-BE49-F238E27FC236}">
                <a16:creationId xmlns:a16="http://schemas.microsoft.com/office/drawing/2014/main" id="{399020BE-3FF1-40A8-A79F-8B4F511CEC2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89556" y="400834"/>
            <a:ext cx="10584493" cy="603754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A5408153-C11C-426A-9F2A-603912E44D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555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069F1-41E5-4000-A57F-41A0C66042E3}"/>
              </a:ext>
            </a:extLst>
          </p:cNvPr>
          <p:cNvSpPr>
            <a:spLocks noGrp="1"/>
          </p:cNvSpPr>
          <p:nvPr>
            <p:ph type="title"/>
          </p:nvPr>
        </p:nvSpPr>
        <p:spPr>
          <a:xfrm>
            <a:off x="1251678" y="382385"/>
            <a:ext cx="10178322" cy="494437"/>
          </a:xfrm>
        </p:spPr>
        <p:txBody>
          <a:bodyPr>
            <a:normAutofit/>
          </a:bodyPr>
          <a:lstStyle/>
          <a:p>
            <a:r>
              <a:rPr lang="en-US" sz="2000" dirty="0">
                <a:latin typeface="Times New Roman" panose="02020603050405020304" pitchFamily="18" charset="0"/>
                <a:cs typeface="Times New Roman" panose="02020603050405020304" pitchFamily="18" charset="0"/>
              </a:rPr>
              <a:t>How to create an icd-10-pcs code using the pcs code tables</a:t>
            </a:r>
          </a:p>
        </p:txBody>
      </p:sp>
      <p:sp>
        <p:nvSpPr>
          <p:cNvPr id="3" name="Content Placeholder 2">
            <a:extLst>
              <a:ext uri="{FF2B5EF4-FFF2-40B4-BE49-F238E27FC236}">
                <a16:creationId xmlns:a16="http://schemas.microsoft.com/office/drawing/2014/main" id="{348A0F1D-922A-4516-9FCF-674E41FF85DF}"/>
              </a:ext>
            </a:extLst>
          </p:cNvPr>
          <p:cNvSpPr>
            <a:spLocks noGrp="1"/>
          </p:cNvSpPr>
          <p:nvPr>
            <p:ph idx="1"/>
          </p:nvPr>
        </p:nvSpPr>
        <p:spPr>
          <a:xfrm>
            <a:off x="1251678" y="876823"/>
            <a:ext cx="10178322" cy="5002770"/>
          </a:xfrm>
        </p:spPr>
        <p:txBody>
          <a:bodyPr>
            <a:normAutofit fontScale="92500" lnSpcReduction="20000"/>
          </a:bodyPr>
          <a:lstStyle/>
          <a:p>
            <a:pPr marL="0" indent="0">
              <a:buNone/>
            </a:pPr>
            <a:r>
              <a:rPr lang="en-US" dirty="0"/>
              <a:t>Step 1:  Locate the main term in the Alphabetic Index.  </a:t>
            </a:r>
          </a:p>
          <a:p>
            <a:pPr marL="0" indent="0">
              <a:buNone/>
            </a:pPr>
            <a:r>
              <a:rPr lang="en-US" dirty="0"/>
              <a:t>The main terms are often common procedures, such as Appendectomy.  They can also be a root operation value, like resection, or they both may be body parts like arm or leg. </a:t>
            </a:r>
          </a:p>
          <a:p>
            <a:pPr marL="0" indent="0">
              <a:buNone/>
            </a:pPr>
            <a:r>
              <a:rPr lang="en-US" dirty="0"/>
              <a:t>Step 2:  Find the Applicable Table.  </a:t>
            </a:r>
          </a:p>
          <a:p>
            <a:pPr marL="0" indent="0">
              <a:buNone/>
            </a:pPr>
            <a:r>
              <a:rPr lang="en-US" dirty="0"/>
              <a:t>Once the coder finds the first 3 or more code characters in the Alphabetic Index, the next step is to refer to the appropriate Table.  When using the ICD-10-PCS code book, the coder must locate the Tables, which are arranged in a series.  The coder has to review the section, body system, and root operation definition and then check to see if the first 3 characters referenced by the Alphabetic Index match.</a:t>
            </a:r>
          </a:p>
          <a:p>
            <a:pPr marL="0" indent="0">
              <a:buNone/>
            </a:pPr>
            <a:r>
              <a:rPr lang="en-US" dirty="0"/>
              <a:t>Step 3:  Continue Code Building.</a:t>
            </a:r>
          </a:p>
          <a:p>
            <a:pPr marL="0" indent="0">
              <a:buNone/>
            </a:pPr>
            <a:r>
              <a:rPr lang="en-US" dirty="0"/>
              <a:t>The coder can continue building the ICD-10-PCS code by selecting a value from each column for the remaining 4 characters.  </a:t>
            </a:r>
          </a:p>
          <a:p>
            <a:pPr marL="0" indent="0">
              <a:buNone/>
            </a:pPr>
            <a:r>
              <a:rPr lang="en-US" dirty="0"/>
              <a:t>To do this, the coder selects the 4</a:t>
            </a:r>
            <a:r>
              <a:rPr lang="en-US" baseline="30000" dirty="0"/>
              <a:t>th</a:t>
            </a:r>
            <a:r>
              <a:rPr lang="en-US" dirty="0"/>
              <a:t> character from the Body Part column, selects the 5</a:t>
            </a:r>
            <a:r>
              <a:rPr lang="en-US" baseline="30000" dirty="0"/>
              <a:t>th</a:t>
            </a:r>
            <a:r>
              <a:rPr lang="en-US" dirty="0"/>
              <a:t> character from the Approach column, and selects the 7</a:t>
            </a:r>
            <a:r>
              <a:rPr lang="en-US" baseline="30000" dirty="0"/>
              <a:t>th</a:t>
            </a:r>
            <a:r>
              <a:rPr lang="en-US" dirty="0"/>
              <a:t> character from the Qualifier column.  </a:t>
            </a:r>
          </a:p>
          <a:p>
            <a:pPr marL="0" indent="0">
              <a:buNone/>
            </a:pPr>
            <a:r>
              <a:rPr lang="en-US" dirty="0"/>
              <a:t>(Leon-</a:t>
            </a:r>
            <a:r>
              <a:rPr lang="en-US" dirty="0" err="1"/>
              <a:t>Chisen</a:t>
            </a:r>
            <a:r>
              <a:rPr lang="en-US" dirty="0"/>
              <a:t>, 2011)</a:t>
            </a:r>
          </a:p>
          <a:p>
            <a:pPr marL="0" indent="0">
              <a:buNone/>
            </a:pPr>
            <a:endParaRPr lang="en-US" dirty="0"/>
          </a:p>
          <a:p>
            <a:pPr marL="0" indent="0">
              <a:buNone/>
            </a:pPr>
            <a:endParaRPr lang="en-US" dirty="0"/>
          </a:p>
          <a:p>
            <a:pPr marL="0" indent="0">
              <a:buNone/>
            </a:pPr>
            <a:endParaRPr lang="en-US" dirty="0"/>
          </a:p>
          <a:p>
            <a:endParaRPr lang="en-US" dirty="0"/>
          </a:p>
        </p:txBody>
      </p:sp>
      <p:pic>
        <p:nvPicPr>
          <p:cNvPr id="4" name="Audio 3">
            <a:hlinkClick r:id="" action="ppaction://media"/>
            <a:extLst>
              <a:ext uri="{FF2B5EF4-FFF2-40B4-BE49-F238E27FC236}">
                <a16:creationId xmlns:a16="http://schemas.microsoft.com/office/drawing/2014/main" id="{85FFB5AC-25DA-4D64-8DC4-003275201A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3030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2A0C0-D296-43F5-9938-2ABC56DB273A}"/>
              </a:ext>
            </a:extLst>
          </p:cNvPr>
          <p:cNvSpPr>
            <a:spLocks noGrp="1"/>
          </p:cNvSpPr>
          <p:nvPr>
            <p:ph type="title"/>
          </p:nvPr>
        </p:nvSpPr>
        <p:spPr>
          <a:xfrm>
            <a:off x="1251678" y="382384"/>
            <a:ext cx="10178322" cy="1471467"/>
          </a:xfrm>
        </p:spPr>
        <p:txBody>
          <a:bodyPr>
            <a:noAutofit/>
          </a:bodyPr>
          <a:lstStyle/>
          <a:p>
            <a:r>
              <a:rPr lang="en-US" sz="1600" dirty="0">
                <a:latin typeface="Times New Roman" panose="02020603050405020304" pitchFamily="18" charset="0"/>
                <a:cs typeface="Times New Roman" panose="02020603050405020304" pitchFamily="18" charset="0"/>
              </a:rPr>
              <a:t>Icd-10-pcs defines the term procedure to mean the complete specification of the seven characters.  Each procedure is divided into specific sections that identify the general type of procedure with the first character, either a number or letter, designating the section.  The sections and their corresponding section identifier (number or letter) are as follows:</a:t>
            </a:r>
          </a:p>
        </p:txBody>
      </p:sp>
      <p:pic>
        <p:nvPicPr>
          <p:cNvPr id="3074" name="Picture 2" descr="ICD-10-PCS: An Introduction for Coders - ppt download">
            <a:extLst>
              <a:ext uri="{FF2B5EF4-FFF2-40B4-BE49-F238E27FC236}">
                <a16:creationId xmlns:a16="http://schemas.microsoft.com/office/drawing/2014/main" id="{7D3B60A6-C4B1-49C6-B565-9776BBB3576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340285" y="2041743"/>
            <a:ext cx="9394519" cy="464715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C0099536-19B7-4C68-BAA5-347D7D5DA6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4607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BE82F-1F6E-45D6-ACAC-009346C6818F}"/>
              </a:ext>
            </a:extLst>
          </p:cNvPr>
          <p:cNvSpPr>
            <a:spLocks noGrp="1"/>
          </p:cNvSpPr>
          <p:nvPr>
            <p:ph type="title"/>
          </p:nvPr>
        </p:nvSpPr>
        <p:spPr>
          <a:xfrm>
            <a:off x="1251678" y="521549"/>
            <a:ext cx="10178322" cy="456859"/>
          </a:xfrm>
        </p:spPr>
        <p:txBody>
          <a:bodyPr>
            <a:normAutofit/>
          </a:bodyPr>
          <a:lstStyle/>
          <a:p>
            <a:r>
              <a:rPr lang="en-US" sz="2000" dirty="0">
                <a:latin typeface="Times New Roman" panose="02020603050405020304" pitchFamily="18" charset="0"/>
                <a:cs typeface="Times New Roman" panose="02020603050405020304" pitchFamily="18" charset="0"/>
              </a:rPr>
              <a:t>Example of an icd-10- PCS code and the steps to create it.</a:t>
            </a:r>
          </a:p>
        </p:txBody>
      </p:sp>
      <p:sp>
        <p:nvSpPr>
          <p:cNvPr id="3" name="Content Placeholder 2">
            <a:extLst>
              <a:ext uri="{FF2B5EF4-FFF2-40B4-BE49-F238E27FC236}">
                <a16:creationId xmlns:a16="http://schemas.microsoft.com/office/drawing/2014/main" id="{DF2F3602-274F-457D-8943-C94AA885E4F7}"/>
              </a:ext>
            </a:extLst>
          </p:cNvPr>
          <p:cNvSpPr>
            <a:spLocks noGrp="1"/>
          </p:cNvSpPr>
          <p:nvPr>
            <p:ph idx="1"/>
          </p:nvPr>
        </p:nvSpPr>
        <p:spPr>
          <a:xfrm>
            <a:off x="1175597" y="2135688"/>
            <a:ext cx="10178322" cy="3593591"/>
          </a:xfrm>
        </p:spPr>
        <p:txBody>
          <a:bodyPr/>
          <a:lstStyle/>
          <a:p>
            <a:pPr marL="0" indent="0">
              <a:buNone/>
            </a:pPr>
            <a:r>
              <a:rPr lang="en-US" dirty="0"/>
              <a:t>ICD-10-PCS code for a manually assisted delivery is 10E0XZZ (obstetrics, pregnancy, delivery, products of conception, external approach, no device, no qualifier).</a:t>
            </a:r>
          </a:p>
          <a:p>
            <a:pPr marL="0" indent="0">
              <a:buNone/>
            </a:pPr>
            <a:r>
              <a:rPr lang="en-US" dirty="0"/>
              <a:t>The procedure code 10E0XZZ is in the obstetrics section and is part of the pregnancy body system, classified under the delivery operation. The applicable body part is products of conception.</a:t>
            </a:r>
          </a:p>
          <a:p>
            <a:pPr marL="0" indent="0">
              <a:buNone/>
            </a:pPr>
            <a:endParaRPr lang="en-US" dirty="0"/>
          </a:p>
        </p:txBody>
      </p:sp>
      <p:pic>
        <p:nvPicPr>
          <p:cNvPr id="4" name="Audio 3">
            <a:hlinkClick r:id="" action="ppaction://media"/>
            <a:extLst>
              <a:ext uri="{FF2B5EF4-FFF2-40B4-BE49-F238E27FC236}">
                <a16:creationId xmlns:a16="http://schemas.microsoft.com/office/drawing/2014/main" id="{407FE85C-769F-420E-983E-7E79775EA9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6951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F6706C-F2B2-4F05-A0DD-9E8AAA4B6335}"/>
              </a:ext>
            </a:extLst>
          </p:cNvPr>
          <p:cNvSpPr>
            <a:spLocks noGrp="1"/>
          </p:cNvSpPr>
          <p:nvPr>
            <p:ph idx="1"/>
          </p:nvPr>
        </p:nvSpPr>
        <p:spPr>
          <a:xfrm>
            <a:off x="1251678" y="851771"/>
            <a:ext cx="10178322" cy="2577229"/>
          </a:xfrm>
        </p:spPr>
        <p:txBody>
          <a:bodyPr/>
          <a:lstStyle/>
          <a:p>
            <a:pPr marL="0" indent="0">
              <a:buNone/>
            </a:pPr>
            <a:r>
              <a:rPr lang="en-US" dirty="0"/>
              <a:t>Sources:</a:t>
            </a:r>
          </a:p>
          <a:p>
            <a:pPr marL="0" indent="0">
              <a:buNone/>
            </a:pPr>
            <a:endParaRPr lang="en-US" dirty="0"/>
          </a:p>
          <a:p>
            <a:pPr marL="0" indent="0">
              <a:buNone/>
            </a:pPr>
            <a:r>
              <a:rPr lang="en-US" dirty="0"/>
              <a:t>Article:  What is ICD-10-PCS?  By Universal Class</a:t>
            </a:r>
          </a:p>
          <a:p>
            <a:pPr marL="0" indent="0">
              <a:buNone/>
            </a:pPr>
            <a:r>
              <a:rPr lang="en-US" dirty="0"/>
              <a:t>(</a:t>
            </a:r>
            <a:r>
              <a:rPr lang="en-US" dirty="0" err="1"/>
              <a:t>Barta</a:t>
            </a:r>
            <a:r>
              <a:rPr lang="en-US" dirty="0"/>
              <a:t>, </a:t>
            </a:r>
            <a:r>
              <a:rPr lang="en-US" dirty="0" err="1"/>
              <a:t>DeVault</a:t>
            </a:r>
            <a:r>
              <a:rPr lang="en-US" dirty="0"/>
              <a:t>, and </a:t>
            </a:r>
            <a:r>
              <a:rPr lang="en-US" dirty="0" err="1"/>
              <a:t>Zeisset</a:t>
            </a:r>
            <a:r>
              <a:rPr lang="en-US" dirty="0"/>
              <a:t>, 2011)</a:t>
            </a:r>
          </a:p>
          <a:p>
            <a:pPr marL="0" indent="0">
              <a:buNone/>
            </a:pPr>
            <a:r>
              <a:rPr lang="en-US" dirty="0"/>
              <a:t>ICD-10-PCS: An Introduction for Coders… slideplayer.com</a:t>
            </a:r>
          </a:p>
          <a:p>
            <a:pPr marL="0" indent="0">
              <a:buNone/>
            </a:pPr>
            <a:r>
              <a:rPr lang="en-US" dirty="0"/>
              <a:t>ICD-10 Presentation Takes Coding to…slideshare.net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02626806"/>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TM10001106[[fn=Badge]]</Template>
  <TotalTime>227</TotalTime>
  <Words>621</Words>
  <Application>Microsoft Office PowerPoint</Application>
  <PresentationFormat>Widescreen</PresentationFormat>
  <Paragraphs>29</Paragraphs>
  <Slides>7</Slides>
  <Notes>0</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Gill Sans MT</vt:lpstr>
      <vt:lpstr>Impact</vt:lpstr>
      <vt:lpstr>Times New Roman</vt:lpstr>
      <vt:lpstr>Badge</vt:lpstr>
      <vt:lpstr>What is the purpose of ICD-10-PCS Coding?</vt:lpstr>
      <vt:lpstr>ICD-10-PCS Code Structure</vt:lpstr>
      <vt:lpstr>PowerPoint Presentation</vt:lpstr>
      <vt:lpstr>How to create an icd-10-pcs code using the pcs code tables</vt:lpstr>
      <vt:lpstr>Icd-10-pcs defines the term procedure to mean the complete specification of the seven characters.  Each procedure is divided into specific sections that identify the general type of procedure with the first character, either a number or letter, designating the section.  The sections and their corresponding section identifier (number or letter) are as follows:</vt:lpstr>
      <vt:lpstr>Example of an icd-10- PCS code and the steps to create 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the purpose of ICD-10-PCS Coding?</dc:title>
  <dc:creator>on.dennison.laurie.a</dc:creator>
  <cp:lastModifiedBy>on.dennison.laurie.a</cp:lastModifiedBy>
  <cp:revision>17</cp:revision>
  <dcterms:created xsi:type="dcterms:W3CDTF">2020-05-10T00:07:13Z</dcterms:created>
  <dcterms:modified xsi:type="dcterms:W3CDTF">2020-05-23T14:50:32Z</dcterms:modified>
</cp:coreProperties>
</file>