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058BF-C5E1-4B52-BD8A-FD1AD5779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D51F7-3CC3-4BB7-8291-B1789482E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20447-D6C7-43E1-AE88-1FB66CC9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7B6-E7FC-473A-8D5F-0E6B838E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AF4E0-FDDB-42B9-862C-7BBC501CD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00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36C8-0B4F-4655-A630-0B1D2540B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8B888-85E0-4D92-903E-C3FE7E870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48916-250B-4232-BD7D-571FDE79F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8BFB4-647C-4104-B6D4-3346051C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FA73F-2BE8-4370-AE90-58F4CE51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688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446D-9FAC-4157-A41A-51675C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93" y="1709738"/>
            <a:ext cx="10617157" cy="27588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F8D4A-8F93-4399-9546-64F286400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93" y="4589463"/>
            <a:ext cx="1061715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2FD4-BF96-470C-8247-20DFAE1C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75A2D-86C4-4467-BAB8-E9ED004D2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2A4D-D9B2-4C82-95E4-B86F9F5F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4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B3AA-8C30-429E-B934-AF122043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834E-691F-4728-88F5-A0C469669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7240" y="1825625"/>
            <a:ext cx="52425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76374-880F-4E25-9F88-79E3C1AB1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9BD69-B509-4FCE-95A8-ED03FFC8C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C287B-AE5B-490B-BF81-A50D7A2E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C2246-303C-4A29-B6EA-E62CEDE6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09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FE79-D5BE-43E8-B6C5-2675B7F4D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57814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D3A07-BA51-4113-902E-830A887D2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03903"/>
            <a:ext cx="522033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320A9-E274-4E1B-B02D-9A3F510A1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7240" y="2737063"/>
            <a:ext cx="5220335" cy="34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80D3A-C2A8-4B78-B7E2-4908C74B1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390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5D84DD-9460-4B08-86AD-27486A940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37063"/>
            <a:ext cx="5183188" cy="34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B0B7F8-282C-4210-AE7D-F35228BA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E343A9-1067-4DCF-BACC-1F7F38050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84E471-04DB-4DB5-8CC5-16B3FC88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7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87C0-272E-4E50-A316-78079B2B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06C1C9-1F69-432A-858C-D828B56E1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D9A1B-D149-4B97-B161-3D7C9ADBC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3722F-8C88-4E54-8CD6-12D31A05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331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1B4EE-6DFC-45F3-9174-D913EB57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7F7DC-6DDE-4337-AD27-BBE7D542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58EA9-3AC4-421E-B133-1FA7757D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932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35BB-74CC-43E9-B71F-A5C05D17E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ADC9E-7845-4DB1-87E3-6FBFB2B0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925A8-2A07-43B9-B549-061F36849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2226364"/>
            <a:ext cx="3994785" cy="364262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A9037-0564-43A1-8156-1D9932E1F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F0D40-D0E1-49C9-BE47-91BBC50AB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129BD-890D-412E-9805-D29F4A0D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322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ADB4-BA7B-42C2-9C6C-58B2763F8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020" y="457200"/>
            <a:ext cx="405400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519B58-B546-4E6B-BE00-3D1D64DA8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A0AB8-41A9-4548-9B83-3EFF79A00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8020" y="2250218"/>
            <a:ext cx="4054006" cy="361876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B33ED-A015-4992-A004-33D41CFFA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29CDA-E85F-47D1-83B7-02A50DEB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9625F-5352-4136-8AC4-F8899D00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453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E922F-6166-4009-A42D-027DC718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791CF-167D-446D-9F99-6976C986E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CA422-E040-4DE1-9DA5-C8D37C11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13B0B-60E7-494E-91CB-055BC269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8C554-7C1B-4D8F-9B6B-04492656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67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C66EF0-6ED8-49A7-BDAD-E20A143FA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CE9CD-90A9-44BA-B293-0662E077D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77240" y="365125"/>
            <a:ext cx="779526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7DAE0-05C4-460B-B96D-BD183ED0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3CA93-55C9-4AA3-89A0-55490F74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FD820-FF26-4325-816F-310C30F80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870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D62DB5A-5AA0-4E7E-94AB-AD20F02CA8DF}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086ECE-EF43-4B07-9DD0-59679471A067}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D3A74F-6169-4D30-A245-B46D738BE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2" y="365125"/>
            <a:ext cx="106375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77E64-7A05-44DA-81FA-6EF4806BB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2" y="1825625"/>
            <a:ext cx="1063751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C5EC6-E331-4312-AC12-56D55F7D2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2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3657AA7F-BE72-4467-897E-7A302F46504F}" type="datetimeFigureOut">
              <a:rPr lang="en-US" smtClean="0"/>
              <a:pPr/>
              <a:t>4/21/2021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7FC5D-92B2-4B4D-8111-6EDEF2806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88268"/>
            <a:ext cx="41148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A104D-C777-4A6E-8A43-F94028E5E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7156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5619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62" r:id="rId7"/>
    <p:sldLayoutId id="2147483663" r:id="rId8"/>
    <p:sldLayoutId id="2147483664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nofaq.org/posts/2017/03/why-social-media-for-the-growth-and-success-of-your-business/" TargetMode="External"/><Relationship Id="rId7" Type="http://schemas.openxmlformats.org/officeDocument/2006/relationships/hyperlink" Target="https://creativecommons.org/licenses/by/3.0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://gr8exams.blogspot.com/2017/03/english-grammar-shortcuts-by-angel.html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pedia.org/clipboard/business-management.html" TargetMode="External"/><Relationship Id="rId7" Type="http://schemas.openxmlformats.org/officeDocument/2006/relationships/hyperlink" Target="https://creativecommons.org/licenses/by-nc-sa/3.0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documentacionhoy.com/contents/blog/2018-02-26/learning-content-management-systems-lcms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versity.org/wiki/Motivation_and_emotion/Book/2016/Vocational_motivation_and_personality" TargetMode="Externa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s://courses.lumenlearning.com/wm-nmbiology1/chapter/properties-of-elements/" TargetMode="Externa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ivytech-introbusiness/chapter/reading-marketing-channels/" TargetMode="External"/><Relationship Id="rId7" Type="http://schemas.openxmlformats.org/officeDocument/2006/relationships/hyperlink" Target="https://creativecommons.org/licenses/by/3.0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s://technofaq.org/posts/2018/06/increase-your-business-productivity-and-efficiency-with-cloud-computing/" TargetMode="Externa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cmit.mit.edu/problem-solving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s://www.flickr.com/photos/behdad/526904677" TargetMode="Externa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bpcp/5280344991" TargetMode="Externa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hyperlink" Target="https://cft.vanderbilt.edu/events/teaching-difference-and-power-symposium/" TargetMode="Externa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mmythisandthat.com/2012_06_01_archive.html" TargetMode="External"/><Relationship Id="rId7" Type="http://schemas.openxmlformats.org/officeDocument/2006/relationships/hyperlink" Target="https://creativecommons.org/licenses/by-nc-nd/3.0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://flickr.com/photos/alancleaver/4297836062" TargetMode="Externa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boundless-accounting/chapter/overview-of-key-elements-of-the-business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://www.creative-commons-images.com/clipboard/accounting.html" TargetMode="External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518D20D-5F05-49C3-8900-68783F8AC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50CA5B-2FF8-43D9-B7D8-3BDE1BFD3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3A824A-A542-4B2B-AA2D-93E50A7BD6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40" y="1122363"/>
            <a:ext cx="7317348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Articulation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ADE6A9-A404-485F-82AC-2C7852A6C8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0" y="3602038"/>
            <a:ext cx="7317348" cy="1655762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                                Career Development 3</a:t>
            </a:r>
          </a:p>
          <a:p>
            <a:pPr algn="l"/>
            <a:r>
              <a:rPr lang="en-US" dirty="0"/>
              <a:t>                                Professor </a:t>
            </a:r>
            <a:r>
              <a:rPr lang="en-US" dirty="0" err="1"/>
              <a:t>Malloney</a:t>
            </a:r>
            <a:endParaRPr lang="en-US" dirty="0"/>
          </a:p>
          <a:p>
            <a:pPr algn="l"/>
            <a:r>
              <a:rPr lang="en-US" dirty="0"/>
              <a:t>                                By Channell Carmon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60EAFE-C840-4DAF-B8B5-D73E98076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3000" y="0"/>
            <a:ext cx="3429000" cy="3429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67E53C-462F-48FB-99B7-8092171827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53" r="20749" b="3"/>
          <a:stretch/>
        </p:blipFill>
        <p:spPr>
          <a:xfrm>
            <a:off x="8763000" y="-1800"/>
            <a:ext cx="3429000" cy="3429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F2FF5F7-8CB8-4DD0-890B-C68D3C731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1200" y="3427200"/>
            <a:ext cx="3430800" cy="343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CF86EB89-5CAA-4AA5-907F-09707CF4A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67754" y="342900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8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88B18-A74C-49F0-8F5B-507D6CAD5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>
                <a:effectLst/>
              </a:rPr>
              <a:t>           Business Law &amp; Ethics </a:t>
            </a:r>
            <a:br>
              <a:rPr lang="en-US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0FEAF6-0BF4-4172-B9FC-6444F6F188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                   </a:t>
            </a:r>
            <a:r>
              <a:rPr lang="en-US" dirty="0"/>
              <a:t>Outcome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B1610D7-3D97-488D-A2F8-924AC295405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44893781"/>
              </p:ext>
            </p:extLst>
          </p:nvPr>
        </p:nvGraphicFramePr>
        <p:xfrm>
          <a:off x="777875" y="3429000"/>
          <a:ext cx="5219700" cy="19634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19700">
                  <a:extLst>
                    <a:ext uri="{9D8B030D-6E8A-4147-A177-3AD203B41FA5}">
                      <a16:colId xmlns:a16="http://schemas.microsoft.com/office/drawing/2014/main" val="3860674755"/>
                    </a:ext>
                  </a:extLst>
                </a:gridCol>
              </a:tblGrid>
              <a:tr h="196342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Participate in social, academic, and professional communities for individual growth and to function as a citizen of a multicultural world.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92" marR="56092" marT="0" marB="0"/>
                </a:tc>
                <a:extLst>
                  <a:ext uri="{0D108BD9-81ED-4DB2-BD59-A6C34878D82A}">
                    <a16:rowId xmlns:a16="http://schemas.microsoft.com/office/drawing/2014/main" val="3681992180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96BACC-EB43-4134-A2CA-F0A8C11B0A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97575" y="1702844"/>
            <a:ext cx="5183188" cy="1325563"/>
          </a:xfrm>
        </p:spPr>
        <p:txBody>
          <a:bodyPr>
            <a:normAutofit/>
          </a:bodyPr>
          <a:lstStyle/>
          <a:p>
            <a:r>
              <a:rPr lang="en-US" sz="2400" dirty="0">
                <a:effectLst/>
              </a:rPr>
              <a:t>Brief description of the course portfolio project, including summary of how outcome was met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B649C748-ABC9-4C19-A5DB-D5FD6F6BFAA3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36896892"/>
              </p:ext>
            </p:extLst>
          </p:nvPr>
        </p:nvGraphicFramePr>
        <p:xfrm>
          <a:off x="6135690" y="3429000"/>
          <a:ext cx="5219699" cy="19634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19699">
                  <a:extLst>
                    <a:ext uri="{9D8B030D-6E8A-4147-A177-3AD203B41FA5}">
                      <a16:colId xmlns:a16="http://schemas.microsoft.com/office/drawing/2014/main" val="2166626323"/>
                    </a:ext>
                  </a:extLst>
                </a:gridCol>
              </a:tblGrid>
              <a:tr h="196342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BLE</a:t>
                      </a:r>
                      <a:r>
                        <a:rPr lang="en-US" sz="2000" dirty="0">
                          <a:effectLst/>
                        </a:rPr>
                        <a:t> has taught me about the judicial system works. As well as what w white collar crime is</a:t>
                      </a:r>
                      <a:r>
                        <a:rPr lang="en-US" sz="2000" dirty="0">
                          <a:effectLst/>
                          <a:highlight>
                            <a:srgbClr val="000000"/>
                          </a:highlight>
                        </a:rPr>
                        <a:t>.</a:t>
                      </a:r>
                      <a:endParaRPr lang="en-US" sz="2000" dirty="0">
                        <a:effectLst/>
                        <a:highlight>
                          <a:srgbClr val="0000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6521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8302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B5306-4C69-4B6F-BEC1-C7ABD37B4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i="1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  </a:t>
            </a:r>
            <a:r>
              <a:rPr lang="en-US" sz="8000" i="1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English 102</a:t>
            </a:r>
            <a:endParaRPr lang="en-US" sz="8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ADAA88-7AE3-4428-BCA9-C4CA4CBFC6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i="1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role of business in a global environment</a:t>
            </a:r>
            <a:endParaRPr lang="en-US" dirty="0"/>
          </a:p>
        </p:txBody>
      </p:sp>
      <p:pic>
        <p:nvPicPr>
          <p:cNvPr id="8" name="Content Placeholder 7" descr="A picture containing shape&#10;&#10;Description automatically generated">
            <a:extLst>
              <a:ext uri="{FF2B5EF4-FFF2-40B4-BE49-F238E27FC236}">
                <a16:creationId xmlns:a16="http://schemas.microsoft.com/office/drawing/2014/main" id="{7438EACA-61B3-4D3E-97AC-9864057517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85850" y="2736850"/>
            <a:ext cx="4603750" cy="3452813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F5C5B5-E382-4788-A19C-7A0847315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US" sz="1800" i="1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 had to learn about how to do memos and we had to do my essays. English 102 taught me how to do a lot of grammar.</a:t>
            </a:r>
            <a:endParaRPr lang="en-US" dirty="0"/>
          </a:p>
        </p:txBody>
      </p:sp>
      <p:pic>
        <p:nvPicPr>
          <p:cNvPr id="11" name="Content Placeholder 10" descr="Text&#10;&#10;Description automatically generated with low confidence">
            <a:extLst>
              <a:ext uri="{FF2B5EF4-FFF2-40B4-BE49-F238E27FC236}">
                <a16:creationId xmlns:a16="http://schemas.microsoft.com/office/drawing/2014/main" id="{BBC7F221-8559-4BA2-ABC3-45E9708F93F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639339" y="3034506"/>
            <a:ext cx="3949148" cy="285750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FED42D-4FB0-4DA8-8F29-4EA8D65B27D5}"/>
              </a:ext>
            </a:extLst>
          </p:cNvPr>
          <p:cNvSpPr txBox="1"/>
          <p:nvPr/>
        </p:nvSpPr>
        <p:spPr>
          <a:xfrm>
            <a:off x="1085850" y="6189663"/>
            <a:ext cx="4603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technofaq.org/posts/2017/03/why-social-media-for-the-growth-and-success-of-your-business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nc-sa/3.0/"/>
              </a:rPr>
              <a:t>CC BY-SA-NC</a:t>
            </a:r>
            <a:endParaRPr lang="en-US" sz="9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9A0B3D-08F4-4082-B03C-06298FF0E5A8}"/>
              </a:ext>
            </a:extLst>
          </p:cNvPr>
          <p:cNvSpPr txBox="1"/>
          <p:nvPr/>
        </p:nvSpPr>
        <p:spPr>
          <a:xfrm>
            <a:off x="6639339" y="5892006"/>
            <a:ext cx="39491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://gr8exams.blogspot.com/2017/03/english-grammar-shortcuts-by-angel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7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46493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4F93A-DA9A-4EE8-B25B-7C237CF4A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effectLst/>
              </a:rPr>
              <a:t>         Management Principle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3208E2-E4AA-45AB-933F-AAA7924AE6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i="1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Recognizes management and leadership skills</a:t>
            </a:r>
            <a:endParaRPr lang="en-US" dirty="0"/>
          </a:p>
        </p:txBody>
      </p:sp>
      <p:pic>
        <p:nvPicPr>
          <p:cNvPr id="10" name="Content Placeholder 9" descr="A picture containing text&#10;&#10;Description automatically generated">
            <a:extLst>
              <a:ext uri="{FF2B5EF4-FFF2-40B4-BE49-F238E27FC236}">
                <a16:creationId xmlns:a16="http://schemas.microsoft.com/office/drawing/2014/main" id="{F1C6865C-5FAF-4BB4-8D46-E617A119D7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98115" y="2736850"/>
            <a:ext cx="5179219" cy="3452813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110B-29EB-4805-A32A-94DBA32203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US" sz="1800" i="1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Learning management principles was very difficult but fun to learn. It teaches you the management process.</a:t>
            </a:r>
            <a:endParaRPr lang="en-US" dirty="0"/>
          </a:p>
        </p:txBody>
      </p:sp>
      <p:pic>
        <p:nvPicPr>
          <p:cNvPr id="13" name="Content Placeholder 12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FAC348E1-DCD2-400A-BB15-CC1A79DB62C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062564" y="2736850"/>
            <a:ext cx="3402459" cy="3452813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2E800F-3DD4-4B3D-B674-4C698FAD0EF3}"/>
              </a:ext>
            </a:extLst>
          </p:cNvPr>
          <p:cNvSpPr txBox="1"/>
          <p:nvPr/>
        </p:nvSpPr>
        <p:spPr>
          <a:xfrm>
            <a:off x="798115" y="6189663"/>
            <a:ext cx="51792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www.picpedia.org/clipboard/business-management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sa/3.0/"/>
              </a:rPr>
              <a:t>CC BY-SA</a:t>
            </a:r>
            <a:endParaRPr lang="en-US" sz="9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343EFE-6D53-4B1C-B6B4-3EF3A92C186B}"/>
              </a:ext>
            </a:extLst>
          </p:cNvPr>
          <p:cNvSpPr txBox="1"/>
          <p:nvPr/>
        </p:nvSpPr>
        <p:spPr>
          <a:xfrm>
            <a:off x="7062564" y="6189663"/>
            <a:ext cx="34024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documentacionhoy.com/contents/blog/2018-02-26/learning-content-management-systems-lcms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7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414521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431B-8CA0-4958-B4EF-D3994F1D6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51873"/>
            <a:ext cx="10578148" cy="1325563"/>
          </a:xfrm>
        </p:spPr>
        <p:txBody>
          <a:bodyPr/>
          <a:lstStyle/>
          <a:p>
            <a:r>
              <a:rPr lang="en-US" sz="5400" dirty="0">
                <a:effectLst/>
              </a:rPr>
              <a:t>          Career Development 1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DA9315-3BBD-481E-9F0B-35F67DC746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i="1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Demonstrate knowledge of numeric measurements within the business environment to make informed decisions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988852-099E-4E4E-9D03-5F4ED79551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>
                <a:effectLst/>
              </a:rPr>
              <a:t> I learned about career theory’s and we also had to do that act testing to see what level we were on</a:t>
            </a:r>
            <a:endParaRPr lang="en-US" dirty="0"/>
          </a:p>
        </p:txBody>
      </p:sp>
      <p:pic>
        <p:nvPicPr>
          <p:cNvPr id="14" name="Content Placeholder 13" descr="Diagram&#10;&#10;Description automatically generated">
            <a:extLst>
              <a:ext uri="{FF2B5EF4-FFF2-40B4-BE49-F238E27FC236}">
                <a16:creationId xmlns:a16="http://schemas.microsoft.com/office/drawing/2014/main" id="{628519F1-CB22-41FA-A828-C4E16D5136E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61044" y="3207026"/>
            <a:ext cx="3831700" cy="2246969"/>
          </a:xfrm>
        </p:spPr>
      </p:pic>
      <p:pic>
        <p:nvPicPr>
          <p:cNvPr id="11" name="Content Placeholder 10" descr="Table&#10;&#10;Description automatically generated">
            <a:extLst>
              <a:ext uri="{FF2B5EF4-FFF2-40B4-BE49-F238E27FC236}">
                <a16:creationId xmlns:a16="http://schemas.microsoft.com/office/drawing/2014/main" id="{35114D23-D620-48EA-BDAB-0DB7ECE31B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228162" y="2736850"/>
            <a:ext cx="4319125" cy="3452813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185D46F-7445-4A42-9577-3FB378370A5F}"/>
              </a:ext>
            </a:extLst>
          </p:cNvPr>
          <p:cNvSpPr txBox="1"/>
          <p:nvPr/>
        </p:nvSpPr>
        <p:spPr>
          <a:xfrm>
            <a:off x="1228162" y="6189663"/>
            <a:ext cx="43191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courses.lumenlearning.com/wm-nmbiology1/chapter/properties-of-elements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/3.0/"/>
              </a:rPr>
              <a:t>CC BY</a:t>
            </a:r>
            <a:endParaRPr lang="en-US" sz="9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F886C4-E323-43F8-B6C2-07B443557558}"/>
              </a:ext>
            </a:extLst>
          </p:cNvPr>
          <p:cNvSpPr txBox="1"/>
          <p:nvPr/>
        </p:nvSpPr>
        <p:spPr>
          <a:xfrm>
            <a:off x="6361044" y="5453995"/>
            <a:ext cx="38317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en.wikiversity.org/wiki/Motivation_and_emotion/Book/2016/Vocational_motivation_and_personality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7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902232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73ED1-6608-42DE-BF2F-C62DEA217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effectLst/>
              </a:rPr>
              <a:t>            Marketing Principles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CD03B-C9A5-400C-B1D4-C94DD3985F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i="1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Select and apply current technology skills to specific business applications such as social media and cloud technology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B4A05-F296-455F-8ACD-19B489086B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US" sz="1800" i="1" dirty="0">
                <a:effectLst/>
                <a:latin typeface="Book Antiqua" panose="02040602050305030304" pitchFamily="18" charset="0"/>
              </a:rPr>
              <a:t>Marketing principles has a lot of good qualities of management I learned about the four Ps in marketing</a:t>
            </a:r>
            <a:endParaRPr lang="en-US" sz="1800" i="1" dirty="0">
              <a:latin typeface="Book Antiqua" panose="02040602050305030304" pitchFamily="18" charset="0"/>
            </a:endParaRPr>
          </a:p>
        </p:txBody>
      </p:sp>
      <p:pic>
        <p:nvPicPr>
          <p:cNvPr id="14" name="Content Placeholder 13" descr="Diagram&#10;&#10;Description automatically generated">
            <a:extLst>
              <a:ext uri="{FF2B5EF4-FFF2-40B4-BE49-F238E27FC236}">
                <a16:creationId xmlns:a16="http://schemas.microsoft.com/office/drawing/2014/main" id="{CFDEA9A7-E95C-46B6-8B0F-91B379602F7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40557" y="2736849"/>
            <a:ext cx="3883816" cy="3791361"/>
          </a:xfrm>
        </p:spPr>
      </p:pic>
      <p:pic>
        <p:nvPicPr>
          <p:cNvPr id="11" name="Content Placeholder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C41B9E7-22EC-49E0-9E72-C9CE957E96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99136" y="2736850"/>
            <a:ext cx="5177177" cy="3452813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573DF89-51F1-487B-BFAF-3C92CD04FA81}"/>
              </a:ext>
            </a:extLst>
          </p:cNvPr>
          <p:cNvSpPr txBox="1"/>
          <p:nvPr/>
        </p:nvSpPr>
        <p:spPr>
          <a:xfrm>
            <a:off x="799136" y="6189663"/>
            <a:ext cx="51771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technofaq.org/posts/2018/06/increase-your-business-productivity-and-efficiency-with-cloud-computing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nc-sa/3.0/"/>
              </a:rPr>
              <a:t>CC BY-SA-NC</a:t>
            </a:r>
            <a:endParaRPr lang="en-US" sz="9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B5ABA9-0C61-4551-A3D8-A4FC879AC3A2}"/>
              </a:ext>
            </a:extLst>
          </p:cNvPr>
          <p:cNvSpPr txBox="1"/>
          <p:nvPr/>
        </p:nvSpPr>
        <p:spPr>
          <a:xfrm>
            <a:off x="6440557" y="5501102"/>
            <a:ext cx="3883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courses.lumenlearning.com/ivytech-introbusiness/chapter/reading-marketing-channels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7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628947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93582-8C94-44B7-8E24-6F3AA01C3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College Math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EE31A7-4501-4EA0-990E-5CAEF329E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2900" dirty="0">
                <a:effectLst/>
                <a:latin typeface="Book Antiqua" panose="02040602050305030304" pitchFamily="18" charset="0"/>
              </a:rPr>
              <a:t>Identify and apply the basic functions of management such as staffing, planning organizing, controlling and leading to the decision -making process</a:t>
            </a:r>
            <a:r>
              <a:rPr lang="en-US" sz="2400" dirty="0">
                <a:effectLst/>
              </a:rPr>
              <a:t>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311037-71A8-44CC-920C-A10FF3E4F4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02252"/>
            <a:ext cx="5183188" cy="1041781"/>
          </a:xfrm>
        </p:spPr>
        <p:txBody>
          <a:bodyPr>
            <a:normAutofit fontScale="55000" lnSpcReduction="20000"/>
          </a:bodyPr>
          <a:lstStyle/>
          <a:p>
            <a:r>
              <a:rPr lang="en-US" sz="29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In College Mathematics I lea about integers and other math that was hard, but at the end I learned a lot</a:t>
            </a:r>
            <a:r>
              <a:rPr lang="en-US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/>
          </a:p>
        </p:txBody>
      </p:sp>
      <p:pic>
        <p:nvPicPr>
          <p:cNvPr id="16" name="Content Placeholder 15" descr="A picture containing icon&#10;&#10;Description automatically generated">
            <a:extLst>
              <a:ext uri="{FF2B5EF4-FFF2-40B4-BE49-F238E27FC236}">
                <a16:creationId xmlns:a16="http://schemas.microsoft.com/office/drawing/2014/main" id="{35625BEB-FAFA-4198-9E0C-6480A5A45C3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72200" y="3017147"/>
            <a:ext cx="5183188" cy="2892219"/>
          </a:xfrm>
        </p:spPr>
      </p:pic>
      <p:pic>
        <p:nvPicPr>
          <p:cNvPr id="13" name="Content Placeholder 12" descr="Text, letter&#10;&#10;Description automatically generated">
            <a:extLst>
              <a:ext uri="{FF2B5EF4-FFF2-40B4-BE49-F238E27FC236}">
                <a16:creationId xmlns:a16="http://schemas.microsoft.com/office/drawing/2014/main" id="{C1C309AA-399A-454B-ACB3-ABBA5CB65F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77875" y="3220835"/>
            <a:ext cx="5219700" cy="2484842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D4526CE-FBAE-44C1-9328-D3DF0064DDA9}"/>
              </a:ext>
            </a:extLst>
          </p:cNvPr>
          <p:cNvSpPr txBox="1"/>
          <p:nvPr/>
        </p:nvSpPr>
        <p:spPr>
          <a:xfrm>
            <a:off x="777875" y="5705677"/>
            <a:ext cx="52197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www.flickr.com/photos/behdad/526904677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/3.0/"/>
              </a:rPr>
              <a:t>CC BY</a:t>
            </a:r>
            <a:endParaRPr lang="en-US" sz="9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B0AD32-BEBD-4984-AC9D-9AC413068972}"/>
              </a:ext>
            </a:extLst>
          </p:cNvPr>
          <p:cNvSpPr txBox="1"/>
          <p:nvPr/>
        </p:nvSpPr>
        <p:spPr>
          <a:xfrm>
            <a:off x="6172200" y="5909366"/>
            <a:ext cx="51831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ccmit.mit.edu/problem-solving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410835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AD811-C4F7-4747-A97E-2679EE3CF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501" y="159026"/>
            <a:ext cx="10578148" cy="1171856"/>
          </a:xfrm>
        </p:spPr>
        <p:txBody>
          <a:bodyPr/>
          <a:lstStyle/>
          <a:p>
            <a:r>
              <a:rPr lang="en-US" dirty="0"/>
              <a:t>     Learning Communities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FE3CA7-433A-4451-9DFC-B33C59EF6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577009"/>
            <a:ext cx="5220335" cy="1050806"/>
          </a:xfrm>
        </p:spPr>
        <p:txBody>
          <a:bodyPr>
            <a:normAutofit/>
          </a:bodyPr>
          <a:lstStyle/>
          <a:p>
            <a:r>
              <a:rPr lang="en-US" sz="1800" i="1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Formulate ethical decision-making skills that can be applied in the workplace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8AC2BD-483D-411E-B86A-97AFAC9432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03461" y="1803903"/>
            <a:ext cx="5183188" cy="1050806"/>
          </a:xfrm>
        </p:spPr>
        <p:txBody>
          <a:bodyPr>
            <a:normAutofit/>
          </a:bodyPr>
          <a:lstStyle/>
          <a:p>
            <a:r>
              <a:rPr lang="en-US" sz="2000" dirty="0">
                <a:effectLst/>
              </a:rPr>
              <a:t>I learned how to get along with my peers and try to communicate with others.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14" name="Content Placeholder 13" descr="Text&#10;&#10;Description automatically generated">
            <a:extLst>
              <a:ext uri="{FF2B5EF4-FFF2-40B4-BE49-F238E27FC236}">
                <a16:creationId xmlns:a16="http://schemas.microsoft.com/office/drawing/2014/main" id="{9B6A8E8B-E04B-4D10-9BF5-0E2682FE175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241773" y="2627815"/>
            <a:ext cx="4383605" cy="3591570"/>
          </a:xfrm>
        </p:spPr>
      </p:pic>
      <p:pic>
        <p:nvPicPr>
          <p:cNvPr id="11" name="Content Placeholder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8FF13B14-BA57-4172-B081-D7A1B2AFDB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566621" y="2736850"/>
            <a:ext cx="3642207" cy="3452813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67C4DDC-0C35-49DE-8129-04B1138734BF}"/>
              </a:ext>
            </a:extLst>
          </p:cNvPr>
          <p:cNvSpPr txBox="1"/>
          <p:nvPr/>
        </p:nvSpPr>
        <p:spPr>
          <a:xfrm>
            <a:off x="1566621" y="6189663"/>
            <a:ext cx="36422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cft.vanderbilt.edu/events/teaching-difference-and-power-symposium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nc/3.0/"/>
              </a:rPr>
              <a:t>CC BY-NC</a:t>
            </a:r>
            <a:endParaRPr lang="en-US" sz="9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A13E72-00C1-497A-B178-23B0F311716B}"/>
              </a:ext>
            </a:extLst>
          </p:cNvPr>
          <p:cNvSpPr txBox="1"/>
          <p:nvPr/>
        </p:nvSpPr>
        <p:spPr>
          <a:xfrm>
            <a:off x="6241773" y="5082381"/>
            <a:ext cx="43836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www.flickr.com/photos/bpcp/5280344991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7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215951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BEDFE-072A-4131-BFAC-8125B4D57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51872"/>
            <a:ext cx="10578148" cy="1325563"/>
          </a:xfrm>
        </p:spPr>
        <p:txBody>
          <a:bodyPr/>
          <a:lstStyle/>
          <a:p>
            <a:r>
              <a:rPr lang="en-US" dirty="0"/>
              <a:t>     Sales and Service Principles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BACCAA-2A8A-4C65-9667-46066D9BA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1600" dirty="0">
                <a:effectLst/>
              </a:rPr>
              <a:t>Utilize appropriate current technology and resources to locate and evaluate information needed to accomplish a goal, and then communicate findings in visual, written and/or oral formats</a:t>
            </a: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085E16-A5D4-4A53-B33F-946337555C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US" sz="1800" i="1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Sales and Service Principles was very interesting to learn. I learned how to do sales and customer service skills.</a:t>
            </a:r>
            <a:endParaRPr lang="en-US" dirty="0"/>
          </a:p>
        </p:txBody>
      </p:sp>
      <p:pic>
        <p:nvPicPr>
          <p:cNvPr id="14" name="Content Placeholder 13" descr="Shape, polygon&#10;&#10;Description automatically generated">
            <a:extLst>
              <a:ext uri="{FF2B5EF4-FFF2-40B4-BE49-F238E27FC236}">
                <a16:creationId xmlns:a16="http://schemas.microsoft.com/office/drawing/2014/main" id="{6D7C2C68-43D7-4EEB-933A-36A395139E6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33818" y="2736850"/>
            <a:ext cx="4859952" cy="3452813"/>
          </a:xfrm>
        </p:spPr>
      </p:pic>
      <p:pic>
        <p:nvPicPr>
          <p:cNvPr id="11" name="Content Placeholder 10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A27D234E-6134-43F3-87E8-EC1F0E93EE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98115" y="2736850"/>
            <a:ext cx="5179219" cy="3452813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C048783-FA84-4909-8FEA-0F656E119961}"/>
              </a:ext>
            </a:extLst>
          </p:cNvPr>
          <p:cNvSpPr txBox="1"/>
          <p:nvPr/>
        </p:nvSpPr>
        <p:spPr>
          <a:xfrm>
            <a:off x="798115" y="6189663"/>
            <a:ext cx="51792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://flickr.com/photos/alancleaver/4297836062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/3.0/"/>
              </a:rPr>
              <a:t>CC BY</a:t>
            </a:r>
            <a:endParaRPr lang="en-US" sz="9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E16483-AA37-4FDE-8329-923008404467}"/>
              </a:ext>
            </a:extLst>
          </p:cNvPr>
          <p:cNvSpPr txBox="1"/>
          <p:nvPr/>
        </p:nvSpPr>
        <p:spPr>
          <a:xfrm>
            <a:off x="6333818" y="6189663"/>
            <a:ext cx="4859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www.mommythisandthat.com/2012_06_01_archive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7" tooltip="https://creativecommons.org/licenses/by-nc-nd/3.0/"/>
              </a:rPr>
              <a:t>CC BY-NC-ND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189404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5CD17-2F2F-4398-B279-AA1A329A4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ffectLst/>
                <a:latin typeface="+mn-lt"/>
              </a:rPr>
              <a:t>                                         </a:t>
            </a:r>
            <a:r>
              <a:rPr lang="en-US" sz="4800" dirty="0">
                <a:effectLst/>
                <a:latin typeface="+mn-lt"/>
              </a:rPr>
              <a:t>Accounting Principles 2</a:t>
            </a:r>
            <a:b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400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39EF2-9086-4844-B9B5-180CE1681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550503"/>
            <a:ext cx="5220335" cy="1457740"/>
          </a:xfrm>
        </p:spPr>
        <p:txBody>
          <a:bodyPr>
            <a:normAutofit lnSpcReduction="10000"/>
          </a:bodyPr>
          <a:lstStyle/>
          <a:p>
            <a:r>
              <a:rPr lang="en-US" sz="1800" dirty="0">
                <a:effectLst/>
              </a:rPr>
              <a:t>Follow established methods of inquiry and mathematical reasoning to form conclusions and make decisions.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AF364E-E0D0-40D3-9828-870CE4712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US" sz="1800" i="1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This was a new process I learned, very different but also taught me how accounts are helpful to businesses</a:t>
            </a:r>
            <a:endParaRPr lang="en-US" dirty="0"/>
          </a:p>
        </p:txBody>
      </p:sp>
      <p:pic>
        <p:nvPicPr>
          <p:cNvPr id="18" name="Content Placeholder 17" descr="Table&#10;&#10;Description automatically generated">
            <a:extLst>
              <a:ext uri="{FF2B5EF4-FFF2-40B4-BE49-F238E27FC236}">
                <a16:creationId xmlns:a16="http://schemas.microsoft.com/office/drawing/2014/main" id="{C033274A-4318-4378-87D6-3135F78BE38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72200" y="2738227"/>
            <a:ext cx="5183188" cy="3450059"/>
          </a:xfrm>
        </p:spPr>
      </p:pic>
      <p:pic>
        <p:nvPicPr>
          <p:cNvPr id="15" name="Content Placeholder 14" descr="A picture containing whiteboard&#10;&#10;Description automatically generated">
            <a:extLst>
              <a:ext uri="{FF2B5EF4-FFF2-40B4-BE49-F238E27FC236}">
                <a16:creationId xmlns:a16="http://schemas.microsoft.com/office/drawing/2014/main" id="{172483FA-2EB6-4CAA-BAE0-8B2768C9349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98115" y="2736850"/>
            <a:ext cx="5179219" cy="3452813"/>
          </a:xfr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D1D04AB-FB2B-4E76-8D75-A24A82A89233}"/>
              </a:ext>
            </a:extLst>
          </p:cNvPr>
          <p:cNvSpPr txBox="1"/>
          <p:nvPr/>
        </p:nvSpPr>
        <p:spPr>
          <a:xfrm>
            <a:off x="798115" y="6189663"/>
            <a:ext cx="51792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://www.creative-commons-images.com/clipboard/accounting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sa/3.0/"/>
              </a:rPr>
              <a:t>CC BY-SA</a:t>
            </a:r>
            <a:endParaRPr lang="en-US" sz="9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38612B-36B3-4FAE-B75D-C7BB59F946A1}"/>
              </a:ext>
            </a:extLst>
          </p:cNvPr>
          <p:cNvSpPr txBox="1"/>
          <p:nvPr/>
        </p:nvSpPr>
        <p:spPr>
          <a:xfrm>
            <a:off x="6172200" y="6188286"/>
            <a:ext cx="51831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courses.lumenlearning.com/boundless-accounting/chapter/overview-of-key-elements-of-the-business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168732812"/>
      </p:ext>
    </p:extLst>
  </p:cSld>
  <p:clrMapOvr>
    <a:masterClrMapping/>
  </p:clrMapOvr>
</p:sld>
</file>

<file path=ppt/theme/theme1.xml><?xml version="1.0" encoding="utf-8"?>
<a:theme xmlns:a="http://schemas.openxmlformats.org/drawingml/2006/main" name="CelebrationVTI">
  <a:themeElements>
    <a:clrScheme name="Custom 25">
      <a:dk1>
        <a:sysClr val="windowText" lastClr="000000"/>
      </a:dk1>
      <a:lt1>
        <a:sysClr val="window" lastClr="FFFFFF"/>
      </a:lt1>
      <a:dk2>
        <a:srgbClr val="420023"/>
      </a:dk2>
      <a:lt2>
        <a:srgbClr val="FDFBF9"/>
      </a:lt2>
      <a:accent1>
        <a:srgbClr val="91274F"/>
      </a:accent1>
      <a:accent2>
        <a:srgbClr val="97446E"/>
      </a:accent2>
      <a:accent3>
        <a:srgbClr val="24BEEE"/>
      </a:accent3>
      <a:accent4>
        <a:srgbClr val="A52B3A"/>
      </a:accent4>
      <a:accent5>
        <a:srgbClr val="F39E29"/>
      </a:accent5>
      <a:accent6>
        <a:srgbClr val="E87450"/>
      </a:accent6>
      <a:hlink>
        <a:srgbClr val="F55D5D"/>
      </a:hlink>
      <a:folHlink>
        <a:srgbClr val="EA3A60"/>
      </a:folHlink>
    </a:clrScheme>
    <a:fontScheme name="Custom 10">
      <a:majorFont>
        <a:latin typeface="Gill Sans Nov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brationVTI" id="{BAD6E4D6-FB5F-472A-BAD2-154760D77BE0}" vid="{59D360FE-6438-46F1-A5A6-11415132A23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8C188A65C8A244A3EC883C535C0B5D" ma:contentTypeVersion="12" ma:contentTypeDescription="Create a new document." ma:contentTypeScope="" ma:versionID="25dfc074d10e858222a0bdba8cf1224c">
  <xsd:schema xmlns:xsd="http://www.w3.org/2001/XMLSchema" xmlns:xs="http://www.w3.org/2001/XMLSchema" xmlns:p="http://schemas.microsoft.com/office/2006/metadata/properties" xmlns:ns3="e843d5d4-2ddb-4193-801e-c329df5bb8e1" xmlns:ns4="0242e5e1-e872-41b5-96c0-ab3ff7c63fbc" targetNamespace="http://schemas.microsoft.com/office/2006/metadata/properties" ma:root="true" ma:fieldsID="533d2ec7f97854bbc91173141a632f83" ns3:_="" ns4:_="">
    <xsd:import namespace="e843d5d4-2ddb-4193-801e-c329df5bb8e1"/>
    <xsd:import namespace="0242e5e1-e872-41b5-96c0-ab3ff7c63fb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43d5d4-2ddb-4193-801e-c329df5bb8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42e5e1-e872-41b5-96c0-ab3ff7c63fb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0B42F14-98BE-4E7B-B964-C7DC58CC59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43d5d4-2ddb-4193-801e-c329df5bb8e1"/>
    <ds:schemaRef ds:uri="0242e5e1-e872-41b5-96c0-ab3ff7c63f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1ACB64-17A8-4FEB-8EC0-8E9244769B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1CC64A-238F-4A3B-BF9D-7354DBBF8EF1}">
  <ds:schemaRefs>
    <ds:schemaRef ds:uri="http://schemas.microsoft.com/office/2006/metadata/properties"/>
    <ds:schemaRef ds:uri="0242e5e1-e872-41b5-96c0-ab3ff7c63fbc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e843d5d4-2ddb-4193-801e-c329df5bb8e1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1637</TotalTime>
  <Words>560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 Antiqua</vt:lpstr>
      <vt:lpstr>Calibri</vt:lpstr>
      <vt:lpstr>Gill Sans Nova</vt:lpstr>
      <vt:lpstr>CelebrationVTI</vt:lpstr>
      <vt:lpstr>Articulation Presentation</vt:lpstr>
      <vt:lpstr>           Business Law &amp; Ethics  </vt:lpstr>
      <vt:lpstr>                              English 102</vt:lpstr>
      <vt:lpstr>         Management Principle </vt:lpstr>
      <vt:lpstr>          Career Development 1</vt:lpstr>
      <vt:lpstr>            Marketing Principles</vt:lpstr>
      <vt:lpstr>                  College Math</vt:lpstr>
      <vt:lpstr>     Learning Communities</vt:lpstr>
      <vt:lpstr>     Sales and Service Principles</vt:lpstr>
      <vt:lpstr>                                         Accounting Principles 2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Matrix Presentation</dc:title>
  <dc:creator>al.carmon.channell.a</dc:creator>
  <cp:lastModifiedBy>al.carmon.channell.a</cp:lastModifiedBy>
  <cp:revision>12</cp:revision>
  <dcterms:created xsi:type="dcterms:W3CDTF">2021-04-21T04:53:40Z</dcterms:created>
  <dcterms:modified xsi:type="dcterms:W3CDTF">2021-04-22T08:10:56Z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0x0101007F8C188A65C8A244A3EC883C535C0B5D</vt:lpwstr>
  </property>
</Properties>
</file>