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4"/>
  </p:sldMasterIdLst>
  <p:sldIdLst>
    <p:sldId id="256" r:id="rId5"/>
    <p:sldId id="258" r:id="rId6"/>
    <p:sldId id="259" r:id="rId7"/>
    <p:sldId id="262" r:id="rId8"/>
    <p:sldId id="260" r:id="rId9"/>
    <p:sldId id="261" r:id="rId10"/>
    <p:sldId id="257" r:id="rId11"/>
    <p:sldId id="263" r:id="rId12"/>
    <p:sldId id="264" r:id="rId13"/>
    <p:sldId id="266" r:id="rId14"/>
    <p:sldId id="265" r:id="rId15"/>
    <p:sldId id="267" r:id="rId16"/>
    <p:sldId id="268" r:id="rId17"/>
    <p:sldId id="271" r:id="rId18"/>
    <p:sldId id="270" r:id="rId19"/>
    <p:sldId id="26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ssalacqua, Shannon L" initials="PL" lastIdx="2" clrIdx="0">
    <p:extLst>
      <p:ext uri="{19B8F6BF-5375-455C-9EA6-DF929625EA0E}">
        <p15:presenceInfo xmlns:p15="http://schemas.microsoft.com/office/powerpoint/2012/main" userId="S::slpassalacqua@bryantstratton.edu::d0ee56d6-7d6c-4b1d-8b1f-4c9ca6812e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236C55-C27B-7133-A0E6-F550E24C8C1C}" v="630" dt="2021-08-07T22:57:59.577"/>
    <p1510:client id="{A257BC65-DD63-44B5-B112-77378FBAAB36}" v="22" dt="2021-08-03T21:05:16.432"/>
    <p1510:client id="{F2604D1F-3092-BA4F-8E1F-E0F1260730FC}" v="7" dt="2021-07-27T23:24:56.0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09" d="100"/>
          <a:sy n="109" d="100"/>
        </p:scale>
        <p:origin x="72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pero.skylar" userId="S::b00562645@bryantstratton.edu::69f13b37-4856-4211-be6e-46f91492434f" providerId="AD" clId="Web-{3D236C55-C27B-7133-A0E6-F550E24C8C1C}"/>
    <pc:docChg chg="addSld modSld">
      <pc:chgData name="ro.pero.skylar" userId="S::b00562645@bryantstratton.edu::69f13b37-4856-4211-be6e-46f91492434f" providerId="AD" clId="Web-{3D236C55-C27B-7133-A0E6-F550E24C8C1C}" dt="2021-08-07T22:57:58.874" v="320" actId="1076"/>
      <pc:docMkLst>
        <pc:docMk/>
      </pc:docMkLst>
      <pc:sldChg chg="delCm">
        <pc:chgData name="ro.pero.skylar" userId="S::b00562645@bryantstratton.edu::69f13b37-4856-4211-be6e-46f91492434f" providerId="AD" clId="Web-{3D236C55-C27B-7133-A0E6-F550E24C8C1C}" dt="2021-08-07T22:42:28.794" v="225"/>
        <pc:sldMkLst>
          <pc:docMk/>
          <pc:sldMk cId="3531503568" sldId="256"/>
        </pc:sldMkLst>
      </pc:sldChg>
      <pc:sldChg chg="modSp">
        <pc:chgData name="ro.pero.skylar" userId="S::b00562645@bryantstratton.edu::69f13b37-4856-4211-be6e-46f91492434f" providerId="AD" clId="Web-{3D236C55-C27B-7133-A0E6-F550E24C8C1C}" dt="2021-08-07T20:41:56.755" v="1" actId="20577"/>
        <pc:sldMkLst>
          <pc:docMk/>
          <pc:sldMk cId="2592323820" sldId="258"/>
        </pc:sldMkLst>
        <pc:spChg chg="mod">
          <ac:chgData name="ro.pero.skylar" userId="S::b00562645@bryantstratton.edu::69f13b37-4856-4211-be6e-46f91492434f" providerId="AD" clId="Web-{3D236C55-C27B-7133-A0E6-F550E24C8C1C}" dt="2021-08-07T20:41:56.755" v="1" actId="20577"/>
          <ac:spMkLst>
            <pc:docMk/>
            <pc:sldMk cId="2592323820" sldId="258"/>
            <ac:spMk id="3" creationId="{7EFD58F1-8DB7-40D3-90B8-D38ECFA49665}"/>
          </ac:spMkLst>
        </pc:spChg>
      </pc:sldChg>
      <pc:sldChg chg="addSp delSp modSp delCm">
        <pc:chgData name="ro.pero.skylar" userId="S::b00562645@bryantstratton.edu::69f13b37-4856-4211-be6e-46f91492434f" providerId="AD" clId="Web-{3D236C55-C27B-7133-A0E6-F550E24C8C1C}" dt="2021-08-07T22:57:58.874" v="320" actId="1076"/>
        <pc:sldMkLst>
          <pc:docMk/>
          <pc:sldMk cId="726051740" sldId="260"/>
        </pc:sldMkLst>
        <pc:spChg chg="del mod">
          <ac:chgData name="ro.pero.skylar" userId="S::b00562645@bryantstratton.edu::69f13b37-4856-4211-be6e-46f91492434f" providerId="AD" clId="Web-{3D236C55-C27B-7133-A0E6-F550E24C8C1C}" dt="2021-08-07T22:57:58.561" v="318"/>
          <ac:spMkLst>
            <pc:docMk/>
            <pc:sldMk cId="726051740" sldId="260"/>
            <ac:spMk id="3" creationId="{7E6F97F1-60A4-49AB-A34A-49C3471CCE23}"/>
          </ac:spMkLst>
        </pc:spChg>
        <pc:picChg chg="add mod ord">
          <ac:chgData name="ro.pero.skylar" userId="S::b00562645@bryantstratton.edu::69f13b37-4856-4211-be6e-46f91492434f" providerId="AD" clId="Web-{3D236C55-C27B-7133-A0E6-F550E24C8C1C}" dt="2021-08-07T22:57:58.874" v="320" actId="1076"/>
          <ac:picMkLst>
            <pc:docMk/>
            <pc:sldMk cId="726051740" sldId="260"/>
            <ac:picMk id="5" creationId="{1377F8DB-1983-4D97-A110-E2326185A44E}"/>
          </ac:picMkLst>
        </pc:picChg>
      </pc:sldChg>
      <pc:sldChg chg="addSp delSp modSp">
        <pc:chgData name="ro.pero.skylar" userId="S::b00562645@bryantstratton.edu::69f13b37-4856-4211-be6e-46f91492434f" providerId="AD" clId="Web-{3D236C55-C27B-7133-A0E6-F550E24C8C1C}" dt="2021-08-07T22:50:01.370" v="316" actId="1076"/>
        <pc:sldMkLst>
          <pc:docMk/>
          <pc:sldMk cId="2671410052" sldId="261"/>
        </pc:sldMkLst>
        <pc:spChg chg="del mod">
          <ac:chgData name="ro.pero.skylar" userId="S::b00562645@bryantstratton.edu::69f13b37-4856-4211-be6e-46f91492434f" providerId="AD" clId="Web-{3D236C55-C27B-7133-A0E6-F550E24C8C1C}" dt="2021-08-07T22:49:48.244" v="313"/>
          <ac:spMkLst>
            <pc:docMk/>
            <pc:sldMk cId="2671410052" sldId="261"/>
            <ac:spMk id="3" creationId="{7E6F97F1-60A4-49AB-A34A-49C3471CCE23}"/>
          </ac:spMkLst>
        </pc:spChg>
        <pc:spChg chg="mod">
          <ac:chgData name="ro.pero.skylar" userId="S::b00562645@bryantstratton.edu::69f13b37-4856-4211-be6e-46f91492434f" providerId="AD" clId="Web-{3D236C55-C27B-7133-A0E6-F550E24C8C1C}" dt="2021-08-07T22:47:19.209" v="306" actId="20577"/>
          <ac:spMkLst>
            <pc:docMk/>
            <pc:sldMk cId="2671410052" sldId="261"/>
            <ac:spMk id="4" creationId="{C3921474-AAC3-412F-BEA6-7E2BDC0736DA}"/>
          </ac:spMkLst>
        </pc:spChg>
        <pc:spChg chg="add del">
          <ac:chgData name="ro.pero.skylar" userId="S::b00562645@bryantstratton.edu::69f13b37-4856-4211-be6e-46f91492434f" providerId="AD" clId="Web-{3D236C55-C27B-7133-A0E6-F550E24C8C1C}" dt="2021-08-07T22:49:51.432" v="314"/>
          <ac:spMkLst>
            <pc:docMk/>
            <pc:sldMk cId="2671410052" sldId="261"/>
            <ac:spMk id="6" creationId="{6D8C0324-1310-44DC-83E4-F5425C9F01DD}"/>
          </ac:spMkLst>
        </pc:spChg>
        <pc:picChg chg="add mod">
          <ac:chgData name="ro.pero.skylar" userId="S::b00562645@bryantstratton.edu::69f13b37-4856-4211-be6e-46f91492434f" providerId="AD" clId="Web-{3D236C55-C27B-7133-A0E6-F550E24C8C1C}" dt="2021-08-07T22:50:01.370" v="316" actId="1076"/>
          <ac:picMkLst>
            <pc:docMk/>
            <pc:sldMk cId="2671410052" sldId="261"/>
            <ac:picMk id="5" creationId="{A0BAA0F2-E95C-424A-A425-CDEB5A86AACA}"/>
          </ac:picMkLst>
        </pc:picChg>
      </pc:sldChg>
      <pc:sldChg chg="addSp delSp modSp add replId">
        <pc:chgData name="ro.pero.skylar" userId="S::b00562645@bryantstratton.edu::69f13b37-4856-4211-be6e-46f91492434f" providerId="AD" clId="Web-{3D236C55-C27B-7133-A0E6-F550E24C8C1C}" dt="2021-08-07T22:30:17.770" v="125" actId="1076"/>
        <pc:sldMkLst>
          <pc:docMk/>
          <pc:sldMk cId="1121868414" sldId="270"/>
        </pc:sldMkLst>
        <pc:spChg chg="mod">
          <ac:chgData name="ro.pero.skylar" userId="S::b00562645@bryantstratton.edu::69f13b37-4856-4211-be6e-46f91492434f" providerId="AD" clId="Web-{3D236C55-C27B-7133-A0E6-F550E24C8C1C}" dt="2021-08-07T21:09:09.376" v="10" actId="20577"/>
          <ac:spMkLst>
            <pc:docMk/>
            <pc:sldMk cId="1121868414" sldId="270"/>
            <ac:spMk id="2" creationId="{713AC129-4284-C641-B068-1D4C612F3481}"/>
          </ac:spMkLst>
        </pc:spChg>
        <pc:spChg chg="mod">
          <ac:chgData name="ro.pero.skylar" userId="S::b00562645@bryantstratton.edu::69f13b37-4856-4211-be6e-46f91492434f" providerId="AD" clId="Web-{3D236C55-C27B-7133-A0E6-F550E24C8C1C}" dt="2021-08-07T21:11:49.598" v="72" actId="20577"/>
          <ac:spMkLst>
            <pc:docMk/>
            <pc:sldMk cId="1121868414" sldId="270"/>
            <ac:spMk id="4" creationId="{75F8EC87-66A1-C942-9E62-8F674D3EB411}"/>
          </ac:spMkLst>
        </pc:spChg>
        <pc:spChg chg="add del mod">
          <ac:chgData name="ro.pero.skylar" userId="S::b00562645@bryantstratton.edu::69f13b37-4856-4211-be6e-46f91492434f" providerId="AD" clId="Web-{3D236C55-C27B-7133-A0E6-F550E24C8C1C}" dt="2021-08-07T22:30:06.160" v="123"/>
          <ac:spMkLst>
            <pc:docMk/>
            <pc:sldMk cId="1121868414" sldId="270"/>
            <ac:spMk id="5" creationId="{DD23A457-DF38-4045-90A2-9E429769FC1E}"/>
          </ac:spMkLst>
        </pc:spChg>
        <pc:picChg chg="add mod ord">
          <ac:chgData name="ro.pero.skylar" userId="S::b00562645@bryantstratton.edu::69f13b37-4856-4211-be6e-46f91492434f" providerId="AD" clId="Web-{3D236C55-C27B-7133-A0E6-F550E24C8C1C}" dt="2021-08-07T22:30:17.770" v="125" actId="1076"/>
          <ac:picMkLst>
            <pc:docMk/>
            <pc:sldMk cId="1121868414" sldId="270"/>
            <ac:picMk id="3" creationId="{91B607D9-09B8-4EDB-A296-48506D2CDC0F}"/>
          </ac:picMkLst>
        </pc:picChg>
        <pc:picChg chg="del">
          <ac:chgData name="ro.pero.skylar" userId="S::b00562645@bryantstratton.edu::69f13b37-4856-4211-be6e-46f91492434f" providerId="AD" clId="Web-{3D236C55-C27B-7133-A0E6-F550E24C8C1C}" dt="2021-08-07T21:09:27.970" v="11"/>
          <ac:picMkLst>
            <pc:docMk/>
            <pc:sldMk cId="1121868414" sldId="270"/>
            <ac:picMk id="14" creationId="{A7DB2807-E1B7-4142-A0C1-5EFDAF04F5D0}"/>
          </ac:picMkLst>
        </pc:picChg>
      </pc:sldChg>
      <pc:sldChg chg="addSp delSp modSp add replId">
        <pc:chgData name="ro.pero.skylar" userId="S::b00562645@bryantstratton.edu::69f13b37-4856-4211-be6e-46f91492434f" providerId="AD" clId="Web-{3D236C55-C27B-7133-A0E6-F550E24C8C1C}" dt="2021-08-07T22:41:38.840" v="223" actId="20577"/>
        <pc:sldMkLst>
          <pc:docMk/>
          <pc:sldMk cId="923263277" sldId="271"/>
        </pc:sldMkLst>
        <pc:spChg chg="mod">
          <ac:chgData name="ro.pero.skylar" userId="S::b00562645@bryantstratton.edu::69f13b37-4856-4211-be6e-46f91492434f" providerId="AD" clId="Web-{3D236C55-C27B-7133-A0E6-F550E24C8C1C}" dt="2021-08-07T22:38:39.095" v="130" actId="20577"/>
          <ac:spMkLst>
            <pc:docMk/>
            <pc:sldMk cId="923263277" sldId="271"/>
            <ac:spMk id="2" creationId="{713AC129-4284-C641-B068-1D4C612F3481}"/>
          </ac:spMkLst>
        </pc:spChg>
        <pc:spChg chg="mod">
          <ac:chgData name="ro.pero.skylar" userId="S::b00562645@bryantstratton.edu::69f13b37-4856-4211-be6e-46f91492434f" providerId="AD" clId="Web-{3D236C55-C27B-7133-A0E6-F550E24C8C1C}" dt="2021-08-07T22:41:38.840" v="223" actId="20577"/>
          <ac:spMkLst>
            <pc:docMk/>
            <pc:sldMk cId="923263277" sldId="271"/>
            <ac:spMk id="4" creationId="{75F8EC87-66A1-C942-9E62-8F674D3EB411}"/>
          </ac:spMkLst>
        </pc:spChg>
        <pc:spChg chg="add del mod">
          <ac:chgData name="ro.pero.skylar" userId="S::b00562645@bryantstratton.edu::69f13b37-4856-4211-be6e-46f91492434f" providerId="AD" clId="Web-{3D236C55-C27B-7133-A0E6-F550E24C8C1C}" dt="2021-08-07T22:38:48.970" v="132"/>
          <ac:spMkLst>
            <pc:docMk/>
            <pc:sldMk cId="923263277" sldId="271"/>
            <ac:spMk id="5" creationId="{190256E7-6E17-4C2C-BA8B-8B3124E311F8}"/>
          </ac:spMkLst>
        </pc:spChg>
        <pc:picChg chg="add mod ord">
          <ac:chgData name="ro.pero.skylar" userId="S::b00562645@bryantstratton.edu::69f13b37-4856-4211-be6e-46f91492434f" providerId="AD" clId="Web-{3D236C55-C27B-7133-A0E6-F550E24C8C1C}" dt="2021-08-07T22:39:07.330" v="135" actId="14100"/>
          <ac:picMkLst>
            <pc:docMk/>
            <pc:sldMk cId="923263277" sldId="271"/>
            <ac:picMk id="6" creationId="{41ECA3D9-FA52-4833-B621-A79CF78A1F2F}"/>
          </ac:picMkLst>
        </pc:picChg>
        <pc:picChg chg="del">
          <ac:chgData name="ro.pero.skylar" userId="S::b00562645@bryantstratton.edu::69f13b37-4856-4211-be6e-46f91492434f" providerId="AD" clId="Web-{3D236C55-C27B-7133-A0E6-F550E24C8C1C}" dt="2021-08-07T22:38:43.501" v="131"/>
          <ac:picMkLst>
            <pc:docMk/>
            <pc:sldMk cId="923263277" sldId="271"/>
            <ac:picMk id="14" creationId="{A7DB2807-E1B7-4142-A0C1-5EFDAF04F5D0}"/>
          </ac:picMkLst>
        </pc:picChg>
      </pc:sldChg>
    </pc:docChg>
  </pc:docChgLst>
  <pc:docChgLst>
    <pc:chgData name="ro.pero.skylar" userId="69f13b37-4856-4211-be6e-46f91492434f" providerId="ADAL" clId="{F2604D1F-3092-BA4F-8E1F-E0F1260730FC}"/>
    <pc:docChg chg="undo redo custSel addSld modSld">
      <pc:chgData name="ro.pero.skylar" userId="69f13b37-4856-4211-be6e-46f91492434f" providerId="ADAL" clId="{F2604D1F-3092-BA4F-8E1F-E0F1260730FC}" dt="2021-07-27T23:28:06.564" v="863" actId="20577"/>
      <pc:docMkLst>
        <pc:docMk/>
      </pc:docMkLst>
      <pc:sldChg chg="modSp mod">
        <pc:chgData name="ro.pero.skylar" userId="69f13b37-4856-4211-be6e-46f91492434f" providerId="ADAL" clId="{F2604D1F-3092-BA4F-8E1F-E0F1260730FC}" dt="2021-07-27T22:41:43.419" v="0" actId="33524"/>
        <pc:sldMkLst>
          <pc:docMk/>
          <pc:sldMk cId="726051740" sldId="260"/>
        </pc:sldMkLst>
        <pc:spChg chg="mod">
          <ac:chgData name="ro.pero.skylar" userId="69f13b37-4856-4211-be6e-46f91492434f" providerId="ADAL" clId="{F2604D1F-3092-BA4F-8E1F-E0F1260730FC}" dt="2021-07-27T22:41:43.419" v="0" actId="33524"/>
          <ac:spMkLst>
            <pc:docMk/>
            <pc:sldMk cId="726051740" sldId="260"/>
            <ac:spMk id="4" creationId="{C3921474-AAC3-412F-BEA6-7E2BDC0736DA}"/>
          </ac:spMkLst>
        </pc:spChg>
      </pc:sldChg>
      <pc:sldChg chg="modSp mod">
        <pc:chgData name="ro.pero.skylar" userId="69f13b37-4856-4211-be6e-46f91492434f" providerId="ADAL" clId="{F2604D1F-3092-BA4F-8E1F-E0F1260730FC}" dt="2021-07-27T23:28:06.564" v="863" actId="20577"/>
        <pc:sldMkLst>
          <pc:docMk/>
          <pc:sldMk cId="2671410052" sldId="261"/>
        </pc:sldMkLst>
        <pc:spChg chg="mod">
          <ac:chgData name="ro.pero.skylar" userId="69f13b37-4856-4211-be6e-46f91492434f" providerId="ADAL" clId="{F2604D1F-3092-BA4F-8E1F-E0F1260730FC}" dt="2021-07-27T23:28:06.564" v="863" actId="20577"/>
          <ac:spMkLst>
            <pc:docMk/>
            <pc:sldMk cId="2671410052" sldId="261"/>
            <ac:spMk id="4" creationId="{C3921474-AAC3-412F-BEA6-7E2BDC0736DA}"/>
          </ac:spMkLst>
        </pc:spChg>
      </pc:sldChg>
      <pc:sldChg chg="addSp delSp modSp new mod setBg">
        <pc:chgData name="ro.pero.skylar" userId="69f13b37-4856-4211-be6e-46f91492434f" providerId="ADAL" clId="{F2604D1F-3092-BA4F-8E1F-E0F1260730FC}" dt="2021-07-27T23:25:14.305" v="851" actId="1076"/>
        <pc:sldMkLst>
          <pc:docMk/>
          <pc:sldMk cId="2705731724" sldId="268"/>
        </pc:sldMkLst>
        <pc:spChg chg="mod">
          <ac:chgData name="ro.pero.skylar" userId="69f13b37-4856-4211-be6e-46f91492434f" providerId="ADAL" clId="{F2604D1F-3092-BA4F-8E1F-E0F1260730FC}" dt="2021-07-27T22:53:22.070" v="266" actId="20577"/>
          <ac:spMkLst>
            <pc:docMk/>
            <pc:sldMk cId="2705731724" sldId="268"/>
            <ac:spMk id="2" creationId="{713AC129-4284-C641-B068-1D4C612F3481}"/>
          </ac:spMkLst>
        </pc:spChg>
        <pc:spChg chg="add del">
          <ac:chgData name="ro.pero.skylar" userId="69f13b37-4856-4211-be6e-46f91492434f" providerId="ADAL" clId="{F2604D1F-3092-BA4F-8E1F-E0F1260730FC}" dt="2021-07-27T22:48:43.237" v="22" actId="931"/>
          <ac:spMkLst>
            <pc:docMk/>
            <pc:sldMk cId="2705731724" sldId="268"/>
            <ac:spMk id="3" creationId="{359652A7-076C-1A4C-80F0-99067C392A31}"/>
          </ac:spMkLst>
        </pc:spChg>
        <pc:spChg chg="mod">
          <ac:chgData name="ro.pero.skylar" userId="69f13b37-4856-4211-be6e-46f91492434f" providerId="ADAL" clId="{F2604D1F-3092-BA4F-8E1F-E0F1260730FC}" dt="2021-07-27T23:01:41.828" v="846" actId="1076"/>
          <ac:spMkLst>
            <pc:docMk/>
            <pc:sldMk cId="2705731724" sldId="268"/>
            <ac:spMk id="4" creationId="{75F8EC87-66A1-C942-9E62-8F674D3EB411}"/>
          </ac:spMkLst>
        </pc:spChg>
        <pc:spChg chg="add del mod">
          <ac:chgData name="ro.pero.skylar" userId="69f13b37-4856-4211-be6e-46f91492434f" providerId="ADAL" clId="{F2604D1F-3092-BA4F-8E1F-E0F1260730FC}" dt="2021-07-27T23:24:56.067" v="848"/>
          <ac:spMkLst>
            <pc:docMk/>
            <pc:sldMk cId="2705731724" sldId="268"/>
            <ac:spMk id="8" creationId="{D19D0F3A-4889-EB4B-85C9-BAE12ED3926D}"/>
          </ac:spMkLst>
        </pc:spChg>
        <pc:spChg chg="add del">
          <ac:chgData name="ro.pero.skylar" userId="69f13b37-4856-4211-be6e-46f91492434f" providerId="ADAL" clId="{F2604D1F-3092-BA4F-8E1F-E0F1260730FC}" dt="2021-07-27T22:48:29.490" v="15" actId="26606"/>
          <ac:spMkLst>
            <pc:docMk/>
            <pc:sldMk cId="2705731724" sldId="268"/>
            <ac:spMk id="11" creationId="{419501C6-F015-4273-AF88-E0F6C853899F}"/>
          </ac:spMkLst>
        </pc:spChg>
        <pc:spChg chg="add del">
          <ac:chgData name="ro.pero.skylar" userId="69f13b37-4856-4211-be6e-46f91492434f" providerId="ADAL" clId="{F2604D1F-3092-BA4F-8E1F-E0F1260730FC}" dt="2021-07-27T22:48:29.490" v="15" actId="26606"/>
          <ac:spMkLst>
            <pc:docMk/>
            <pc:sldMk cId="2705731724" sldId="268"/>
            <ac:spMk id="13" creationId="{CA677DB7-5829-45BD-9754-5EC484CC4253}"/>
          </ac:spMkLst>
        </pc:spChg>
        <pc:spChg chg="add del">
          <ac:chgData name="ro.pero.skylar" userId="69f13b37-4856-4211-be6e-46f91492434f" providerId="ADAL" clId="{F2604D1F-3092-BA4F-8E1F-E0F1260730FC}" dt="2021-07-27T22:48:37.713" v="17" actId="26606"/>
          <ac:spMkLst>
            <pc:docMk/>
            <pc:sldMk cId="2705731724" sldId="268"/>
            <ac:spMk id="15" creationId="{56533F40-045E-4E3D-9243-864CD4E58669}"/>
          </ac:spMkLst>
        </pc:spChg>
        <pc:spChg chg="add del">
          <ac:chgData name="ro.pero.skylar" userId="69f13b37-4856-4211-be6e-46f91492434f" providerId="ADAL" clId="{F2604D1F-3092-BA4F-8E1F-E0F1260730FC}" dt="2021-07-27T22:48:37.713" v="17" actId="26606"/>
          <ac:spMkLst>
            <pc:docMk/>
            <pc:sldMk cId="2705731724" sldId="268"/>
            <ac:spMk id="16" creationId="{30402EC6-D845-41B3-BEBE-CB34D9BFEA60}"/>
          </ac:spMkLst>
        </pc:spChg>
        <pc:picChg chg="add del mod ord">
          <ac:chgData name="ro.pero.skylar" userId="69f13b37-4856-4211-be6e-46f91492434f" providerId="ADAL" clId="{F2604D1F-3092-BA4F-8E1F-E0F1260730FC}" dt="2021-07-27T23:01:52.138" v="847" actId="21"/>
          <ac:picMkLst>
            <pc:docMk/>
            <pc:sldMk cId="2705731724" sldId="268"/>
            <ac:picMk id="6" creationId="{774F43B6-514E-1340-BCB8-ECFFB27C0100}"/>
          </ac:picMkLst>
        </pc:picChg>
        <pc:picChg chg="add mod">
          <ac:chgData name="ro.pero.skylar" userId="69f13b37-4856-4211-be6e-46f91492434f" providerId="ADAL" clId="{F2604D1F-3092-BA4F-8E1F-E0F1260730FC}" dt="2021-07-27T23:25:14.305" v="851" actId="1076"/>
          <ac:picMkLst>
            <pc:docMk/>
            <pc:sldMk cId="2705731724" sldId="268"/>
            <ac:picMk id="14" creationId="{A7DB2807-E1B7-4142-A0C1-5EFDAF04F5D0}"/>
          </ac:picMkLst>
        </pc:picChg>
      </pc:sldChg>
      <pc:sldChg chg="add">
        <pc:chgData name="ro.pero.skylar" userId="69f13b37-4856-4211-be6e-46f91492434f" providerId="ADAL" clId="{F2604D1F-3092-BA4F-8E1F-E0F1260730FC}" dt="2021-07-27T22:53:06.125" v="260"/>
        <pc:sldMkLst>
          <pc:docMk/>
          <pc:sldMk cId="1408123890" sldId="269"/>
        </pc:sldMkLst>
      </pc:sldChg>
    </pc:docChg>
  </pc:docChgLst>
  <pc:docChgLst>
    <pc:chgData name="ro.pero.skylar" userId="S::b00562645@bryantstratton.edu::69f13b37-4856-4211-be6e-46f91492434f" providerId="AD" clId="Web-{A257BC65-DD63-44B5-B112-77378FBAAB36}"/>
    <pc:docChg chg="modSld">
      <pc:chgData name="ro.pero.skylar" userId="S::b00562645@bryantstratton.edu::69f13b37-4856-4211-be6e-46f91492434f" providerId="AD" clId="Web-{A257BC65-DD63-44B5-B112-77378FBAAB36}" dt="2021-08-03T21:05:16.432" v="8" actId="20577"/>
      <pc:docMkLst>
        <pc:docMk/>
      </pc:docMkLst>
      <pc:sldChg chg="modSp">
        <pc:chgData name="ro.pero.skylar" userId="S::b00562645@bryantstratton.edu::69f13b37-4856-4211-be6e-46f91492434f" providerId="AD" clId="Web-{A257BC65-DD63-44B5-B112-77378FBAAB36}" dt="2021-08-03T21:05:16.432" v="8" actId="20577"/>
        <pc:sldMkLst>
          <pc:docMk/>
          <pc:sldMk cId="1408123890" sldId="269"/>
        </pc:sldMkLst>
        <pc:spChg chg="mod">
          <ac:chgData name="ro.pero.skylar" userId="S::b00562645@bryantstratton.edu::69f13b37-4856-4211-be6e-46f91492434f" providerId="AD" clId="Web-{A257BC65-DD63-44B5-B112-77378FBAAB36}" dt="2021-08-03T21:05:16.432" v="8" actId="20577"/>
          <ac:spMkLst>
            <pc:docMk/>
            <pc:sldMk cId="1408123890" sldId="269"/>
            <ac:spMk id="4" creationId="{75F8EC87-66A1-C942-9E62-8F674D3EB411}"/>
          </ac:spMkLst>
        </pc:spChg>
      </pc:sldChg>
    </pc:docChg>
  </pc:docChgLst>
  <pc:docChgLst>
    <pc:chgData name="Passalacqua, Shannon L" userId="S::slpassalacqua@bryantstratton.edu::d0ee56d6-7d6c-4b1d-8b1f-4c9ca6812e94" providerId="AD" clId="Web-{3F4ADCA8-CBC3-548C-E6D1-3CC31F588E95}"/>
    <pc:docChg chg="modSld">
      <pc:chgData name="Passalacqua, Shannon L" userId="S::slpassalacqua@bryantstratton.edu::d0ee56d6-7d6c-4b1d-8b1f-4c9ca6812e94" providerId="AD" clId="Web-{3F4ADCA8-CBC3-548C-E6D1-3CC31F588E95}" dt="2021-07-08T14:24:18.053" v="6"/>
      <pc:docMkLst>
        <pc:docMk/>
      </pc:docMkLst>
      <pc:sldChg chg="modSp addCm">
        <pc:chgData name="Passalacqua, Shannon L" userId="S::slpassalacqua@bryantstratton.edu::d0ee56d6-7d6c-4b1d-8b1f-4c9ca6812e94" providerId="AD" clId="Web-{3F4ADCA8-CBC3-548C-E6D1-3CC31F588E95}" dt="2021-07-08T14:24:18.053" v="6"/>
        <pc:sldMkLst>
          <pc:docMk/>
          <pc:sldMk cId="3531503568" sldId="256"/>
        </pc:sldMkLst>
        <pc:spChg chg="mod">
          <ac:chgData name="Passalacqua, Shannon L" userId="S::slpassalacqua@bryantstratton.edu::d0ee56d6-7d6c-4b1d-8b1f-4c9ca6812e94" providerId="AD" clId="Web-{3F4ADCA8-CBC3-548C-E6D1-3CC31F588E95}" dt="2021-07-08T14:21:40.627" v="4" actId="20577"/>
          <ac:spMkLst>
            <pc:docMk/>
            <pc:sldMk cId="3531503568" sldId="256"/>
            <ac:spMk id="3" creationId="{08561E7C-0939-435F-9965-FA9E290ED6D7}"/>
          </ac:spMkLst>
        </pc:spChg>
      </pc:sldChg>
      <pc:sldChg chg="addCm">
        <pc:chgData name="Passalacqua, Shannon L" userId="S::slpassalacqua@bryantstratton.edu::d0ee56d6-7d6c-4b1d-8b1f-4c9ca6812e94" providerId="AD" clId="Web-{3F4ADCA8-CBC3-548C-E6D1-3CC31F588E95}" dt="2021-07-08T14:22:43.972" v="5"/>
        <pc:sldMkLst>
          <pc:docMk/>
          <pc:sldMk cId="726051740" sldId="26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8/7/21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8/7/21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8/7/21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8/7/21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8/7/21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8/7/21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8/7/21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8/7/21</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8/7/21</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8/7/21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8/7/21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8/7/21</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22F38BC-D98D-4D85-8CF7-BA70EEDEDD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1A2D87-B154-4FE8-9F9C-B2A2C3416FC6}"/>
              </a:ext>
            </a:extLst>
          </p:cNvPr>
          <p:cNvSpPr>
            <a:spLocks noGrp="1"/>
          </p:cNvSpPr>
          <p:nvPr>
            <p:ph type="ctrTitle"/>
          </p:nvPr>
        </p:nvSpPr>
        <p:spPr>
          <a:xfrm>
            <a:off x="804672" y="2386744"/>
            <a:ext cx="5925310" cy="1645920"/>
          </a:xfrm>
        </p:spPr>
        <p:txBody>
          <a:bodyPr>
            <a:normAutofit/>
          </a:bodyPr>
          <a:lstStyle/>
          <a:p>
            <a:r>
              <a:rPr lang="en-US" dirty="0"/>
              <a:t>E-Portfolio Project</a:t>
            </a:r>
          </a:p>
        </p:txBody>
      </p:sp>
      <p:sp>
        <p:nvSpPr>
          <p:cNvPr id="3" name="Subtitle 2">
            <a:extLst>
              <a:ext uri="{FF2B5EF4-FFF2-40B4-BE49-F238E27FC236}">
                <a16:creationId xmlns:a16="http://schemas.microsoft.com/office/drawing/2014/main" id="{08561E7C-0939-435F-9965-FA9E290ED6D7}"/>
              </a:ext>
            </a:extLst>
          </p:cNvPr>
          <p:cNvSpPr>
            <a:spLocks noGrp="1"/>
          </p:cNvSpPr>
          <p:nvPr>
            <p:ph type="subTitle" idx="1"/>
          </p:nvPr>
        </p:nvSpPr>
        <p:spPr>
          <a:xfrm>
            <a:off x="1148615" y="4352544"/>
            <a:ext cx="5242560" cy="1239894"/>
          </a:xfrm>
        </p:spPr>
        <p:txBody>
          <a:bodyPr vert="horz" lIns="91440" tIns="45720" rIns="91440" bIns="45720" rtlCol="0" anchor="t">
            <a:normAutofit fontScale="85000" lnSpcReduction="20000"/>
          </a:bodyPr>
          <a:lstStyle/>
          <a:p>
            <a:pPr>
              <a:lnSpc>
                <a:spcPct val="90000"/>
              </a:lnSpc>
            </a:pPr>
            <a:r>
              <a:rPr lang="en-US" dirty="0">
                <a:solidFill>
                  <a:srgbClr val="FFFFFF"/>
                </a:solidFill>
              </a:rPr>
              <a:t>Skylar Pero</a:t>
            </a:r>
          </a:p>
          <a:p>
            <a:pPr>
              <a:lnSpc>
                <a:spcPct val="90000"/>
              </a:lnSpc>
            </a:pPr>
            <a:r>
              <a:rPr lang="en-US" dirty="0">
                <a:solidFill>
                  <a:srgbClr val="FFFFFF"/>
                </a:solidFill>
              </a:rPr>
              <a:t>Bryant &amp; Stratton College</a:t>
            </a:r>
          </a:p>
          <a:p>
            <a:pPr>
              <a:lnSpc>
                <a:spcPct val="90000"/>
              </a:lnSpc>
            </a:pPr>
            <a:r>
              <a:rPr lang="en-US" dirty="0">
                <a:solidFill>
                  <a:srgbClr val="FFFFFF"/>
                </a:solidFill>
              </a:rPr>
              <a:t>Medical Assisting</a:t>
            </a:r>
          </a:p>
          <a:p>
            <a:pPr>
              <a:lnSpc>
                <a:spcPct val="90000"/>
              </a:lnSpc>
            </a:pPr>
            <a:r>
              <a:rPr lang="en-US" dirty="0">
                <a:solidFill>
                  <a:srgbClr val="FFFFFF"/>
                </a:solidFill>
              </a:rPr>
              <a:t>2021</a:t>
            </a:r>
          </a:p>
        </p:txBody>
      </p:sp>
      <p:sp>
        <p:nvSpPr>
          <p:cNvPr id="21" name="Rectangle 20">
            <a:extLst>
              <a:ext uri="{FF2B5EF4-FFF2-40B4-BE49-F238E27FC236}">
                <a16:creationId xmlns:a16="http://schemas.microsoft.com/office/drawing/2014/main" id="{B501A2F0-90BE-4D86-9A8A-4390413F7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640080"/>
            <a:ext cx="401726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80F5EB4E-25CD-44CC-AF95-30C925342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0771" y="802767"/>
            <a:ext cx="368503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5C19C31-B803-4BCA-8CED-BF58EE05D868}"/>
              </a:ext>
            </a:extLst>
          </p:cNvPr>
          <p:cNvPicPr>
            <a:picLocks noChangeAspect="1"/>
          </p:cNvPicPr>
          <p:nvPr/>
        </p:nvPicPr>
        <p:blipFill>
          <a:blip r:embed="rId2"/>
          <a:stretch>
            <a:fillRect/>
          </a:stretch>
        </p:blipFill>
        <p:spPr>
          <a:xfrm>
            <a:off x="7706447" y="1589321"/>
            <a:ext cx="3679356" cy="3679356"/>
          </a:xfrm>
          <a:prstGeom prst="rect">
            <a:avLst/>
          </a:prstGeom>
        </p:spPr>
      </p:pic>
    </p:spTree>
    <p:extLst>
      <p:ext uri="{BB962C8B-B14F-4D97-AF65-F5344CB8AC3E}">
        <p14:creationId xmlns:p14="http://schemas.microsoft.com/office/powerpoint/2010/main" val="3531503568"/>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B636D-5F01-45BB-AAEA-1AAA2A2FB757}"/>
              </a:ext>
            </a:extLst>
          </p:cNvPr>
          <p:cNvSpPr>
            <a:spLocks noGrp="1"/>
          </p:cNvSpPr>
          <p:nvPr>
            <p:ph type="ctrTitle"/>
          </p:nvPr>
        </p:nvSpPr>
        <p:spPr>
          <a:xfrm>
            <a:off x="2329859" y="300412"/>
            <a:ext cx="7532281" cy="1290504"/>
          </a:xfrm>
        </p:spPr>
        <p:txBody>
          <a:bodyPr>
            <a:normAutofit/>
          </a:bodyPr>
          <a:lstStyle/>
          <a:p>
            <a:r>
              <a:rPr lang="en-US" sz="3200" dirty="0"/>
              <a:t>Institutional outcomes</a:t>
            </a:r>
          </a:p>
        </p:txBody>
      </p:sp>
      <p:sp>
        <p:nvSpPr>
          <p:cNvPr id="3" name="Subtitle 2">
            <a:extLst>
              <a:ext uri="{FF2B5EF4-FFF2-40B4-BE49-F238E27FC236}">
                <a16:creationId xmlns:a16="http://schemas.microsoft.com/office/drawing/2014/main" id="{7EFD58F1-8DB7-40D3-90B8-D38ECFA49665}"/>
              </a:ext>
            </a:extLst>
          </p:cNvPr>
          <p:cNvSpPr>
            <a:spLocks noGrp="1"/>
          </p:cNvSpPr>
          <p:nvPr>
            <p:ph type="subTitle" idx="1"/>
          </p:nvPr>
        </p:nvSpPr>
        <p:spPr>
          <a:xfrm>
            <a:off x="1600197" y="1804694"/>
            <a:ext cx="9096155" cy="4717030"/>
          </a:xfrm>
        </p:spPr>
        <p:txBody>
          <a:bodyPr vert="horz" lIns="91440" tIns="45720" rIns="91440" bIns="45720" rtlCol="0" anchor="t">
            <a:noAutofit/>
          </a:bodyPr>
          <a:lstStyle/>
          <a:p>
            <a:pPr algn="l">
              <a:spcBef>
                <a:spcPts val="0"/>
              </a:spcBef>
              <a:buClrTx/>
              <a:buFont typeface="Wingdings" panose="05000000000000000000" pitchFamily="2" charset="2"/>
              <a:buChar char="v"/>
            </a:pPr>
            <a:r>
              <a:rPr lang="en-US" dirty="0">
                <a:solidFill>
                  <a:schemeClr val="bg1"/>
                </a:solidFill>
              </a:rPr>
              <a:t> Information, Literacy, and Communication - Utilize appropriate current technology and resources to locate and evaluate information needed to accomplish a goal, and then communicate findings in visual, written, and/or oral format.</a:t>
            </a:r>
            <a:endParaRPr lang="en-US"/>
          </a:p>
          <a:p>
            <a:pPr algn="l">
              <a:spcBef>
                <a:spcPts val="0"/>
              </a:spcBef>
              <a:buClrTx/>
            </a:pPr>
            <a:endParaRPr lang="en-US" dirty="0">
              <a:solidFill>
                <a:schemeClr val="bg1"/>
              </a:solidFill>
            </a:endParaRPr>
          </a:p>
          <a:p>
            <a:pPr algn="l">
              <a:spcBef>
                <a:spcPts val="0"/>
              </a:spcBef>
              <a:buClrTx/>
              <a:buFont typeface="Wingdings" panose="05000000000000000000" pitchFamily="2" charset="2"/>
              <a:buChar char="v"/>
            </a:pPr>
            <a:r>
              <a:rPr lang="en-US" dirty="0">
                <a:solidFill>
                  <a:schemeClr val="bg1"/>
                </a:solidFill>
              </a:rPr>
              <a:t> Relational Learning - Transfer knowledge, skills and behaviors acquired through formal and informal learning and life experiences to new situations.</a:t>
            </a:r>
          </a:p>
          <a:p>
            <a:pPr algn="l">
              <a:spcBef>
                <a:spcPts val="0"/>
              </a:spcBef>
              <a:buClrTx/>
            </a:pPr>
            <a:endParaRPr lang="en-US" dirty="0">
              <a:solidFill>
                <a:schemeClr val="bg1"/>
              </a:solidFill>
            </a:endParaRPr>
          </a:p>
          <a:p>
            <a:pPr algn="l">
              <a:spcBef>
                <a:spcPts val="0"/>
              </a:spcBef>
              <a:buClrTx/>
              <a:buFont typeface="Wingdings" panose="05000000000000000000" pitchFamily="2" charset="2"/>
              <a:buChar char="v"/>
            </a:pPr>
            <a:r>
              <a:rPr lang="en-US" dirty="0">
                <a:solidFill>
                  <a:schemeClr val="bg1"/>
                </a:solidFill>
              </a:rPr>
              <a:t> Thinking Abilities – Employ strategies for reflection on learning and practice, in order to adjust learning processes for continual improvement.</a:t>
            </a:r>
          </a:p>
          <a:p>
            <a:pPr algn="l">
              <a:spcBef>
                <a:spcPts val="0"/>
              </a:spcBef>
              <a:buClrTx/>
            </a:pPr>
            <a:endParaRPr lang="en-US" dirty="0">
              <a:solidFill>
                <a:schemeClr val="bg1"/>
              </a:solidFill>
            </a:endParaRPr>
          </a:p>
          <a:p>
            <a:pPr algn="l">
              <a:spcBef>
                <a:spcPts val="0"/>
              </a:spcBef>
              <a:buClrTx/>
              <a:buFont typeface="Wingdings" panose="05000000000000000000" pitchFamily="2" charset="2"/>
              <a:buChar char="v"/>
            </a:pPr>
            <a:r>
              <a:rPr lang="en-US" dirty="0">
                <a:solidFill>
                  <a:schemeClr val="bg1"/>
                </a:solidFill>
              </a:rPr>
              <a:t> Quantitative and Scientific Reasoning – Follow established methods of inquiry and mathematical reasoning to form conclusions and make decisions.</a:t>
            </a:r>
          </a:p>
          <a:p>
            <a:pPr algn="l">
              <a:spcBef>
                <a:spcPts val="0"/>
              </a:spcBef>
              <a:buClrTx/>
              <a:buFont typeface="Wingdings" panose="05000000000000000000" pitchFamily="2" charset="2"/>
              <a:buChar char="v"/>
            </a:pPr>
            <a:endParaRPr lang="en-US" dirty="0">
              <a:solidFill>
                <a:schemeClr val="bg1"/>
              </a:solidFill>
            </a:endParaRPr>
          </a:p>
          <a:p>
            <a:pPr algn="l">
              <a:spcBef>
                <a:spcPts val="0"/>
              </a:spcBef>
              <a:buClrTx/>
              <a:buFont typeface="Wingdings" panose="05000000000000000000" pitchFamily="2" charset="2"/>
              <a:buChar char="v"/>
            </a:pPr>
            <a:r>
              <a:rPr lang="en-US" dirty="0">
                <a:solidFill>
                  <a:schemeClr val="bg1"/>
                </a:solidFill>
              </a:rPr>
              <a:t> Community and Career – Participate in social, learning, and professional communities for personal and career growth.</a:t>
            </a:r>
          </a:p>
        </p:txBody>
      </p:sp>
    </p:spTree>
    <p:extLst>
      <p:ext uri="{BB962C8B-B14F-4D97-AF65-F5344CB8AC3E}">
        <p14:creationId xmlns:p14="http://schemas.microsoft.com/office/powerpoint/2010/main" val="2592323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B636D-5F01-45BB-AAEA-1AAA2A2FB757}"/>
              </a:ext>
            </a:extLst>
          </p:cNvPr>
          <p:cNvSpPr>
            <a:spLocks noGrp="1"/>
          </p:cNvSpPr>
          <p:nvPr>
            <p:ph type="ctrTitle"/>
          </p:nvPr>
        </p:nvSpPr>
        <p:spPr>
          <a:xfrm>
            <a:off x="2329859" y="340241"/>
            <a:ext cx="7532281" cy="1290504"/>
          </a:xfrm>
        </p:spPr>
        <p:txBody>
          <a:bodyPr>
            <a:normAutofit/>
          </a:bodyPr>
          <a:lstStyle/>
          <a:p>
            <a:r>
              <a:rPr lang="en-US" sz="3200" dirty="0"/>
              <a:t>Program outcomes</a:t>
            </a:r>
          </a:p>
        </p:txBody>
      </p:sp>
      <p:sp>
        <p:nvSpPr>
          <p:cNvPr id="3" name="Subtitle 2">
            <a:extLst>
              <a:ext uri="{FF2B5EF4-FFF2-40B4-BE49-F238E27FC236}">
                <a16:creationId xmlns:a16="http://schemas.microsoft.com/office/drawing/2014/main" id="{7EFD58F1-8DB7-40D3-90B8-D38ECFA49665}"/>
              </a:ext>
            </a:extLst>
          </p:cNvPr>
          <p:cNvSpPr>
            <a:spLocks noGrp="1"/>
          </p:cNvSpPr>
          <p:nvPr>
            <p:ph type="subTitle" idx="1"/>
          </p:nvPr>
        </p:nvSpPr>
        <p:spPr>
          <a:xfrm>
            <a:off x="1600199" y="1907055"/>
            <a:ext cx="8989829" cy="3058350"/>
          </a:xfrm>
        </p:spPr>
        <p:txBody>
          <a:bodyPr>
            <a:normAutofit/>
          </a:bodyPr>
          <a:lstStyle/>
          <a:p>
            <a:pPr algn="l">
              <a:spcBef>
                <a:spcPts val="0"/>
              </a:spcBef>
              <a:buClrTx/>
              <a:buFont typeface="Wingdings" panose="05000000000000000000" pitchFamily="2" charset="2"/>
              <a:buChar char="v"/>
            </a:pPr>
            <a:r>
              <a:rPr lang="en-US" dirty="0">
                <a:solidFill>
                  <a:schemeClr val="bg1"/>
                </a:solidFill>
              </a:rPr>
              <a:t> Communicate effectively, utilizing content knowledge of medical terminology, anatomy, physiology, and pathophysiology. </a:t>
            </a:r>
          </a:p>
          <a:p>
            <a:pPr algn="l">
              <a:spcBef>
                <a:spcPts val="0"/>
              </a:spcBef>
              <a:buClrTx/>
            </a:pPr>
            <a:endParaRPr lang="en-US" dirty="0">
              <a:solidFill>
                <a:schemeClr val="bg1"/>
              </a:solidFill>
            </a:endParaRPr>
          </a:p>
          <a:p>
            <a:pPr algn="l">
              <a:spcBef>
                <a:spcPts val="0"/>
              </a:spcBef>
              <a:buClrTx/>
              <a:buFont typeface="Wingdings" panose="05000000000000000000" pitchFamily="2" charset="2"/>
              <a:buChar char="v"/>
            </a:pPr>
            <a:r>
              <a:rPr lang="en-US" dirty="0">
                <a:solidFill>
                  <a:schemeClr val="bg1"/>
                </a:solidFill>
              </a:rPr>
              <a:t> Demonstrate and practice behavior consistent with the legal and ethical standards of the profession, including working efficiently and collaboratively in a team setting.</a:t>
            </a:r>
          </a:p>
          <a:p>
            <a:pPr algn="l">
              <a:spcBef>
                <a:spcPts val="0"/>
              </a:spcBef>
              <a:buClrTx/>
              <a:buFont typeface="Wingdings" panose="05000000000000000000" pitchFamily="2" charset="2"/>
              <a:buChar char="v"/>
            </a:pPr>
            <a:endParaRPr lang="en-US" dirty="0">
              <a:solidFill>
                <a:schemeClr val="bg1"/>
              </a:solidFill>
            </a:endParaRPr>
          </a:p>
          <a:p>
            <a:pPr algn="l">
              <a:spcBef>
                <a:spcPts val="0"/>
              </a:spcBef>
              <a:buClrTx/>
              <a:buFont typeface="Wingdings" panose="05000000000000000000" pitchFamily="2" charset="2"/>
              <a:buChar char="v"/>
            </a:pPr>
            <a:r>
              <a:rPr lang="en-US" dirty="0">
                <a:solidFill>
                  <a:schemeClr val="bg1"/>
                </a:solidFill>
              </a:rPr>
              <a:t> Using standard safety and risk-reduction precautions, demonstrate administrative and clinical skills to the AAMA entry-level competency standards.</a:t>
            </a:r>
          </a:p>
        </p:txBody>
      </p:sp>
    </p:spTree>
    <p:extLst>
      <p:ext uri="{BB962C8B-B14F-4D97-AF65-F5344CB8AC3E}">
        <p14:creationId xmlns:p14="http://schemas.microsoft.com/office/powerpoint/2010/main" val="1097631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2D65-7850-4805-A34D-8639F7D1BA62}"/>
              </a:ext>
            </a:extLst>
          </p:cNvPr>
          <p:cNvSpPr>
            <a:spLocks noGrp="1"/>
          </p:cNvSpPr>
          <p:nvPr>
            <p:ph type="title"/>
          </p:nvPr>
        </p:nvSpPr>
        <p:spPr>
          <a:xfrm>
            <a:off x="769620" y="233923"/>
            <a:ext cx="4486656" cy="1141497"/>
          </a:xfrm>
        </p:spPr>
        <p:txBody>
          <a:bodyPr/>
          <a:lstStyle/>
          <a:p>
            <a:r>
              <a:rPr lang="en-US" dirty="0"/>
              <a:t>Information, literacy, and communication</a:t>
            </a:r>
          </a:p>
        </p:txBody>
      </p:sp>
      <p:sp>
        <p:nvSpPr>
          <p:cNvPr id="3" name="Content Placeholder 2">
            <a:extLst>
              <a:ext uri="{FF2B5EF4-FFF2-40B4-BE49-F238E27FC236}">
                <a16:creationId xmlns:a16="http://schemas.microsoft.com/office/drawing/2014/main" id="{7E6F97F1-60A4-49AB-A34A-49C3471CCE23}"/>
              </a:ext>
            </a:extLst>
          </p:cNvPr>
          <p:cNvSpPr>
            <a:spLocks noGrp="1"/>
          </p:cNvSpPr>
          <p:nvPr>
            <p:ph idx="1"/>
          </p:nvPr>
        </p:nvSpPr>
        <p:spPr>
          <a:xfrm>
            <a:off x="6736080" y="804672"/>
            <a:ext cx="4815840" cy="4819951"/>
          </a:xfrm>
        </p:spPr>
        <p:txBody>
          <a:bodyPr>
            <a:normAutofit/>
          </a:bodyPr>
          <a:lstStyle/>
          <a:p>
            <a:r>
              <a:rPr lang="en-US" sz="1800" b="1" dirty="0"/>
              <a:t>To vaccinate or not to vaccinate</a:t>
            </a:r>
          </a:p>
          <a:p>
            <a:r>
              <a:rPr lang="en-US" sz="1800" dirty="0"/>
              <a:t>Vaccines are a huge topic of debate today for many reasons. Many parents are hesitant to get their children vaccinated even though many vaccines are mandated for children to be enrolled in school. In this essay, I intend to inform as well as persuade my audience about vaccinating their children with my topic of school-mandated vaccines. By looking at school-mandated vaccines, there are opposing opinions on whether certain vaccines should be mandatory. This essay argues that it is necessary to have school-mandated vaccines to alleviate virus outbreaks that pose a threat to children.</a:t>
            </a:r>
          </a:p>
        </p:txBody>
      </p:sp>
      <p:sp>
        <p:nvSpPr>
          <p:cNvPr id="4" name="Text Placeholder 3">
            <a:extLst>
              <a:ext uri="{FF2B5EF4-FFF2-40B4-BE49-F238E27FC236}">
                <a16:creationId xmlns:a16="http://schemas.microsoft.com/office/drawing/2014/main" id="{C3921474-AAC3-412F-BEA6-7E2BDC0736DA}"/>
              </a:ext>
            </a:extLst>
          </p:cNvPr>
          <p:cNvSpPr>
            <a:spLocks noGrp="1"/>
          </p:cNvSpPr>
          <p:nvPr>
            <p:ph type="body" sz="half" idx="2"/>
          </p:nvPr>
        </p:nvSpPr>
        <p:spPr>
          <a:xfrm>
            <a:off x="769620" y="1509823"/>
            <a:ext cx="4486656" cy="4234131"/>
          </a:xfrm>
        </p:spPr>
        <p:txBody>
          <a:bodyPr>
            <a:normAutofit/>
          </a:bodyPr>
          <a:lstStyle/>
          <a:p>
            <a:pPr algn="l">
              <a:spcBef>
                <a:spcPts val="0"/>
              </a:spcBef>
              <a:buClrTx/>
              <a:buFont typeface="Wingdings" panose="05000000000000000000" pitchFamily="2" charset="2"/>
              <a:buChar char="v"/>
            </a:pPr>
            <a:r>
              <a:rPr lang="en-US" sz="1800" dirty="0">
                <a:solidFill>
                  <a:schemeClr val="tx1"/>
                </a:solidFill>
              </a:rPr>
              <a:t> The first artifact I have chosen is my final English essay from English 102</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This first artifact complies with the Institutional outcome; information, literacy, and communication, because it required me to find 5 sources and evaluate them</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I then had to communicate my findings in written format, to accomplish my goal of educating and persuading my audience to vaccinate their children.</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pPr>
            <a:endParaRPr lang="en-US" sz="1800" dirty="0">
              <a:solidFill>
                <a:schemeClr val="tx1"/>
              </a:solidFill>
            </a:endParaRPr>
          </a:p>
        </p:txBody>
      </p:sp>
    </p:spTree>
    <p:extLst>
      <p:ext uri="{BB962C8B-B14F-4D97-AF65-F5344CB8AC3E}">
        <p14:creationId xmlns:p14="http://schemas.microsoft.com/office/powerpoint/2010/main" val="455691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2D65-7850-4805-A34D-8639F7D1BA62}"/>
              </a:ext>
            </a:extLst>
          </p:cNvPr>
          <p:cNvSpPr>
            <a:spLocks noGrp="1"/>
          </p:cNvSpPr>
          <p:nvPr>
            <p:ph type="title"/>
          </p:nvPr>
        </p:nvSpPr>
        <p:spPr>
          <a:xfrm>
            <a:off x="769620" y="233923"/>
            <a:ext cx="4486656" cy="1141497"/>
          </a:xfrm>
        </p:spPr>
        <p:txBody>
          <a:bodyPr/>
          <a:lstStyle/>
          <a:p>
            <a:r>
              <a:rPr lang="en-US" dirty="0"/>
              <a:t>Relational learning</a:t>
            </a:r>
          </a:p>
        </p:txBody>
      </p:sp>
      <p:pic>
        <p:nvPicPr>
          <p:cNvPr id="5" name="Picture 5" descr="Text&#10;&#10;Description automatically generated">
            <a:extLst>
              <a:ext uri="{FF2B5EF4-FFF2-40B4-BE49-F238E27FC236}">
                <a16:creationId xmlns:a16="http://schemas.microsoft.com/office/drawing/2014/main" id="{1377F8DB-1983-4D97-A110-E2326185A44E}"/>
              </a:ext>
            </a:extLst>
          </p:cNvPr>
          <p:cNvPicPr>
            <a:picLocks noGrp="1" noChangeAspect="1"/>
          </p:cNvPicPr>
          <p:nvPr>
            <p:ph idx="1"/>
          </p:nvPr>
        </p:nvPicPr>
        <p:blipFill>
          <a:blip r:embed="rId2"/>
          <a:stretch>
            <a:fillRect/>
          </a:stretch>
        </p:blipFill>
        <p:spPr>
          <a:xfrm>
            <a:off x="6901416" y="553002"/>
            <a:ext cx="4597021" cy="5854593"/>
          </a:xfrm>
        </p:spPr>
      </p:pic>
      <p:sp>
        <p:nvSpPr>
          <p:cNvPr id="4" name="Text Placeholder 3">
            <a:extLst>
              <a:ext uri="{FF2B5EF4-FFF2-40B4-BE49-F238E27FC236}">
                <a16:creationId xmlns:a16="http://schemas.microsoft.com/office/drawing/2014/main" id="{C3921474-AAC3-412F-BEA6-7E2BDC0736DA}"/>
              </a:ext>
            </a:extLst>
          </p:cNvPr>
          <p:cNvSpPr>
            <a:spLocks noGrp="1"/>
          </p:cNvSpPr>
          <p:nvPr>
            <p:ph type="body" sz="half" idx="2"/>
          </p:nvPr>
        </p:nvSpPr>
        <p:spPr>
          <a:xfrm>
            <a:off x="769620" y="1509823"/>
            <a:ext cx="4486656" cy="4234131"/>
          </a:xfrm>
        </p:spPr>
        <p:txBody>
          <a:bodyPr>
            <a:normAutofit/>
          </a:bodyPr>
          <a:lstStyle/>
          <a:p>
            <a:pPr algn="l">
              <a:spcBef>
                <a:spcPts val="0"/>
              </a:spcBef>
              <a:buClrTx/>
              <a:buFont typeface="Wingdings" panose="05000000000000000000" pitchFamily="2" charset="2"/>
              <a:buChar char="v"/>
            </a:pPr>
            <a:r>
              <a:rPr lang="en-US" sz="1800" dirty="0">
                <a:solidFill>
                  <a:schemeClr val="tx1"/>
                </a:solidFill>
              </a:rPr>
              <a:t> The second artifact I chose was a time sheet from my internship at Ridgeview Internal Medicine Group LLP.</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This artifacts complies with relational learning, because it shows that I have used the Knowledge, skills, and behaviors learned in my courses, and applied them to the workplace.</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I have even expanded on my knowledge and gained new skills through my internship, such as ear irrigation, and getting preauthorization for procedures and medications.</a:t>
            </a:r>
          </a:p>
        </p:txBody>
      </p:sp>
    </p:spTree>
    <p:extLst>
      <p:ext uri="{BB962C8B-B14F-4D97-AF65-F5344CB8AC3E}">
        <p14:creationId xmlns:p14="http://schemas.microsoft.com/office/powerpoint/2010/main" val="726051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2D65-7850-4805-A34D-8639F7D1BA62}"/>
              </a:ext>
            </a:extLst>
          </p:cNvPr>
          <p:cNvSpPr>
            <a:spLocks noGrp="1"/>
          </p:cNvSpPr>
          <p:nvPr>
            <p:ph type="title"/>
          </p:nvPr>
        </p:nvSpPr>
        <p:spPr>
          <a:xfrm>
            <a:off x="769620" y="233923"/>
            <a:ext cx="4486656" cy="1141497"/>
          </a:xfrm>
        </p:spPr>
        <p:txBody>
          <a:bodyPr/>
          <a:lstStyle/>
          <a:p>
            <a:r>
              <a:rPr lang="en-US" dirty="0"/>
              <a:t>Thinking abilities</a:t>
            </a:r>
          </a:p>
        </p:txBody>
      </p:sp>
      <p:sp>
        <p:nvSpPr>
          <p:cNvPr id="4" name="Text Placeholder 3">
            <a:extLst>
              <a:ext uri="{FF2B5EF4-FFF2-40B4-BE49-F238E27FC236}">
                <a16:creationId xmlns:a16="http://schemas.microsoft.com/office/drawing/2014/main" id="{C3921474-AAC3-412F-BEA6-7E2BDC0736DA}"/>
              </a:ext>
            </a:extLst>
          </p:cNvPr>
          <p:cNvSpPr>
            <a:spLocks noGrp="1"/>
          </p:cNvSpPr>
          <p:nvPr>
            <p:ph type="body" sz="half" idx="2"/>
          </p:nvPr>
        </p:nvSpPr>
        <p:spPr>
          <a:xfrm>
            <a:off x="769620" y="1509823"/>
            <a:ext cx="4486656" cy="4234131"/>
          </a:xfrm>
        </p:spPr>
        <p:txBody>
          <a:bodyPr>
            <a:normAutofit/>
          </a:bodyPr>
          <a:lstStyle/>
          <a:p>
            <a:pPr algn="l">
              <a:spcBef>
                <a:spcPts val="0"/>
              </a:spcBef>
              <a:buClrTx/>
              <a:buFont typeface="Wingdings" panose="05000000000000000000" pitchFamily="2" charset="2"/>
              <a:buChar char="v"/>
            </a:pPr>
            <a:r>
              <a:rPr lang="en-US" sz="1800">
                <a:solidFill>
                  <a:schemeClr val="tx1"/>
                </a:solidFill>
              </a:rPr>
              <a:t> My third artifact, are the answers to interview questions for my speed interviews in </a:t>
            </a:r>
            <a:r>
              <a:rPr lang="en-US" sz="1800" dirty="0">
                <a:solidFill>
                  <a:schemeClr val="tx1"/>
                </a:solidFill>
              </a:rPr>
              <a:t>SOSC225 (career development).</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This artifact complies with the institutional </a:t>
            </a:r>
            <a:r>
              <a:rPr lang="en-US" sz="1800">
                <a:solidFill>
                  <a:schemeClr val="tx1"/>
                </a:solidFill>
              </a:rPr>
              <a:t>outcome; thinking abilities, because writing these answers helped me reflect on my skills as well as improve on my communication.</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a:solidFill>
                  <a:schemeClr val="tx1"/>
                </a:solidFill>
              </a:rPr>
              <a:t> These answers helped me to </a:t>
            </a:r>
            <a:r>
              <a:rPr lang="en-US" sz="1800" dirty="0">
                <a:solidFill>
                  <a:schemeClr val="tx1"/>
                </a:solidFill>
              </a:rPr>
              <a:t>recognize my personal qualities and transferable skills.                       </a:t>
            </a:r>
          </a:p>
        </p:txBody>
      </p:sp>
      <p:pic>
        <p:nvPicPr>
          <p:cNvPr id="5" name="Picture 5" descr="Text, letter&#10;&#10;Description automatically generated">
            <a:extLst>
              <a:ext uri="{FF2B5EF4-FFF2-40B4-BE49-F238E27FC236}">
                <a16:creationId xmlns:a16="http://schemas.microsoft.com/office/drawing/2014/main" id="{A0BAA0F2-E95C-424A-A425-CDEB5A86AACA}"/>
              </a:ext>
            </a:extLst>
          </p:cNvPr>
          <p:cNvPicPr>
            <a:picLocks noChangeAspect="1"/>
          </p:cNvPicPr>
          <p:nvPr/>
        </p:nvPicPr>
        <p:blipFill>
          <a:blip r:embed="rId2"/>
          <a:stretch>
            <a:fillRect/>
          </a:stretch>
        </p:blipFill>
        <p:spPr>
          <a:xfrm>
            <a:off x="6204564" y="1509519"/>
            <a:ext cx="5882080" cy="4119007"/>
          </a:xfrm>
          <a:prstGeom prst="rect">
            <a:avLst/>
          </a:prstGeom>
        </p:spPr>
      </p:pic>
    </p:spTree>
    <p:extLst>
      <p:ext uri="{BB962C8B-B14F-4D97-AF65-F5344CB8AC3E}">
        <p14:creationId xmlns:p14="http://schemas.microsoft.com/office/powerpoint/2010/main" val="2671410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2D65-7850-4805-A34D-8639F7D1BA62}"/>
              </a:ext>
            </a:extLst>
          </p:cNvPr>
          <p:cNvSpPr>
            <a:spLocks noGrp="1"/>
          </p:cNvSpPr>
          <p:nvPr>
            <p:ph type="title"/>
          </p:nvPr>
        </p:nvSpPr>
        <p:spPr>
          <a:xfrm>
            <a:off x="769620" y="233923"/>
            <a:ext cx="4486656" cy="1141497"/>
          </a:xfrm>
        </p:spPr>
        <p:txBody>
          <a:bodyPr/>
          <a:lstStyle/>
          <a:p>
            <a:r>
              <a:rPr lang="en-US" dirty="0"/>
              <a:t>Quantitative and scientific reasoning</a:t>
            </a:r>
          </a:p>
        </p:txBody>
      </p:sp>
      <p:sp>
        <p:nvSpPr>
          <p:cNvPr id="3" name="Content Placeholder 2">
            <a:extLst>
              <a:ext uri="{FF2B5EF4-FFF2-40B4-BE49-F238E27FC236}">
                <a16:creationId xmlns:a16="http://schemas.microsoft.com/office/drawing/2014/main" id="{7E6F97F1-60A4-49AB-A34A-49C3471CCE23}"/>
              </a:ext>
            </a:extLst>
          </p:cNvPr>
          <p:cNvSpPr>
            <a:spLocks noGrp="1"/>
          </p:cNvSpPr>
          <p:nvPr>
            <p:ph idx="1"/>
          </p:nvPr>
        </p:nvSpPr>
        <p:spPr>
          <a:xfrm>
            <a:off x="6736080" y="804672"/>
            <a:ext cx="4815840" cy="4819951"/>
          </a:xfrm>
        </p:spPr>
        <p:txBody>
          <a:bodyPr>
            <a:normAutofit fontScale="92500" lnSpcReduction="20000"/>
          </a:bodyPr>
          <a:lstStyle/>
          <a:p>
            <a:r>
              <a:rPr lang="en-US" b="1" dirty="0"/>
              <a:t>Skylar Pero </a:t>
            </a:r>
            <a:endParaRPr lang="en-US" dirty="0"/>
          </a:p>
          <a:p>
            <a:r>
              <a:rPr lang="en-US" b="1" dirty="0"/>
              <a:t>Evaluation Report</a:t>
            </a:r>
            <a:endParaRPr lang="en-US" dirty="0"/>
          </a:p>
          <a:p>
            <a:r>
              <a:rPr lang="en-US" dirty="0"/>
              <a:t>Introduction: </a:t>
            </a:r>
            <a:br>
              <a:rPr lang="en-US" dirty="0"/>
            </a:br>
            <a:r>
              <a:rPr lang="en-US" dirty="0"/>
              <a:t>Infant Mortality rate is significantly higher in the non-Hispanic African American community, compared to the non-Hispanic White community. Two of the leading causes of infant mortality in the African American community are low birth weight and maternal complications. Many people are biased in thinking that African American infant mortality rates are so high due to socioeconomic status as well as health conditions associated with the African American race. Although these factors may contribute, the main contributing factor for infant mortality in the African American community is racism and discrimination because of the extreme stress and anxiety that it creates, according to the Center for American Progress.</a:t>
            </a:r>
          </a:p>
        </p:txBody>
      </p:sp>
      <p:sp>
        <p:nvSpPr>
          <p:cNvPr id="4" name="Text Placeholder 3">
            <a:extLst>
              <a:ext uri="{FF2B5EF4-FFF2-40B4-BE49-F238E27FC236}">
                <a16:creationId xmlns:a16="http://schemas.microsoft.com/office/drawing/2014/main" id="{C3921474-AAC3-412F-BEA6-7E2BDC0736DA}"/>
              </a:ext>
            </a:extLst>
          </p:cNvPr>
          <p:cNvSpPr>
            <a:spLocks noGrp="1"/>
          </p:cNvSpPr>
          <p:nvPr>
            <p:ph type="body" sz="half" idx="2"/>
          </p:nvPr>
        </p:nvSpPr>
        <p:spPr>
          <a:xfrm>
            <a:off x="769620" y="1509823"/>
            <a:ext cx="4486656" cy="4234131"/>
          </a:xfrm>
        </p:spPr>
        <p:txBody>
          <a:bodyPr>
            <a:normAutofit/>
          </a:bodyPr>
          <a:lstStyle/>
          <a:p>
            <a:pPr algn="l">
              <a:spcBef>
                <a:spcPts val="0"/>
              </a:spcBef>
              <a:buClrTx/>
              <a:buFont typeface="Wingdings" panose="05000000000000000000" pitchFamily="2" charset="2"/>
              <a:buChar char="v"/>
            </a:pPr>
            <a:r>
              <a:rPr lang="en-US" sz="1800" dirty="0">
                <a:solidFill>
                  <a:schemeClr val="tx1"/>
                </a:solidFill>
              </a:rPr>
              <a:t> The fourth artifact I chose is my Evaluation Report, from HUSS130 (cultural competence).</a:t>
            </a:r>
          </a:p>
          <a:p>
            <a:pPr algn="l">
              <a:spcBef>
                <a:spcPts val="0"/>
              </a:spcBef>
              <a:buClrTx/>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This artifact complies with the Institutional outcome; quantitative and scientific reasoning because it required me look at statistics and form a conclusion based on the scientific and quantitative findings.</a:t>
            </a:r>
          </a:p>
          <a:p>
            <a:pPr algn="l">
              <a:spcBef>
                <a:spcPts val="0"/>
              </a:spcBef>
              <a:buClrTx/>
              <a:buFont typeface="Wingdings" panose="05000000000000000000" pitchFamily="2" charset="2"/>
              <a:buChar char="v"/>
            </a:pPr>
            <a:endParaRPr lang="en-US" sz="1800" dirty="0">
              <a:solidFill>
                <a:schemeClr val="tx1"/>
              </a:solidFill>
            </a:endParaRPr>
          </a:p>
        </p:txBody>
      </p:sp>
    </p:spTree>
    <p:extLst>
      <p:ext uri="{BB962C8B-B14F-4D97-AF65-F5344CB8AC3E}">
        <p14:creationId xmlns:p14="http://schemas.microsoft.com/office/powerpoint/2010/main" val="1551994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2D65-7850-4805-A34D-8639F7D1BA62}"/>
              </a:ext>
            </a:extLst>
          </p:cNvPr>
          <p:cNvSpPr>
            <a:spLocks noGrp="1"/>
          </p:cNvSpPr>
          <p:nvPr>
            <p:ph type="title"/>
          </p:nvPr>
        </p:nvSpPr>
        <p:spPr>
          <a:xfrm>
            <a:off x="769620" y="233923"/>
            <a:ext cx="4486656" cy="1141497"/>
          </a:xfrm>
        </p:spPr>
        <p:txBody>
          <a:bodyPr/>
          <a:lstStyle/>
          <a:p>
            <a:r>
              <a:rPr lang="en-US"/>
              <a:t>Community and career</a:t>
            </a:r>
            <a:endParaRPr lang="en-US" dirty="0"/>
          </a:p>
        </p:txBody>
      </p:sp>
      <p:pic>
        <p:nvPicPr>
          <p:cNvPr id="6" name="Content Placeholder 5">
            <a:extLst>
              <a:ext uri="{FF2B5EF4-FFF2-40B4-BE49-F238E27FC236}">
                <a16:creationId xmlns:a16="http://schemas.microsoft.com/office/drawing/2014/main" id="{F64EAB9F-BC43-44FA-8DAD-EEC4A0D29999}"/>
              </a:ext>
            </a:extLst>
          </p:cNvPr>
          <p:cNvPicPr>
            <a:picLocks noGrp="1" noChangeAspect="1"/>
          </p:cNvPicPr>
          <p:nvPr>
            <p:ph idx="1"/>
          </p:nvPr>
        </p:nvPicPr>
        <p:blipFill>
          <a:blip r:embed="rId2"/>
          <a:stretch>
            <a:fillRect/>
          </a:stretch>
        </p:blipFill>
        <p:spPr>
          <a:xfrm>
            <a:off x="6504270" y="1319833"/>
            <a:ext cx="5456237" cy="4218333"/>
          </a:xfrm>
        </p:spPr>
      </p:pic>
      <p:sp>
        <p:nvSpPr>
          <p:cNvPr id="4" name="Text Placeholder 3">
            <a:extLst>
              <a:ext uri="{FF2B5EF4-FFF2-40B4-BE49-F238E27FC236}">
                <a16:creationId xmlns:a16="http://schemas.microsoft.com/office/drawing/2014/main" id="{C3921474-AAC3-412F-BEA6-7E2BDC0736DA}"/>
              </a:ext>
            </a:extLst>
          </p:cNvPr>
          <p:cNvSpPr>
            <a:spLocks noGrp="1"/>
          </p:cNvSpPr>
          <p:nvPr>
            <p:ph type="body" sz="half" idx="2"/>
          </p:nvPr>
        </p:nvSpPr>
        <p:spPr>
          <a:xfrm>
            <a:off x="769620" y="1509823"/>
            <a:ext cx="4486656" cy="4234131"/>
          </a:xfrm>
        </p:spPr>
        <p:txBody>
          <a:bodyPr>
            <a:normAutofit/>
          </a:bodyPr>
          <a:lstStyle/>
          <a:p>
            <a:pPr algn="l">
              <a:spcBef>
                <a:spcPts val="0"/>
              </a:spcBef>
              <a:buClrTx/>
              <a:buFont typeface="Wingdings" panose="05000000000000000000" pitchFamily="2" charset="2"/>
              <a:buChar char="v"/>
            </a:pPr>
            <a:r>
              <a:rPr lang="en-US" sz="1800" dirty="0">
                <a:solidFill>
                  <a:schemeClr val="tx1"/>
                </a:solidFill>
              </a:rPr>
              <a:t> My fifth artifact is my CPR certificate from the American Red Cross.</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This certificate complies with the institutional outcome; community and career, because it shows that I participated in a learning opportunity for professional growth.</a:t>
            </a:r>
          </a:p>
          <a:p>
            <a:pPr algn="l">
              <a:spcBef>
                <a:spcPts val="0"/>
              </a:spcBef>
              <a:buClrTx/>
              <a:buFont typeface="Wingdings" panose="05000000000000000000" pitchFamily="2" charset="2"/>
              <a:buChar char="v"/>
            </a:pPr>
            <a:endParaRPr lang="en-US" sz="1800" dirty="0">
              <a:solidFill>
                <a:schemeClr val="tx1"/>
              </a:solidFill>
            </a:endParaRPr>
          </a:p>
        </p:txBody>
      </p:sp>
    </p:spTree>
    <p:extLst>
      <p:ext uri="{BB962C8B-B14F-4D97-AF65-F5344CB8AC3E}">
        <p14:creationId xmlns:p14="http://schemas.microsoft.com/office/powerpoint/2010/main" val="2113046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2D65-7850-4805-A34D-8639F7D1BA62}"/>
              </a:ext>
            </a:extLst>
          </p:cNvPr>
          <p:cNvSpPr>
            <a:spLocks noGrp="1"/>
          </p:cNvSpPr>
          <p:nvPr>
            <p:ph type="title"/>
          </p:nvPr>
        </p:nvSpPr>
        <p:spPr>
          <a:xfrm>
            <a:off x="769620" y="233923"/>
            <a:ext cx="4486656" cy="1141497"/>
          </a:xfrm>
        </p:spPr>
        <p:txBody>
          <a:bodyPr>
            <a:normAutofit fontScale="90000"/>
          </a:bodyPr>
          <a:lstStyle/>
          <a:p>
            <a:r>
              <a:rPr lang="en-US" dirty="0"/>
              <a:t>Program outcome 1</a:t>
            </a:r>
            <a:br>
              <a:rPr lang="en-US" dirty="0"/>
            </a:br>
            <a:r>
              <a:rPr lang="en-US" dirty="0"/>
              <a:t>Communicate effectively</a:t>
            </a:r>
          </a:p>
        </p:txBody>
      </p:sp>
      <p:pic>
        <p:nvPicPr>
          <p:cNvPr id="6" name="Content Placeholder 5">
            <a:extLst>
              <a:ext uri="{FF2B5EF4-FFF2-40B4-BE49-F238E27FC236}">
                <a16:creationId xmlns:a16="http://schemas.microsoft.com/office/drawing/2014/main" id="{397A6995-8F7F-4EC1-B418-988491FE9DF1}"/>
              </a:ext>
            </a:extLst>
          </p:cNvPr>
          <p:cNvPicPr>
            <a:picLocks noGrp="1" noChangeAspect="1"/>
          </p:cNvPicPr>
          <p:nvPr>
            <p:ph idx="1"/>
          </p:nvPr>
        </p:nvPicPr>
        <p:blipFill>
          <a:blip r:embed="rId2"/>
          <a:stretch>
            <a:fillRect/>
          </a:stretch>
        </p:blipFill>
        <p:spPr>
          <a:xfrm>
            <a:off x="6363600" y="1324337"/>
            <a:ext cx="5528944" cy="4605102"/>
          </a:xfrm>
        </p:spPr>
      </p:pic>
      <p:sp>
        <p:nvSpPr>
          <p:cNvPr id="4" name="Text Placeholder 3">
            <a:extLst>
              <a:ext uri="{FF2B5EF4-FFF2-40B4-BE49-F238E27FC236}">
                <a16:creationId xmlns:a16="http://schemas.microsoft.com/office/drawing/2014/main" id="{C3921474-AAC3-412F-BEA6-7E2BDC0736DA}"/>
              </a:ext>
            </a:extLst>
          </p:cNvPr>
          <p:cNvSpPr>
            <a:spLocks noGrp="1"/>
          </p:cNvSpPr>
          <p:nvPr>
            <p:ph type="body" sz="half" idx="2"/>
          </p:nvPr>
        </p:nvSpPr>
        <p:spPr>
          <a:xfrm>
            <a:off x="769620" y="1509823"/>
            <a:ext cx="4486656" cy="4234131"/>
          </a:xfrm>
        </p:spPr>
        <p:txBody>
          <a:bodyPr>
            <a:normAutofit/>
          </a:bodyPr>
          <a:lstStyle/>
          <a:p>
            <a:pPr algn="l">
              <a:spcBef>
                <a:spcPts val="0"/>
              </a:spcBef>
              <a:buClrTx/>
              <a:buFont typeface="Wingdings" panose="05000000000000000000" pitchFamily="2" charset="2"/>
              <a:buChar char="v"/>
            </a:pPr>
            <a:r>
              <a:rPr lang="en-US" sz="1800" dirty="0">
                <a:solidFill>
                  <a:schemeClr val="tx1"/>
                </a:solidFill>
              </a:rPr>
              <a:t> This sixth artifact is project 2 monitoring glucose and CPR, from medical laboratory </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This project complies with the program outcome of communicating effectively, and utilizing my knowledge of medical terminology, as well as anatomy, and physiology.</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In this project I demonstrated my knowledge of blood glucose monitoring and the steps of performing CPR.</a:t>
            </a:r>
          </a:p>
        </p:txBody>
      </p:sp>
    </p:spTree>
    <p:extLst>
      <p:ext uri="{BB962C8B-B14F-4D97-AF65-F5344CB8AC3E}">
        <p14:creationId xmlns:p14="http://schemas.microsoft.com/office/powerpoint/2010/main" val="3272903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2D65-7850-4805-A34D-8639F7D1BA62}"/>
              </a:ext>
            </a:extLst>
          </p:cNvPr>
          <p:cNvSpPr>
            <a:spLocks noGrp="1"/>
          </p:cNvSpPr>
          <p:nvPr>
            <p:ph type="title"/>
          </p:nvPr>
        </p:nvSpPr>
        <p:spPr>
          <a:xfrm>
            <a:off x="769620" y="233923"/>
            <a:ext cx="4486656" cy="1141497"/>
          </a:xfrm>
        </p:spPr>
        <p:txBody>
          <a:bodyPr>
            <a:normAutofit fontScale="90000"/>
          </a:bodyPr>
          <a:lstStyle/>
          <a:p>
            <a:r>
              <a:rPr lang="en-US" dirty="0"/>
              <a:t>Program outcome 2</a:t>
            </a:r>
            <a:br>
              <a:rPr lang="en-US" dirty="0"/>
            </a:br>
            <a:r>
              <a:rPr lang="en-US" dirty="0"/>
              <a:t>legal and ethical behaviors</a:t>
            </a:r>
          </a:p>
        </p:txBody>
      </p:sp>
      <p:sp>
        <p:nvSpPr>
          <p:cNvPr id="4" name="Text Placeholder 3">
            <a:extLst>
              <a:ext uri="{FF2B5EF4-FFF2-40B4-BE49-F238E27FC236}">
                <a16:creationId xmlns:a16="http://schemas.microsoft.com/office/drawing/2014/main" id="{C3921474-AAC3-412F-BEA6-7E2BDC0736DA}"/>
              </a:ext>
            </a:extLst>
          </p:cNvPr>
          <p:cNvSpPr>
            <a:spLocks noGrp="1"/>
          </p:cNvSpPr>
          <p:nvPr>
            <p:ph type="body" sz="half" idx="2"/>
          </p:nvPr>
        </p:nvSpPr>
        <p:spPr>
          <a:xfrm>
            <a:off x="769620" y="1509823"/>
            <a:ext cx="4486656" cy="4234131"/>
          </a:xfrm>
        </p:spPr>
        <p:txBody>
          <a:bodyPr>
            <a:normAutofit/>
          </a:bodyPr>
          <a:lstStyle/>
          <a:p>
            <a:pPr algn="l">
              <a:spcBef>
                <a:spcPts val="0"/>
              </a:spcBef>
              <a:buClrTx/>
              <a:buFont typeface="Wingdings" panose="05000000000000000000" pitchFamily="2" charset="2"/>
              <a:buChar char="v"/>
            </a:pPr>
            <a:r>
              <a:rPr lang="en-US" sz="1800" dirty="0">
                <a:solidFill>
                  <a:schemeClr val="tx1"/>
                </a:solidFill>
              </a:rPr>
              <a:t> My seventh artifact is my HIPAA certification AHLT111 (introduction to healthcare).</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This artifact complies with the program outcome; demonstrate legal and ethical behaviors consistent with the standards of the profession</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I demonstrated compliance with HIPPA regulations that apply to the medical field and patient confidentiality.</a:t>
            </a:r>
          </a:p>
        </p:txBody>
      </p:sp>
      <p:pic>
        <p:nvPicPr>
          <p:cNvPr id="6" name="Content Placeholder 5">
            <a:extLst>
              <a:ext uri="{FF2B5EF4-FFF2-40B4-BE49-F238E27FC236}">
                <a16:creationId xmlns:a16="http://schemas.microsoft.com/office/drawing/2014/main" id="{AFAD36B5-609E-4FB0-A3AB-6E98490E15D5}"/>
              </a:ext>
            </a:extLst>
          </p:cNvPr>
          <p:cNvPicPr>
            <a:picLocks noGrp="1" noChangeAspect="1"/>
          </p:cNvPicPr>
          <p:nvPr>
            <p:ph idx="1"/>
          </p:nvPr>
        </p:nvPicPr>
        <p:blipFill>
          <a:blip r:embed="rId2"/>
          <a:stretch>
            <a:fillRect/>
          </a:stretch>
        </p:blipFill>
        <p:spPr>
          <a:xfrm rot="5400000">
            <a:off x="7116419" y="804863"/>
            <a:ext cx="4055162" cy="5248275"/>
          </a:xfrm>
        </p:spPr>
      </p:pic>
    </p:spTree>
    <p:extLst>
      <p:ext uri="{BB962C8B-B14F-4D97-AF65-F5344CB8AC3E}">
        <p14:creationId xmlns:p14="http://schemas.microsoft.com/office/powerpoint/2010/main" val="1700380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2D65-7850-4805-A34D-8639F7D1BA62}"/>
              </a:ext>
            </a:extLst>
          </p:cNvPr>
          <p:cNvSpPr>
            <a:spLocks noGrp="1"/>
          </p:cNvSpPr>
          <p:nvPr>
            <p:ph type="title"/>
          </p:nvPr>
        </p:nvSpPr>
        <p:spPr>
          <a:xfrm>
            <a:off x="769620" y="233923"/>
            <a:ext cx="4486656" cy="1141497"/>
          </a:xfrm>
        </p:spPr>
        <p:txBody>
          <a:bodyPr>
            <a:normAutofit fontScale="90000"/>
          </a:bodyPr>
          <a:lstStyle/>
          <a:p>
            <a:r>
              <a:rPr lang="en-US" dirty="0"/>
              <a:t>Program outcome 3</a:t>
            </a:r>
            <a:br>
              <a:rPr lang="en-US" dirty="0"/>
            </a:br>
            <a:r>
              <a:rPr lang="en-US" dirty="0"/>
              <a:t>standard safety and risk reduction</a:t>
            </a:r>
          </a:p>
        </p:txBody>
      </p:sp>
      <p:sp>
        <p:nvSpPr>
          <p:cNvPr id="4" name="Text Placeholder 3">
            <a:extLst>
              <a:ext uri="{FF2B5EF4-FFF2-40B4-BE49-F238E27FC236}">
                <a16:creationId xmlns:a16="http://schemas.microsoft.com/office/drawing/2014/main" id="{C3921474-AAC3-412F-BEA6-7E2BDC0736DA}"/>
              </a:ext>
            </a:extLst>
          </p:cNvPr>
          <p:cNvSpPr>
            <a:spLocks noGrp="1"/>
          </p:cNvSpPr>
          <p:nvPr>
            <p:ph type="body" sz="half" idx="2"/>
          </p:nvPr>
        </p:nvSpPr>
        <p:spPr>
          <a:xfrm>
            <a:off x="769620" y="1509823"/>
            <a:ext cx="4486656" cy="4234131"/>
          </a:xfrm>
        </p:spPr>
        <p:txBody>
          <a:bodyPr>
            <a:normAutofit/>
          </a:bodyPr>
          <a:lstStyle/>
          <a:p>
            <a:pPr algn="l">
              <a:spcBef>
                <a:spcPts val="0"/>
              </a:spcBef>
              <a:buClrTx/>
              <a:buFont typeface="Wingdings" panose="05000000000000000000" pitchFamily="2" charset="2"/>
              <a:buChar char="v"/>
            </a:pPr>
            <a:r>
              <a:rPr lang="en-US" sz="1800" dirty="0">
                <a:solidFill>
                  <a:schemeClr val="tx1"/>
                </a:solidFill>
              </a:rPr>
              <a:t> My eighth artifact is my certificate of achievement in universal precautions and blood borne disease training, from medical laboratory </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This certificate complies with the program outcome; using standard safety and risk-reduction precautions.</a:t>
            </a:r>
          </a:p>
          <a:p>
            <a:pPr algn="l">
              <a:spcBef>
                <a:spcPts val="0"/>
              </a:spcBef>
              <a:buClrTx/>
              <a:buFont typeface="Wingdings" panose="05000000000000000000" pitchFamily="2" charset="2"/>
              <a:buChar char="v"/>
            </a:pPr>
            <a:endParaRPr lang="en-US" sz="1800" dirty="0">
              <a:solidFill>
                <a:schemeClr val="tx1"/>
              </a:solidFill>
            </a:endParaRPr>
          </a:p>
          <a:p>
            <a:pPr algn="l">
              <a:spcBef>
                <a:spcPts val="0"/>
              </a:spcBef>
              <a:buClrTx/>
              <a:buFont typeface="Wingdings" panose="05000000000000000000" pitchFamily="2" charset="2"/>
              <a:buChar char="v"/>
            </a:pPr>
            <a:r>
              <a:rPr lang="en-US" sz="1800" dirty="0">
                <a:solidFill>
                  <a:schemeClr val="tx1"/>
                </a:solidFill>
              </a:rPr>
              <a:t> To gain this certificate I needed to prove my knowledge on universal precautions and blood borne diseases, which I ultimately achieved.</a:t>
            </a:r>
          </a:p>
        </p:txBody>
      </p:sp>
      <p:pic>
        <p:nvPicPr>
          <p:cNvPr id="7" name="Content Placeholder 6">
            <a:extLst>
              <a:ext uri="{FF2B5EF4-FFF2-40B4-BE49-F238E27FC236}">
                <a16:creationId xmlns:a16="http://schemas.microsoft.com/office/drawing/2014/main" id="{05458BB5-F777-424B-950C-62AB4499E258}"/>
              </a:ext>
            </a:extLst>
          </p:cNvPr>
          <p:cNvPicPr>
            <a:picLocks noGrp="1" noChangeAspect="1"/>
          </p:cNvPicPr>
          <p:nvPr>
            <p:ph idx="1"/>
          </p:nvPr>
        </p:nvPicPr>
        <p:blipFill>
          <a:blip r:embed="rId2"/>
          <a:stretch>
            <a:fillRect/>
          </a:stretch>
        </p:blipFill>
        <p:spPr>
          <a:xfrm rot="5400000">
            <a:off x="7116419" y="804863"/>
            <a:ext cx="4055162" cy="5248275"/>
          </a:xfrm>
        </p:spPr>
      </p:pic>
    </p:spTree>
    <p:extLst>
      <p:ext uri="{BB962C8B-B14F-4D97-AF65-F5344CB8AC3E}">
        <p14:creationId xmlns:p14="http://schemas.microsoft.com/office/powerpoint/2010/main" val="168236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21B36-A1DC-41BE-B64E-A428B35E91AA}"/>
              </a:ext>
            </a:extLst>
          </p:cNvPr>
          <p:cNvSpPr>
            <a:spLocks noGrp="1"/>
          </p:cNvSpPr>
          <p:nvPr>
            <p:ph type="ctrTitle"/>
          </p:nvPr>
        </p:nvSpPr>
        <p:spPr>
          <a:xfrm>
            <a:off x="6901435" y="2386744"/>
            <a:ext cx="4486656" cy="1645920"/>
          </a:xfrm>
        </p:spPr>
        <p:txBody>
          <a:bodyPr>
            <a:normAutofit/>
          </a:bodyPr>
          <a:lstStyle/>
          <a:p>
            <a:r>
              <a:rPr lang="en-US" sz="3200" dirty="0"/>
              <a:t>Deans list award</a:t>
            </a:r>
          </a:p>
        </p:txBody>
      </p:sp>
      <p:sp>
        <p:nvSpPr>
          <p:cNvPr id="3" name="Subtitle 2">
            <a:extLst>
              <a:ext uri="{FF2B5EF4-FFF2-40B4-BE49-F238E27FC236}">
                <a16:creationId xmlns:a16="http://schemas.microsoft.com/office/drawing/2014/main" id="{ED2BDA71-1895-42D6-9794-6FDBB273CCCE}"/>
              </a:ext>
            </a:extLst>
          </p:cNvPr>
          <p:cNvSpPr>
            <a:spLocks noGrp="1"/>
          </p:cNvSpPr>
          <p:nvPr>
            <p:ph type="subTitle" idx="1"/>
          </p:nvPr>
        </p:nvSpPr>
        <p:spPr>
          <a:xfrm>
            <a:off x="7245378" y="4352544"/>
            <a:ext cx="3798770" cy="1239894"/>
          </a:xfrm>
        </p:spPr>
        <p:txBody>
          <a:bodyPr>
            <a:normAutofit/>
          </a:bodyPr>
          <a:lstStyle/>
          <a:p>
            <a:r>
              <a:rPr lang="en-US" sz="1800" dirty="0"/>
              <a:t>Spring term, 2019</a:t>
            </a:r>
          </a:p>
        </p:txBody>
      </p:sp>
      <p:sp>
        <p:nvSpPr>
          <p:cNvPr id="10" name="Rectangle 9">
            <a:extLst>
              <a:ext uri="{FF2B5EF4-FFF2-40B4-BE49-F238E27FC236}">
                <a16:creationId xmlns:a16="http://schemas.microsoft.com/office/drawing/2014/main" id="{733DEE68-6B15-49E1-8C6F-EE553B0597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30" y="640080"/>
            <a:ext cx="5455920"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C3F07C8-CCA3-4D2E-A900-8396148C1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8" y="802767"/>
            <a:ext cx="5129784"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A0C24AD-3CF3-48AC-BDDE-37426EDF7249}"/>
              </a:ext>
            </a:extLst>
          </p:cNvPr>
          <p:cNvPicPr>
            <a:picLocks noChangeAspect="1"/>
          </p:cNvPicPr>
          <p:nvPr/>
        </p:nvPicPr>
        <p:blipFill rotWithShape="1">
          <a:blip r:embed="rId2"/>
          <a:srcRect t="9662" r="-3" b="9635"/>
          <a:stretch/>
        </p:blipFill>
        <p:spPr>
          <a:xfrm rot="5400000">
            <a:off x="1222250" y="1026795"/>
            <a:ext cx="4297680" cy="4489704"/>
          </a:xfrm>
          <a:prstGeom prst="rect">
            <a:avLst/>
          </a:prstGeom>
        </p:spPr>
      </p:pic>
    </p:spTree>
    <p:extLst>
      <p:ext uri="{BB962C8B-B14F-4D97-AF65-F5344CB8AC3E}">
        <p14:creationId xmlns:p14="http://schemas.microsoft.com/office/powerpoint/2010/main" val="2129001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AC129-4284-C641-B068-1D4C612F3481}"/>
              </a:ext>
            </a:extLst>
          </p:cNvPr>
          <p:cNvSpPr>
            <a:spLocks noGrp="1"/>
          </p:cNvSpPr>
          <p:nvPr>
            <p:ph type="title"/>
          </p:nvPr>
        </p:nvSpPr>
        <p:spPr>
          <a:xfrm>
            <a:off x="804672" y="198879"/>
            <a:ext cx="4486656" cy="1141497"/>
          </a:xfrm>
        </p:spPr>
        <p:txBody>
          <a:bodyPr/>
          <a:lstStyle/>
          <a:p>
            <a:r>
              <a:rPr lang="en-US" dirty="0"/>
              <a:t>Resume</a:t>
            </a:r>
          </a:p>
        </p:txBody>
      </p:sp>
      <p:sp>
        <p:nvSpPr>
          <p:cNvPr id="4" name="Text Placeholder 3">
            <a:extLst>
              <a:ext uri="{FF2B5EF4-FFF2-40B4-BE49-F238E27FC236}">
                <a16:creationId xmlns:a16="http://schemas.microsoft.com/office/drawing/2014/main" id="{75F8EC87-66A1-C942-9E62-8F674D3EB411}"/>
              </a:ext>
            </a:extLst>
          </p:cNvPr>
          <p:cNvSpPr>
            <a:spLocks noGrp="1"/>
          </p:cNvSpPr>
          <p:nvPr>
            <p:ph type="body" sz="half" idx="2"/>
          </p:nvPr>
        </p:nvSpPr>
        <p:spPr>
          <a:xfrm>
            <a:off x="799605" y="1495488"/>
            <a:ext cx="4486656" cy="2399620"/>
          </a:xfrm>
        </p:spPr>
        <p:txBody>
          <a:bodyPr>
            <a:normAutofit fontScale="92500" lnSpcReduction="20000"/>
          </a:bodyPr>
          <a:lstStyle/>
          <a:p>
            <a:pPr marL="285750" indent="-285750" algn="l">
              <a:buClr>
                <a:schemeClr val="tx1"/>
              </a:buClr>
              <a:buFont typeface="Wingdings" pitchFamily="2" charset="2"/>
              <a:buChar char="v"/>
            </a:pPr>
            <a:r>
              <a:rPr lang="en-US" sz="1900" dirty="0">
                <a:solidFill>
                  <a:schemeClr val="tx1"/>
                </a:solidFill>
              </a:rPr>
              <a:t>In my resume I present my previous jobs, the duties that accompanied those jobs, the skills I possess, my internship, and the duties I had at Ridgeview.</a:t>
            </a:r>
          </a:p>
          <a:p>
            <a:pPr marL="285750" indent="-285750" algn="l">
              <a:buClr>
                <a:schemeClr val="tx1"/>
              </a:buClr>
              <a:buFont typeface="Wingdings" pitchFamily="2" charset="2"/>
              <a:buChar char="v"/>
            </a:pPr>
            <a:r>
              <a:rPr lang="en-US" sz="1900" dirty="0">
                <a:solidFill>
                  <a:schemeClr val="tx1"/>
                </a:solidFill>
              </a:rPr>
              <a:t>My resume gives a future employer a glimpse inside my work history and transferable skills, but most of all I hope it gives them an idea of who I am as a worker.</a:t>
            </a:r>
          </a:p>
          <a:p>
            <a:pPr marL="285750" indent="-285750" algn="l">
              <a:buClr>
                <a:schemeClr val="tx1"/>
              </a:buClr>
              <a:buFont typeface="Wingdings" pitchFamily="2" charset="2"/>
              <a:buChar char="v"/>
            </a:pPr>
            <a:endParaRPr lang="en-US" sz="1800" dirty="0">
              <a:solidFill>
                <a:schemeClr val="tx1"/>
              </a:solidFill>
            </a:endParaRPr>
          </a:p>
        </p:txBody>
      </p:sp>
      <p:pic>
        <p:nvPicPr>
          <p:cNvPr id="14" name="Content Placeholder 13" descr="Text&#10;&#10;Description automatically generated">
            <a:extLst>
              <a:ext uri="{FF2B5EF4-FFF2-40B4-BE49-F238E27FC236}">
                <a16:creationId xmlns:a16="http://schemas.microsoft.com/office/drawing/2014/main" id="{A7DB2807-E1B7-4142-A0C1-5EFDAF04F5D0}"/>
              </a:ext>
            </a:extLst>
          </p:cNvPr>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34545" y="1042060"/>
            <a:ext cx="5783283" cy="4773880"/>
          </a:xfrm>
          <a:prstGeom prst="rect">
            <a:avLst/>
          </a:prstGeom>
        </p:spPr>
      </p:pic>
    </p:spTree>
    <p:extLst>
      <p:ext uri="{BB962C8B-B14F-4D97-AF65-F5344CB8AC3E}">
        <p14:creationId xmlns:p14="http://schemas.microsoft.com/office/powerpoint/2010/main" val="2705731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AC129-4284-C641-B068-1D4C612F3481}"/>
              </a:ext>
            </a:extLst>
          </p:cNvPr>
          <p:cNvSpPr>
            <a:spLocks noGrp="1"/>
          </p:cNvSpPr>
          <p:nvPr>
            <p:ph type="title"/>
          </p:nvPr>
        </p:nvSpPr>
        <p:spPr>
          <a:xfrm>
            <a:off x="804672" y="198879"/>
            <a:ext cx="4486656" cy="1141497"/>
          </a:xfrm>
        </p:spPr>
        <p:txBody>
          <a:bodyPr/>
          <a:lstStyle/>
          <a:p>
            <a:r>
              <a:rPr lang="en-US"/>
              <a:t>Cover letter</a:t>
            </a:r>
            <a:endParaRPr lang="en-US" dirty="0"/>
          </a:p>
        </p:txBody>
      </p:sp>
      <p:sp>
        <p:nvSpPr>
          <p:cNvPr id="4" name="Text Placeholder 3">
            <a:extLst>
              <a:ext uri="{FF2B5EF4-FFF2-40B4-BE49-F238E27FC236}">
                <a16:creationId xmlns:a16="http://schemas.microsoft.com/office/drawing/2014/main" id="{75F8EC87-66A1-C942-9E62-8F674D3EB411}"/>
              </a:ext>
            </a:extLst>
          </p:cNvPr>
          <p:cNvSpPr>
            <a:spLocks noGrp="1"/>
          </p:cNvSpPr>
          <p:nvPr>
            <p:ph type="body" sz="half" idx="2"/>
          </p:nvPr>
        </p:nvSpPr>
        <p:spPr>
          <a:xfrm>
            <a:off x="799605" y="1495488"/>
            <a:ext cx="4486656" cy="2399620"/>
          </a:xfrm>
        </p:spPr>
        <p:txBody>
          <a:bodyPr>
            <a:normAutofit/>
          </a:bodyPr>
          <a:lstStyle/>
          <a:p>
            <a:pPr marL="285750" indent="-285750" algn="l">
              <a:buClr>
                <a:schemeClr val="tx1"/>
              </a:buClr>
              <a:buFont typeface="Wingdings" pitchFamily="2" charset="2"/>
              <a:buChar char="v"/>
            </a:pPr>
            <a:r>
              <a:rPr lang="en-US" sz="1900">
                <a:solidFill>
                  <a:schemeClr val="tx1"/>
                </a:solidFill>
              </a:rPr>
              <a:t>I wrote my cover letter to Gina Quinlan, the practice manager at Ridgeview Internal Medicine. In my cover letter I described my work expirience as well as my college achievments that I stated in my resume.</a:t>
            </a:r>
          </a:p>
          <a:p>
            <a:pPr marL="285750" indent="-285750" algn="l">
              <a:buClr>
                <a:schemeClr val="tx1"/>
              </a:buClr>
              <a:buFont typeface="Wingdings" pitchFamily="2" charset="2"/>
              <a:buChar char="v"/>
            </a:pPr>
            <a:endParaRPr lang="en-US" sz="1800" dirty="0">
              <a:solidFill>
                <a:schemeClr val="tx1"/>
              </a:solidFill>
            </a:endParaRPr>
          </a:p>
        </p:txBody>
      </p:sp>
      <p:pic>
        <p:nvPicPr>
          <p:cNvPr id="6" name="Picture 6" descr="Text, letter&#10;&#10;Description automatically generated">
            <a:extLst>
              <a:ext uri="{FF2B5EF4-FFF2-40B4-BE49-F238E27FC236}">
                <a16:creationId xmlns:a16="http://schemas.microsoft.com/office/drawing/2014/main" id="{41ECA3D9-FA52-4833-B621-A79CF78A1F2F}"/>
              </a:ext>
            </a:extLst>
          </p:cNvPr>
          <p:cNvPicPr>
            <a:picLocks noGrp="1" noChangeAspect="1"/>
          </p:cNvPicPr>
          <p:nvPr>
            <p:ph idx="1"/>
          </p:nvPr>
        </p:nvPicPr>
        <p:blipFill>
          <a:blip r:embed="rId2"/>
          <a:stretch>
            <a:fillRect/>
          </a:stretch>
        </p:blipFill>
        <p:spPr>
          <a:xfrm>
            <a:off x="6176814" y="1350235"/>
            <a:ext cx="5892428" cy="4458135"/>
          </a:xfrm>
        </p:spPr>
      </p:pic>
    </p:spTree>
    <p:extLst>
      <p:ext uri="{BB962C8B-B14F-4D97-AF65-F5344CB8AC3E}">
        <p14:creationId xmlns:p14="http://schemas.microsoft.com/office/powerpoint/2010/main" val="923263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AC129-4284-C641-B068-1D4C612F3481}"/>
              </a:ext>
            </a:extLst>
          </p:cNvPr>
          <p:cNvSpPr>
            <a:spLocks noGrp="1"/>
          </p:cNvSpPr>
          <p:nvPr>
            <p:ph type="title"/>
          </p:nvPr>
        </p:nvSpPr>
        <p:spPr>
          <a:xfrm>
            <a:off x="804672" y="198879"/>
            <a:ext cx="4486656" cy="1141497"/>
          </a:xfrm>
        </p:spPr>
        <p:txBody>
          <a:bodyPr/>
          <a:lstStyle/>
          <a:p>
            <a:r>
              <a:rPr lang="en-US"/>
              <a:t>Professional references</a:t>
            </a:r>
            <a:endParaRPr lang="en-US" dirty="0"/>
          </a:p>
        </p:txBody>
      </p:sp>
      <p:sp>
        <p:nvSpPr>
          <p:cNvPr id="4" name="Text Placeholder 3">
            <a:extLst>
              <a:ext uri="{FF2B5EF4-FFF2-40B4-BE49-F238E27FC236}">
                <a16:creationId xmlns:a16="http://schemas.microsoft.com/office/drawing/2014/main" id="{75F8EC87-66A1-C942-9E62-8F674D3EB411}"/>
              </a:ext>
            </a:extLst>
          </p:cNvPr>
          <p:cNvSpPr>
            <a:spLocks noGrp="1"/>
          </p:cNvSpPr>
          <p:nvPr>
            <p:ph type="body" sz="half" idx="2"/>
          </p:nvPr>
        </p:nvSpPr>
        <p:spPr>
          <a:xfrm>
            <a:off x="799605" y="1495488"/>
            <a:ext cx="4486656" cy="2399620"/>
          </a:xfrm>
        </p:spPr>
        <p:txBody>
          <a:bodyPr>
            <a:normAutofit/>
          </a:bodyPr>
          <a:lstStyle/>
          <a:p>
            <a:pPr marL="285750" indent="-285750" algn="l">
              <a:buClr>
                <a:schemeClr val="tx1"/>
              </a:buClr>
              <a:buFont typeface="Wingdings" pitchFamily="2" charset="2"/>
              <a:buChar char="v"/>
            </a:pPr>
            <a:r>
              <a:rPr lang="en-US" sz="1900">
                <a:solidFill>
                  <a:schemeClr val="tx1"/>
                </a:solidFill>
              </a:rPr>
              <a:t>My professional references are three people that have seen how I work and can speak to my skills and abilities. </a:t>
            </a:r>
          </a:p>
          <a:p>
            <a:pPr marL="285750" indent="-285750" algn="l">
              <a:buClr>
                <a:schemeClr val="tx1"/>
              </a:buClr>
              <a:buFont typeface="Wingdings" pitchFamily="2" charset="2"/>
              <a:buChar char="v"/>
            </a:pPr>
            <a:endParaRPr lang="en-US" sz="1800" dirty="0">
              <a:solidFill>
                <a:schemeClr val="tx1"/>
              </a:solidFill>
            </a:endParaRPr>
          </a:p>
        </p:txBody>
      </p:sp>
      <p:pic>
        <p:nvPicPr>
          <p:cNvPr id="3" name="Picture 5">
            <a:extLst>
              <a:ext uri="{FF2B5EF4-FFF2-40B4-BE49-F238E27FC236}">
                <a16:creationId xmlns:a16="http://schemas.microsoft.com/office/drawing/2014/main" id="{91B607D9-09B8-4EDB-A296-48506D2CDC0F}"/>
              </a:ext>
            </a:extLst>
          </p:cNvPr>
          <p:cNvPicPr>
            <a:picLocks noGrp="1" noChangeAspect="1"/>
          </p:cNvPicPr>
          <p:nvPr>
            <p:ph idx="1"/>
          </p:nvPr>
        </p:nvPicPr>
        <p:blipFill>
          <a:blip r:embed="rId2"/>
          <a:stretch>
            <a:fillRect/>
          </a:stretch>
        </p:blipFill>
        <p:spPr>
          <a:xfrm>
            <a:off x="6490843" y="437120"/>
            <a:ext cx="5378031" cy="5992726"/>
          </a:xfrm>
        </p:spPr>
      </p:pic>
    </p:spTree>
    <p:extLst>
      <p:ext uri="{BB962C8B-B14F-4D97-AF65-F5344CB8AC3E}">
        <p14:creationId xmlns:p14="http://schemas.microsoft.com/office/powerpoint/2010/main" val="1121868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AC129-4284-C641-B068-1D4C612F3481}"/>
              </a:ext>
            </a:extLst>
          </p:cNvPr>
          <p:cNvSpPr>
            <a:spLocks noGrp="1"/>
          </p:cNvSpPr>
          <p:nvPr>
            <p:ph type="title"/>
          </p:nvPr>
        </p:nvSpPr>
        <p:spPr>
          <a:xfrm>
            <a:off x="804672" y="198879"/>
            <a:ext cx="4486656" cy="1141497"/>
          </a:xfrm>
        </p:spPr>
        <p:txBody>
          <a:bodyPr/>
          <a:lstStyle/>
          <a:p>
            <a:r>
              <a:rPr lang="en-US" dirty="0"/>
              <a:t>Thank you letter</a:t>
            </a:r>
          </a:p>
        </p:txBody>
      </p:sp>
      <p:pic>
        <p:nvPicPr>
          <p:cNvPr id="6" name="Content Placeholder 5" descr="Text, letter&#10;&#10;Description automatically generated">
            <a:extLst>
              <a:ext uri="{FF2B5EF4-FFF2-40B4-BE49-F238E27FC236}">
                <a16:creationId xmlns:a16="http://schemas.microsoft.com/office/drawing/2014/main" id="{774F43B6-514E-1340-BCB8-ECFFB27C0100}"/>
              </a:ext>
            </a:extLst>
          </p:cNvPr>
          <p:cNvPicPr>
            <a:picLocks noGrp="1" noChangeAspect="1"/>
          </p:cNvPicPr>
          <p:nvPr>
            <p:ph idx="1"/>
          </p:nvPr>
        </p:nvPicPr>
        <p:blipFill>
          <a:blip r:embed="rId2"/>
          <a:stretch>
            <a:fillRect/>
          </a:stretch>
        </p:blipFill>
        <p:spPr>
          <a:xfrm>
            <a:off x="6224637" y="924007"/>
            <a:ext cx="5816304" cy="5251822"/>
          </a:xfrm>
        </p:spPr>
      </p:pic>
      <p:sp>
        <p:nvSpPr>
          <p:cNvPr id="4" name="Text Placeholder 3">
            <a:extLst>
              <a:ext uri="{FF2B5EF4-FFF2-40B4-BE49-F238E27FC236}">
                <a16:creationId xmlns:a16="http://schemas.microsoft.com/office/drawing/2014/main" id="{75F8EC87-66A1-C942-9E62-8F674D3EB411}"/>
              </a:ext>
            </a:extLst>
          </p:cNvPr>
          <p:cNvSpPr>
            <a:spLocks noGrp="1"/>
          </p:cNvSpPr>
          <p:nvPr>
            <p:ph type="body" sz="half" idx="2"/>
          </p:nvPr>
        </p:nvSpPr>
        <p:spPr>
          <a:xfrm>
            <a:off x="804672" y="1507363"/>
            <a:ext cx="4486656" cy="2399620"/>
          </a:xfrm>
        </p:spPr>
        <p:txBody>
          <a:bodyPr>
            <a:normAutofit/>
          </a:bodyPr>
          <a:lstStyle/>
          <a:p>
            <a:pPr marL="285750" indent="-285750" algn="l">
              <a:buClr>
                <a:schemeClr val="tx1"/>
              </a:buClr>
              <a:buFont typeface="Wingdings" pitchFamily="2" charset="2"/>
              <a:buChar char="v"/>
            </a:pPr>
            <a:r>
              <a:rPr lang="en-US" sz="1800" dirty="0">
                <a:solidFill>
                  <a:schemeClr val="tx1"/>
                </a:solidFill>
              </a:rPr>
              <a:t>In my Thank You Letter, I wrote to Gina Quinlan who is the Practice Manager at Ridgeview Internal Medicine.</a:t>
            </a:r>
          </a:p>
          <a:p>
            <a:pPr marL="285750" indent="-285750" algn="l">
              <a:buClr>
                <a:schemeClr val="tx1"/>
              </a:buClr>
              <a:buFont typeface="Wingdings" pitchFamily="2" charset="2"/>
              <a:buChar char="v"/>
            </a:pPr>
            <a:r>
              <a:rPr lang="en-US" sz="1800" dirty="0">
                <a:solidFill>
                  <a:schemeClr val="tx1"/>
                </a:solidFill>
              </a:rPr>
              <a:t>I did my internship at Ridgeview and will be working there in the near future.</a:t>
            </a:r>
          </a:p>
        </p:txBody>
      </p:sp>
    </p:spTree>
    <p:extLst>
      <p:ext uri="{BB962C8B-B14F-4D97-AF65-F5344CB8AC3E}">
        <p14:creationId xmlns:p14="http://schemas.microsoft.com/office/powerpoint/2010/main" val="1408123890"/>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8C188A65C8A244A3EC883C535C0B5D" ma:contentTypeVersion="7" ma:contentTypeDescription="Create a new document." ma:contentTypeScope="" ma:versionID="1533fd1b6880e1b0ba0fe32fa5da2ec7">
  <xsd:schema xmlns:xsd="http://www.w3.org/2001/XMLSchema" xmlns:xs="http://www.w3.org/2001/XMLSchema" xmlns:p="http://schemas.microsoft.com/office/2006/metadata/properties" xmlns:ns3="e843d5d4-2ddb-4193-801e-c329df5bb8e1" xmlns:ns4="0242e5e1-e872-41b5-96c0-ab3ff7c63fbc" targetNamespace="http://schemas.microsoft.com/office/2006/metadata/properties" ma:root="true" ma:fieldsID="f7991a94253308de094756f9e1059f96" ns3:_="" ns4:_="">
    <xsd:import namespace="e843d5d4-2ddb-4193-801e-c329df5bb8e1"/>
    <xsd:import namespace="0242e5e1-e872-41b5-96c0-ab3ff7c63fb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43d5d4-2ddb-4193-801e-c329df5bb8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242e5e1-e872-41b5-96c0-ab3ff7c63fb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F9FA06-AA51-4424-81F7-4E3078EBF4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43d5d4-2ddb-4193-801e-c329df5bb8e1"/>
    <ds:schemaRef ds:uri="0242e5e1-e872-41b5-96c0-ab3ff7c63f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076043-251A-4601-8651-6257345CB9F2}">
  <ds:schemaRefs>
    <ds:schemaRef ds:uri="http://purl.org/dc/terms/"/>
    <ds:schemaRef ds:uri="http://www.w3.org/XML/1998/namespace"/>
    <ds:schemaRef ds:uri="http://schemas.microsoft.com/office/2006/documentManagement/types"/>
    <ds:schemaRef ds:uri="http://purl.org/dc/elements/1.1/"/>
    <ds:schemaRef ds:uri="http://purl.org/dc/dcmitype/"/>
    <ds:schemaRef ds:uri="http://schemas.microsoft.com/office/infopath/2007/PartnerControls"/>
    <ds:schemaRef ds:uri="e843d5d4-2ddb-4193-801e-c329df5bb8e1"/>
    <ds:schemaRef ds:uri="http://schemas.openxmlformats.org/package/2006/metadata/core-properties"/>
    <ds:schemaRef ds:uri="0242e5e1-e872-41b5-96c0-ab3ff7c63fbc"/>
    <ds:schemaRef ds:uri="http://schemas.microsoft.com/office/2006/metadata/properties"/>
  </ds:schemaRefs>
</ds:datastoreItem>
</file>

<file path=customXml/itemProps3.xml><?xml version="1.0" encoding="utf-8"?>
<ds:datastoreItem xmlns:ds="http://schemas.openxmlformats.org/officeDocument/2006/customXml" ds:itemID="{94738F18-9CB1-430F-AB8E-EA3E53A242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200</TotalTime>
  <Words>1132</Words>
  <Application>Microsoft Macintosh PowerPoint</Application>
  <PresentationFormat>Widescreen</PresentationFormat>
  <Paragraphs>82</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Gill Sans MT</vt:lpstr>
      <vt:lpstr>Wingdings</vt:lpstr>
      <vt:lpstr>Parcel</vt:lpstr>
      <vt:lpstr>E-Portfolio Project</vt:lpstr>
      <vt:lpstr>Institutional outcomes</vt:lpstr>
      <vt:lpstr>Program outcomes</vt:lpstr>
      <vt:lpstr>Information, literacy, and communication</vt:lpstr>
      <vt:lpstr>Relational learning</vt:lpstr>
      <vt:lpstr>Thinking abilities</vt:lpstr>
      <vt:lpstr>Quantitative and scientific reasoning</vt:lpstr>
      <vt:lpstr>Community and career</vt:lpstr>
      <vt:lpstr>Program outcome 1 Communicate effectively</vt:lpstr>
      <vt:lpstr>Program outcome 2 legal and ethical behaviors</vt:lpstr>
      <vt:lpstr>Program outcome 3 standard safety and risk reduction</vt:lpstr>
      <vt:lpstr>Deans list award</vt:lpstr>
      <vt:lpstr>Resume</vt:lpstr>
      <vt:lpstr>Cover letter</vt:lpstr>
      <vt:lpstr>Professional references</vt:lpstr>
      <vt:lpstr>Thank you letter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E-Portfolio Project</dc:title>
  <dc:creator>Skylar Pero</dc:creator>
  <cp:lastModifiedBy>ro.pero.skylar</cp:lastModifiedBy>
  <cp:revision>105</cp:revision>
  <dcterms:created xsi:type="dcterms:W3CDTF">2021-07-07T14:35:34Z</dcterms:created>
  <dcterms:modified xsi:type="dcterms:W3CDTF">2021-08-07T23:00:12Z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0x0101007F8C188A65C8A244A3EC883C535C0B5D</vt:lpwstr>
  </property>
</Properties>
</file>