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78" r:id="rId5"/>
    <p:sldId id="279" r:id="rId6"/>
    <p:sldId id="280" r:id="rId7"/>
    <p:sldId id="28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DCFC4C-A2CB-4A51-B172-724FCC4020C4}" v="9" dt="2020-11-20T08:04:15.4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ry hicks" userId="1a5573092e22d29b" providerId="LiveId" clId="{D1DCFC4C-A2CB-4A51-B172-724FCC4020C4}"/>
    <pc:docChg chg="undo custSel addSld modSld">
      <pc:chgData name="sherry hicks" userId="1a5573092e22d29b" providerId="LiveId" clId="{D1DCFC4C-A2CB-4A51-B172-724FCC4020C4}" dt="2020-11-20T08:04:15.454" v="1847"/>
      <pc:docMkLst>
        <pc:docMk/>
      </pc:docMkLst>
      <pc:sldChg chg="addSp delSp modSp">
        <pc:chgData name="sherry hicks" userId="1a5573092e22d29b" providerId="LiveId" clId="{D1DCFC4C-A2CB-4A51-B172-724FCC4020C4}" dt="2020-11-20T08:04:15.454" v="1847"/>
        <pc:sldMkLst>
          <pc:docMk/>
          <pc:sldMk cId="4167884232" sldId="278"/>
        </pc:sldMkLst>
        <pc:spChg chg="mod">
          <ac:chgData name="sherry hicks" userId="1a5573092e22d29b" providerId="LiveId" clId="{D1DCFC4C-A2CB-4A51-B172-724FCC4020C4}" dt="2020-11-12T08:50:02.571" v="172" actId="14100"/>
          <ac:spMkLst>
            <pc:docMk/>
            <pc:sldMk cId="4167884232" sldId="278"/>
            <ac:spMk id="2" creationId="{0D1F047C-C727-42A7-85C5-68C5AA1B1A93}"/>
          </ac:spMkLst>
        </pc:spChg>
        <pc:spChg chg="mod">
          <ac:chgData name="sherry hicks" userId="1a5573092e22d29b" providerId="LiveId" clId="{D1DCFC4C-A2CB-4A51-B172-724FCC4020C4}" dt="2020-11-12T08:49:36.130" v="169" actId="20577"/>
          <ac:spMkLst>
            <pc:docMk/>
            <pc:sldMk cId="4167884232" sldId="278"/>
            <ac:spMk id="3" creationId="{DB93FB3F-A8D4-46D3-A1C6-C79C64563729}"/>
          </ac:spMkLst>
        </pc:spChg>
        <pc:picChg chg="add del mod">
          <ac:chgData name="sherry hicks" userId="1a5573092e22d29b" providerId="LiveId" clId="{D1DCFC4C-A2CB-4A51-B172-724FCC4020C4}" dt="2020-11-20T08:04:15.454" v="1847"/>
          <ac:picMkLst>
            <pc:docMk/>
            <pc:sldMk cId="4167884232" sldId="278"/>
            <ac:picMk id="4" creationId="{EB828CB0-3E37-4730-8BDA-D5F3B63806F2}"/>
          </ac:picMkLst>
        </pc:picChg>
        <pc:picChg chg="add mod">
          <ac:chgData name="sherry hicks" userId="1a5573092e22d29b" providerId="LiveId" clId="{D1DCFC4C-A2CB-4A51-B172-724FCC4020C4}" dt="2020-11-20T08:04:15.454" v="1847"/>
          <ac:picMkLst>
            <pc:docMk/>
            <pc:sldMk cId="4167884232" sldId="278"/>
            <ac:picMk id="6" creationId="{3D6C8DC2-A8F9-4DE2-BE80-92A47139EB5E}"/>
          </ac:picMkLst>
        </pc:picChg>
      </pc:sldChg>
      <pc:sldChg chg="addSp delSp modSp">
        <pc:chgData name="sherry hicks" userId="1a5573092e22d29b" providerId="LiveId" clId="{D1DCFC4C-A2CB-4A51-B172-724FCC4020C4}" dt="2020-11-20T08:00:40.768" v="1846"/>
        <pc:sldMkLst>
          <pc:docMk/>
          <pc:sldMk cId="3220235682" sldId="279"/>
        </pc:sldMkLst>
        <pc:spChg chg="mod">
          <ac:chgData name="sherry hicks" userId="1a5573092e22d29b" providerId="LiveId" clId="{D1DCFC4C-A2CB-4A51-B172-724FCC4020C4}" dt="2020-11-20T07:26:53.478" v="518" actId="115"/>
          <ac:spMkLst>
            <pc:docMk/>
            <pc:sldMk cId="3220235682" sldId="279"/>
            <ac:spMk id="2" creationId="{89559F60-4CE1-4E2F-86EA-1B60679F1F4A}"/>
          </ac:spMkLst>
        </pc:spChg>
        <pc:spChg chg="mod">
          <ac:chgData name="sherry hicks" userId="1a5573092e22d29b" providerId="LiveId" clId="{D1DCFC4C-A2CB-4A51-B172-724FCC4020C4}" dt="2020-11-20T07:26:43.805" v="516" actId="20577"/>
          <ac:spMkLst>
            <pc:docMk/>
            <pc:sldMk cId="3220235682" sldId="279"/>
            <ac:spMk id="24" creationId="{F260476B-CCA6-412B-A9C5-399C34AE6F05}"/>
          </ac:spMkLst>
        </pc:spChg>
        <pc:picChg chg="add del mod">
          <ac:chgData name="sherry hicks" userId="1a5573092e22d29b" providerId="LiveId" clId="{D1DCFC4C-A2CB-4A51-B172-724FCC4020C4}" dt="2020-11-20T08:00:40.768" v="1846"/>
          <ac:picMkLst>
            <pc:docMk/>
            <pc:sldMk cId="3220235682" sldId="279"/>
            <ac:picMk id="4" creationId="{33A92A1F-25C1-465F-8F9A-17557DC202F3}"/>
          </ac:picMkLst>
        </pc:picChg>
        <pc:picChg chg="add mod">
          <ac:chgData name="sherry hicks" userId="1a5573092e22d29b" providerId="LiveId" clId="{D1DCFC4C-A2CB-4A51-B172-724FCC4020C4}" dt="2020-11-20T08:00:40.768" v="1846"/>
          <ac:picMkLst>
            <pc:docMk/>
            <pc:sldMk cId="3220235682" sldId="279"/>
            <ac:picMk id="5" creationId="{AE261230-8A2E-4A60-B6EF-1A5C16A6821D}"/>
          </ac:picMkLst>
        </pc:picChg>
      </pc:sldChg>
      <pc:sldChg chg="addSp modSp add">
        <pc:chgData name="sherry hicks" userId="1a5573092e22d29b" providerId="LiveId" clId="{D1DCFC4C-A2CB-4A51-B172-724FCC4020C4}" dt="2020-11-20T07:56:27.668" v="1844"/>
        <pc:sldMkLst>
          <pc:docMk/>
          <pc:sldMk cId="2934472506" sldId="280"/>
        </pc:sldMkLst>
        <pc:spChg chg="mod">
          <ac:chgData name="sherry hicks" userId="1a5573092e22d29b" providerId="LiveId" clId="{D1DCFC4C-A2CB-4A51-B172-724FCC4020C4}" dt="2020-11-20T07:48:23.867" v="1795" actId="1076"/>
          <ac:spMkLst>
            <pc:docMk/>
            <pc:sldMk cId="2934472506" sldId="280"/>
            <ac:spMk id="2" creationId="{A4C4110D-4AD1-4622-9FFC-D1D010A97A0B}"/>
          </ac:spMkLst>
        </pc:spChg>
        <pc:spChg chg="mod">
          <ac:chgData name="sherry hicks" userId="1a5573092e22d29b" providerId="LiveId" clId="{D1DCFC4C-A2CB-4A51-B172-724FCC4020C4}" dt="2020-11-20T07:49:43.501" v="1841" actId="20577"/>
          <ac:spMkLst>
            <pc:docMk/>
            <pc:sldMk cId="2934472506" sldId="280"/>
            <ac:spMk id="3" creationId="{A106D2DB-92D6-4AA1-80ED-7760EB41B646}"/>
          </ac:spMkLst>
        </pc:spChg>
        <pc:picChg chg="add mod">
          <ac:chgData name="sherry hicks" userId="1a5573092e22d29b" providerId="LiveId" clId="{D1DCFC4C-A2CB-4A51-B172-724FCC4020C4}" dt="2020-11-20T07:56:27.668" v="1844"/>
          <ac:picMkLst>
            <pc:docMk/>
            <pc:sldMk cId="2934472506" sldId="280"/>
            <ac:picMk id="4" creationId="{3A4EAFAA-68EF-4FAB-9DBB-F44AA508803A}"/>
          </ac:picMkLst>
        </pc:picChg>
      </pc:sldChg>
      <pc:sldChg chg="addSp modSp add">
        <pc:chgData name="sherry hicks" userId="1a5573092e22d29b" providerId="LiveId" clId="{D1DCFC4C-A2CB-4A51-B172-724FCC4020C4}" dt="2020-11-20T07:59:01.032" v="1845"/>
        <pc:sldMkLst>
          <pc:docMk/>
          <pc:sldMk cId="1045663021" sldId="281"/>
        </pc:sldMkLst>
        <pc:spChg chg="mod">
          <ac:chgData name="sherry hicks" userId="1a5573092e22d29b" providerId="LiveId" clId="{D1DCFC4C-A2CB-4A51-B172-724FCC4020C4}" dt="2020-11-20T07:34:23.814" v="937" actId="115"/>
          <ac:spMkLst>
            <pc:docMk/>
            <pc:sldMk cId="1045663021" sldId="281"/>
            <ac:spMk id="2" creationId="{5973DCEE-BD65-4EC6-AC5F-FB826371389A}"/>
          </ac:spMkLst>
        </pc:spChg>
        <pc:spChg chg="mod">
          <ac:chgData name="sherry hicks" userId="1a5573092e22d29b" providerId="LiveId" clId="{D1DCFC4C-A2CB-4A51-B172-724FCC4020C4}" dt="2020-11-20T07:44:38.808" v="1703" actId="14100"/>
          <ac:spMkLst>
            <pc:docMk/>
            <pc:sldMk cId="1045663021" sldId="281"/>
            <ac:spMk id="3" creationId="{A1523761-1ABF-4579-ACB3-3C7065A226C9}"/>
          </ac:spMkLst>
        </pc:spChg>
        <pc:picChg chg="add mod">
          <ac:chgData name="sherry hicks" userId="1a5573092e22d29b" providerId="LiveId" clId="{D1DCFC4C-A2CB-4A51-B172-724FCC4020C4}" dt="2020-11-20T07:59:01.032" v="1845"/>
          <ac:picMkLst>
            <pc:docMk/>
            <pc:sldMk cId="1045663021" sldId="281"/>
            <ac:picMk id="4" creationId="{E8E4E1CA-F05C-41EA-A4C8-21FDE6F3322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11/20/2020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11/20/2020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11/20/2020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11/20/2020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7.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image" Target="../media/image6.jpeg"/><Relationship Id="rId5" Type="http://schemas.openxmlformats.org/officeDocument/2006/relationships/image" Target="../media/image1.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media2.m4a"/><Relationship Id="rId7" Type="http://schemas.openxmlformats.org/officeDocument/2006/relationships/image" Target="../media/image8.jpeg"/><Relationship Id="rId2" Type="http://schemas.microsoft.com/office/2007/relationships/media" Target="../media/media2.m4a"/><Relationship Id="rId1" Type="http://schemas.openxmlformats.org/officeDocument/2006/relationships/themeOverride" Target="../theme/themeOverride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2.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934816"/>
            <a:ext cx="3485073" cy="1494183"/>
          </a:xfrm>
        </p:spPr>
        <p:txBody>
          <a:bodyPr>
            <a:normAutofit/>
          </a:bodyPr>
          <a:lstStyle/>
          <a:p>
            <a:r>
              <a:rPr lang="en-US" sz="2800" dirty="0"/>
              <a:t>  Portfolio Project Affirming a Disjunct Fallacy</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sz="2000" dirty="0"/>
              <a:t>Sherry Hicks</a:t>
            </a:r>
            <a:br>
              <a:rPr lang="en-US" sz="2000" dirty="0"/>
            </a:br>
            <a:r>
              <a:rPr lang="en-US" sz="2000" dirty="0"/>
              <a:t>PHIL 310  Logic and Reasoning</a:t>
            </a:r>
          </a:p>
        </p:txBody>
      </p:sp>
      <p:pic>
        <p:nvPicPr>
          <p:cNvPr id="6" name="Audio 5">
            <a:hlinkClick r:id="" action="ppaction://media"/>
            <a:extLst>
              <a:ext uri="{FF2B5EF4-FFF2-40B4-BE49-F238E27FC236}">
                <a16:creationId xmlns:a16="http://schemas.microsoft.com/office/drawing/2014/main" id="{3D6C8DC2-A8F9-4DE2-BE80-92A47139EB5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67884232"/>
      </p:ext>
    </p:extLst>
  </p:cSld>
  <p:clrMapOvr>
    <a:masterClrMapping/>
  </p:clrMapOvr>
  <mc:AlternateContent xmlns:mc="http://schemas.openxmlformats.org/markup-compatibility/2006">
    <mc:Choice xmlns:p14="http://schemas.microsoft.com/office/powerpoint/2010/main" Requires="p14">
      <p:transition spd="slow" p14:dur="2000" advTm="9837"/>
    </mc:Choice>
    <mc:Fallback>
      <p:transition spd="slow" advTm="9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6">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7">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833229" y="306321"/>
            <a:ext cx="4538124" cy="970450"/>
          </a:xfrm>
        </p:spPr>
        <p:txBody>
          <a:bodyPr anchor="b">
            <a:normAutofit fontScale="90000"/>
          </a:bodyPr>
          <a:lstStyle/>
          <a:p>
            <a:pPr algn="l"/>
            <a:r>
              <a:rPr lang="en-US" sz="4000" b="1" u="sng" dirty="0"/>
              <a:t> Affirming a Disjunct	</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2133600"/>
            <a:ext cx="4403596" cy="2650436"/>
          </a:xfrm>
        </p:spPr>
        <p:txBody>
          <a:bodyPr anchor="t">
            <a:normAutofit/>
          </a:bodyPr>
          <a:lstStyle/>
          <a:p>
            <a:pPr marL="36900" lvl="0" indent="0">
              <a:buNone/>
            </a:pPr>
            <a:r>
              <a:rPr lang="en-US" sz="2400" dirty="0"/>
              <a:t> The definition of Affirming a Disjunct is a fallacy that occurs when we assume that in an either/or statement (disjunction) if one of the statements (disjunct) is true the other must be false.</a:t>
            </a:r>
          </a:p>
          <a:p>
            <a:endParaRPr lang="en-US" sz="2400" dirty="0"/>
          </a:p>
        </p:txBody>
      </p:sp>
      <p:pic>
        <p:nvPicPr>
          <p:cNvPr id="5" name="Audio 4">
            <a:hlinkClick r:id="" action="ppaction://media"/>
            <a:extLst>
              <a:ext uri="{FF2B5EF4-FFF2-40B4-BE49-F238E27FC236}">
                <a16:creationId xmlns:a16="http://schemas.microsoft.com/office/drawing/2014/main" id="{AE261230-8A2E-4A60-B6EF-1A5C16A6821D}"/>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20235682"/>
      </p:ext>
    </p:extLst>
  </p:cSld>
  <p:clrMapOvr>
    <a:masterClrMapping/>
  </p:clrMapOvr>
  <mc:AlternateContent xmlns:mc="http://schemas.openxmlformats.org/markup-compatibility/2006">
    <mc:Choice xmlns:p14="http://schemas.microsoft.com/office/powerpoint/2010/main" Requires="p14">
      <p:transition spd="slow" p14:dur="2000" advTm="33091"/>
    </mc:Choice>
    <mc:Fallback>
      <p:transition spd="slow" advTm="33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4110D-4AD1-4622-9FFC-D1D010A97A0B}"/>
              </a:ext>
            </a:extLst>
          </p:cNvPr>
          <p:cNvSpPr>
            <a:spLocks noGrp="1"/>
          </p:cNvSpPr>
          <p:nvPr>
            <p:ph type="title"/>
          </p:nvPr>
        </p:nvSpPr>
        <p:spPr>
          <a:xfrm>
            <a:off x="900543" y="225287"/>
            <a:ext cx="10353762" cy="1257300"/>
          </a:xfrm>
        </p:spPr>
        <p:txBody>
          <a:bodyPr/>
          <a:lstStyle/>
          <a:p>
            <a:r>
              <a:rPr lang="en-US" b="1" u="sng" dirty="0"/>
              <a:t>Project Portfolio Workplace Scenario </a:t>
            </a:r>
          </a:p>
        </p:txBody>
      </p:sp>
      <p:sp>
        <p:nvSpPr>
          <p:cNvPr id="3" name="Content Placeholder 2">
            <a:extLst>
              <a:ext uri="{FF2B5EF4-FFF2-40B4-BE49-F238E27FC236}">
                <a16:creationId xmlns:a16="http://schemas.microsoft.com/office/drawing/2014/main" id="{A106D2DB-92D6-4AA1-80ED-7760EB41B646}"/>
              </a:ext>
            </a:extLst>
          </p:cNvPr>
          <p:cNvSpPr>
            <a:spLocks noGrp="1"/>
          </p:cNvSpPr>
          <p:nvPr>
            <p:ph idx="1"/>
          </p:nvPr>
        </p:nvSpPr>
        <p:spPr>
          <a:xfrm>
            <a:off x="900543" y="1245705"/>
            <a:ext cx="10353762" cy="5214730"/>
          </a:xfrm>
        </p:spPr>
        <p:txBody>
          <a:bodyPr>
            <a:normAutofit fontScale="92500" lnSpcReduction="20000"/>
          </a:bodyPr>
          <a:lstStyle/>
          <a:p>
            <a:pPr algn="ctr"/>
            <a:r>
              <a:rPr lang="en-US" b="1" dirty="0"/>
              <a:t>Example:</a:t>
            </a:r>
          </a:p>
          <a:p>
            <a:pPr marL="36900" indent="0" algn="ctr">
              <a:buNone/>
            </a:pPr>
            <a:r>
              <a:rPr lang="en-US" b="1" dirty="0"/>
              <a:t>	You can report colleague for doing personal business on work time or you can remain friends with your colleague. You report your colleague for doing personal business on work time. Therefore, you can no longer be friends with your colleague</a:t>
            </a:r>
          </a:p>
          <a:p>
            <a:pPr marL="36900" indent="0" algn="ctr">
              <a:buNone/>
            </a:pPr>
            <a:r>
              <a:rPr lang="en-US" b="1" u="sng" dirty="0"/>
              <a:t>Logical Form</a:t>
            </a:r>
          </a:p>
          <a:p>
            <a:pPr marL="36900" indent="0">
              <a:buNone/>
            </a:pPr>
            <a:r>
              <a:rPr lang="en-US" b="1" dirty="0">
                <a:effectLst/>
              </a:rPr>
              <a:t>	R= Report, F= Friends</a:t>
            </a:r>
          </a:p>
          <a:p>
            <a:pPr marL="36900" indent="0">
              <a:buNone/>
            </a:pPr>
            <a:r>
              <a:rPr lang="en-US" b="1" dirty="0">
                <a:effectLst/>
              </a:rPr>
              <a:t>	R or F</a:t>
            </a:r>
          </a:p>
          <a:p>
            <a:pPr marL="36900" indent="0">
              <a:buNone/>
            </a:pPr>
            <a:r>
              <a:rPr lang="en-US" b="1" dirty="0">
                <a:effectLst/>
              </a:rPr>
              <a:t>	R</a:t>
            </a:r>
          </a:p>
          <a:p>
            <a:pPr marL="36900" indent="0">
              <a:buNone/>
            </a:pPr>
            <a:r>
              <a:rPr lang="en-US" b="1" dirty="0">
                <a:effectLst/>
              </a:rPr>
              <a:t>	Therefore, not F	</a:t>
            </a:r>
          </a:p>
          <a:p>
            <a:pPr marL="36900" indent="0">
              <a:buNone/>
            </a:pPr>
            <a:r>
              <a:rPr lang="en-US" b="1" dirty="0">
                <a:effectLst/>
              </a:rPr>
              <a:t>	R or F</a:t>
            </a:r>
          </a:p>
          <a:p>
            <a:pPr marL="36900" indent="0">
              <a:buNone/>
            </a:pPr>
            <a:r>
              <a:rPr lang="en-US" b="1" dirty="0">
                <a:effectLst/>
              </a:rPr>
              <a:t>	F</a:t>
            </a:r>
          </a:p>
          <a:p>
            <a:pPr marL="36900" indent="0">
              <a:buNone/>
            </a:pPr>
            <a:r>
              <a:rPr lang="en-US" b="1" dirty="0">
                <a:effectLst/>
              </a:rPr>
              <a:t>	Therefore, not R</a:t>
            </a:r>
          </a:p>
          <a:p>
            <a:pPr marL="36900" indent="0">
              <a:buNone/>
            </a:pPr>
            <a:endParaRPr lang="en-US" b="1" dirty="0">
              <a:effectLst/>
            </a:endParaRPr>
          </a:p>
          <a:p>
            <a:pPr marL="36900" indent="0">
              <a:buNone/>
            </a:pPr>
            <a:endParaRPr lang="en-US" b="1" dirty="0">
              <a:effectLst/>
            </a:endParaRPr>
          </a:p>
          <a:p>
            <a:pPr marL="36900" indent="0">
              <a:buNone/>
            </a:pPr>
            <a:endParaRPr lang="en-US" b="1" dirty="0">
              <a:effectLst/>
            </a:endParaRPr>
          </a:p>
          <a:p>
            <a:pPr marL="36900" indent="0">
              <a:buNone/>
            </a:pPr>
            <a:endParaRPr lang="en-US" b="1" dirty="0">
              <a:effectLst/>
            </a:endParaRPr>
          </a:p>
        </p:txBody>
      </p:sp>
      <p:pic>
        <p:nvPicPr>
          <p:cNvPr id="4" name="Audio 3">
            <a:hlinkClick r:id="" action="ppaction://media"/>
            <a:extLst>
              <a:ext uri="{FF2B5EF4-FFF2-40B4-BE49-F238E27FC236}">
                <a16:creationId xmlns:a16="http://schemas.microsoft.com/office/drawing/2014/main" id="{3A4EAFAA-68EF-4FAB-9DBB-F44AA508803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34472506"/>
      </p:ext>
    </p:extLst>
  </p:cSld>
  <p:clrMapOvr>
    <a:masterClrMapping/>
  </p:clrMapOvr>
  <mc:AlternateContent xmlns:mc="http://schemas.openxmlformats.org/markup-compatibility/2006">
    <mc:Choice xmlns:p14="http://schemas.microsoft.com/office/powerpoint/2010/main" Requires="p14">
      <p:transition spd="slow" p14:dur="2000" advTm="37796"/>
    </mc:Choice>
    <mc:Fallback>
      <p:transition spd="slow" advTm="37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DCEE-BD65-4EC6-AC5F-FB826371389A}"/>
              </a:ext>
            </a:extLst>
          </p:cNvPr>
          <p:cNvSpPr>
            <a:spLocks noGrp="1"/>
          </p:cNvSpPr>
          <p:nvPr>
            <p:ph type="title"/>
          </p:nvPr>
        </p:nvSpPr>
        <p:spPr/>
        <p:txBody>
          <a:bodyPr/>
          <a:lstStyle/>
          <a:p>
            <a:r>
              <a:rPr lang="en-US" b="1" u="sng" dirty="0"/>
              <a:t>Conclusion Affirming a Disjunct</a:t>
            </a:r>
          </a:p>
        </p:txBody>
      </p:sp>
      <p:sp>
        <p:nvSpPr>
          <p:cNvPr id="3" name="Content Placeholder 2">
            <a:extLst>
              <a:ext uri="{FF2B5EF4-FFF2-40B4-BE49-F238E27FC236}">
                <a16:creationId xmlns:a16="http://schemas.microsoft.com/office/drawing/2014/main" id="{A1523761-1ABF-4579-ACB3-3C7065A226C9}"/>
              </a:ext>
            </a:extLst>
          </p:cNvPr>
          <p:cNvSpPr>
            <a:spLocks noGrp="1"/>
          </p:cNvSpPr>
          <p:nvPr>
            <p:ph idx="1"/>
          </p:nvPr>
        </p:nvSpPr>
        <p:spPr>
          <a:xfrm>
            <a:off x="913795" y="2076450"/>
            <a:ext cx="10353762" cy="3171411"/>
          </a:xfrm>
        </p:spPr>
        <p:txBody>
          <a:bodyPr/>
          <a:lstStyle/>
          <a:p>
            <a:pPr marL="36900" indent="0">
              <a:buNone/>
            </a:pPr>
            <a:r>
              <a:rPr lang="en-US" dirty="0"/>
              <a:t>Even though I report my colleague for doing personal business on work time or can remain friends with colleague, which is premise 1 which is true. To where premise 2 is you report your colleague for doing personal business on work time. Therefore, you can no longer be friends with your colleague, is a false statement.  This is an inductive argument because of the intended argument of the premise 1 is true, so the conclusion is false.  This means even though I report my colleague for doing personal business on work time doesn’t necessarily mean that we can’t still be friends.</a:t>
            </a:r>
          </a:p>
        </p:txBody>
      </p:sp>
      <p:pic>
        <p:nvPicPr>
          <p:cNvPr id="4" name="Audio 3">
            <a:hlinkClick r:id="" action="ppaction://media"/>
            <a:extLst>
              <a:ext uri="{FF2B5EF4-FFF2-40B4-BE49-F238E27FC236}">
                <a16:creationId xmlns:a16="http://schemas.microsoft.com/office/drawing/2014/main" id="{E8E4E1CA-F05C-41EA-A4C8-21FDE6F332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45663021"/>
      </p:ext>
    </p:extLst>
  </p:cSld>
  <p:clrMapOvr>
    <a:masterClrMapping/>
  </p:clrMapOvr>
  <mc:AlternateContent xmlns:mc="http://schemas.openxmlformats.org/markup-compatibility/2006">
    <mc:Choice xmlns:p14="http://schemas.microsoft.com/office/powerpoint/2010/main" Requires="p14">
      <p:transition spd="slow" p14:dur="2000" advTm="46984"/>
    </mc:Choice>
    <mc:Fallback>
      <p:transition spd="slow" advTm="46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4B270AB-C138-415C-897E-3C24487DEC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{E994D06F-F16E-4E18-89A0-0A730B71FDD5}tf55705232_win32</Template>
  <TotalTime>55</TotalTime>
  <Words>259</Words>
  <Application>Microsoft Office PowerPoint</Application>
  <PresentationFormat>Widescreen</PresentationFormat>
  <Paragraphs>20</Paragraphs>
  <Slides>4</Slides>
  <Notes>1</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Calibri</vt:lpstr>
      <vt:lpstr>Goudy Old Style</vt:lpstr>
      <vt:lpstr>Wingdings 2</vt:lpstr>
      <vt:lpstr>SlateVTI</vt:lpstr>
      <vt:lpstr>  Portfolio Project Affirming a Disjunct Fallacy</vt:lpstr>
      <vt:lpstr> Affirming a Disjunct </vt:lpstr>
      <vt:lpstr>Project Portfolio Workplace Scenario </vt:lpstr>
      <vt:lpstr>Conclusion Affirming a Disjunct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sherry hicks</dc:creator>
  <cp:lastModifiedBy>sherry hicks</cp:lastModifiedBy>
  <cp:revision>1</cp:revision>
  <dcterms:created xsi:type="dcterms:W3CDTF">2020-11-12T08:38:33Z</dcterms:created>
  <dcterms:modified xsi:type="dcterms:W3CDTF">2020-11-20T08:06:34Z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