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7" r:id="rId4"/>
  </p:sldMasterIdLst>
  <p:sldIdLst>
    <p:sldId id="257" r:id="rId5"/>
    <p:sldId id="258" r:id="rId6"/>
    <p:sldId id="259" r:id="rId7"/>
    <p:sldId id="260" r:id="rId8"/>
    <p:sldId id="261" r:id="rId9"/>
    <p:sldId id="262" r:id="rId10"/>
    <p:sldId id="265" r:id="rId11"/>
    <p:sldId id="264" r:id="rId12"/>
    <p:sldId id="263"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19" autoAdjust="0"/>
  </p:normalViewPr>
  <p:slideViewPr>
    <p:cSldViewPr snapToGrid="0">
      <p:cViewPr varScale="1">
        <p:scale>
          <a:sx n="58" d="100"/>
          <a:sy n="5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2003 - 2018</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n-US" dirty="0"/>
            <a:t>Infant Billy’s Mother and sister killed in Vietnam</a:t>
          </a:r>
        </a:p>
        <a:p>
          <a:r>
            <a:rPr lang="en-US" dirty="0"/>
            <a:t>Billy came to America with Father</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2018- 2019</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US" dirty="0"/>
            <a:t>Billy Ran Away from Father living in hotel</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2020</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Billy becomes client of Helping Hands </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020306" y="338839"/>
          <a:ext cx="329406" cy="2616384"/>
        </a:xfrm>
        <a:prstGeom prst="round2SameRect">
          <a:avLst/>
        </a:prstGeom>
        <a:solidFill>
          <a:schemeClr val="accent1">
            <a:shade val="80000"/>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2003 - 2018</a:t>
          </a:r>
        </a:p>
      </dsp:txBody>
      <dsp:txXfrm rot="5400000">
        <a:off x="892897" y="1498408"/>
        <a:ext cx="2600304" cy="297246"/>
      </dsp:txXfrm>
    </dsp:sp>
    <dsp:sp modelId="{5A1B764B-0DC5-47CD-BDEA-9E67799496EC}">
      <dsp:nvSpPr>
        <dsp:cNvPr id="0" name=""/>
        <dsp:cNvSpPr/>
      </dsp:nvSpPr>
      <dsp:spPr>
        <a:xfrm>
          <a:off x="4688" y="0"/>
          <a:ext cx="4360641" cy="1152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Infant Billy’s Mother and sister killed in Vietnam</a:t>
          </a:r>
        </a:p>
        <a:p>
          <a:pPr marL="0" lvl="0" indent="0" algn="ctr" defTabSz="488950">
            <a:lnSpc>
              <a:spcPct val="90000"/>
            </a:lnSpc>
            <a:spcBef>
              <a:spcPct val="0"/>
            </a:spcBef>
            <a:spcAft>
              <a:spcPct val="35000"/>
            </a:spcAft>
            <a:buNone/>
          </a:pPr>
          <a:r>
            <a:rPr lang="en-US" sz="1100" kern="1200" dirty="0"/>
            <a:t>Billy came to America with Father</a:t>
          </a:r>
        </a:p>
      </dsp:txBody>
      <dsp:txXfrm>
        <a:off x="4688" y="0"/>
        <a:ext cx="4360641" cy="1152922"/>
      </dsp:txXfrm>
    </dsp:sp>
    <dsp:sp modelId="{122B38A3-0442-4747-820C-1F37877E2B0E}">
      <dsp:nvSpPr>
        <dsp:cNvPr id="0" name=""/>
        <dsp:cNvSpPr/>
      </dsp:nvSpPr>
      <dsp:spPr>
        <a:xfrm>
          <a:off x="2185009" y="1218803"/>
          <a:ext cx="0" cy="263525"/>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152068" y="1152922"/>
          <a:ext cx="65881" cy="65881"/>
        </a:xfrm>
        <a:prstGeom prst="ellipse">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3493201" y="1482328"/>
          <a:ext cx="2616384" cy="329406"/>
        </a:xfrm>
        <a:prstGeom prst="rect">
          <a:avLst/>
        </a:prstGeom>
        <a:solidFill>
          <a:schemeClr val="accent1">
            <a:shade val="80000"/>
            <a:hueOff val="123863"/>
            <a:satOff val="-10319"/>
            <a:lumOff val="15598"/>
            <a:alphaOff val="0"/>
          </a:schemeClr>
        </a:solidFill>
        <a:ln w="15875" cap="flat" cmpd="sng" algn="ctr">
          <a:solidFill>
            <a:schemeClr val="accent1">
              <a:shade val="80000"/>
              <a:hueOff val="123863"/>
              <a:satOff val="-10319"/>
              <a:lumOff val="155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2018- 2019</a:t>
          </a:r>
        </a:p>
      </dsp:txBody>
      <dsp:txXfrm>
        <a:off x="3493201" y="1482328"/>
        <a:ext cx="2616384" cy="329406"/>
      </dsp:txXfrm>
    </dsp:sp>
    <dsp:sp modelId="{DF65791B-462E-4589-B98D-F60587330CA8}">
      <dsp:nvSpPr>
        <dsp:cNvPr id="0" name=""/>
        <dsp:cNvSpPr/>
      </dsp:nvSpPr>
      <dsp:spPr>
        <a:xfrm>
          <a:off x="2621073" y="2141140"/>
          <a:ext cx="4360641" cy="1152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dirty="0"/>
            <a:t>Billy Ran Away from Father living in hotel</a:t>
          </a:r>
        </a:p>
      </dsp:txBody>
      <dsp:txXfrm>
        <a:off x="2621073" y="2141140"/>
        <a:ext cx="4360641" cy="1152922"/>
      </dsp:txXfrm>
    </dsp:sp>
    <dsp:sp modelId="{DBA410EB-5F61-4F46-92D9-C5B0AA59EE15}">
      <dsp:nvSpPr>
        <dsp:cNvPr id="0" name=""/>
        <dsp:cNvSpPr/>
      </dsp:nvSpPr>
      <dsp:spPr>
        <a:xfrm>
          <a:off x="4801393" y="1811734"/>
          <a:ext cx="0" cy="263525"/>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4768453" y="2075259"/>
          <a:ext cx="65881" cy="65881"/>
        </a:xfrm>
        <a:prstGeom prst="ellipse">
          <a:avLst/>
        </a:prstGeom>
        <a:solidFill>
          <a:schemeClr val="accent1">
            <a:shade val="80000"/>
            <a:hueOff val="123863"/>
            <a:satOff val="-10319"/>
            <a:lumOff val="155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7253075" y="338839"/>
          <a:ext cx="329406" cy="2616384"/>
        </a:xfrm>
        <a:prstGeom prst="round2SameRect">
          <a:avLst/>
        </a:prstGeom>
        <a:solidFill>
          <a:schemeClr val="accent1">
            <a:shade val="80000"/>
            <a:hueOff val="247725"/>
            <a:satOff val="-20638"/>
            <a:lumOff val="31195"/>
            <a:alphaOff val="0"/>
          </a:schemeClr>
        </a:solidFill>
        <a:ln w="15875" cap="flat" cmpd="sng" algn="ctr">
          <a:solidFill>
            <a:schemeClr val="accent1">
              <a:shade val="80000"/>
              <a:hueOff val="247725"/>
              <a:satOff val="-20638"/>
              <a:lumOff val="311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2020</a:t>
          </a:r>
        </a:p>
      </dsp:txBody>
      <dsp:txXfrm rot="-5400000">
        <a:off x="6109586" y="1498408"/>
        <a:ext cx="2600304" cy="297246"/>
      </dsp:txXfrm>
    </dsp:sp>
    <dsp:sp modelId="{B4723E2A-4FF1-452A-BD25-8EC364F15A6F}">
      <dsp:nvSpPr>
        <dsp:cNvPr id="0" name=""/>
        <dsp:cNvSpPr/>
      </dsp:nvSpPr>
      <dsp:spPr>
        <a:xfrm>
          <a:off x="5237458" y="0"/>
          <a:ext cx="4360641" cy="1152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Billy becomes client of Helping Hands </a:t>
          </a:r>
        </a:p>
      </dsp:txBody>
      <dsp:txXfrm>
        <a:off x="5237458" y="0"/>
        <a:ext cx="4360641" cy="1152922"/>
      </dsp:txXfrm>
    </dsp:sp>
    <dsp:sp modelId="{440E9361-37D2-4157-AF38-7B49AD23708B}">
      <dsp:nvSpPr>
        <dsp:cNvPr id="0" name=""/>
        <dsp:cNvSpPr/>
      </dsp:nvSpPr>
      <dsp:spPr>
        <a:xfrm>
          <a:off x="7417778" y="1218803"/>
          <a:ext cx="0" cy="263525"/>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7384837" y="1152922"/>
          <a:ext cx="65881" cy="65881"/>
        </a:xfrm>
        <a:prstGeom prst="ellipse">
          <a:avLst/>
        </a:prstGeom>
        <a:solidFill>
          <a:schemeClr val="accent1">
            <a:shade val="80000"/>
            <a:hueOff val="247725"/>
            <a:satOff val="-20638"/>
            <a:lumOff val="311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10/31/2020</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3A98EE3D-8CD1-4C3F-BD1C-C98C9596463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3266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8DD82B9-B8EE-4375-B6FF-88FA6ABB15D9}" type="datetime1">
              <a:rPr lang="en-US" smtClean="0"/>
              <a:t>10/31/2020</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13477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4250933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98035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754371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7524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746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806810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E18DB4A-8810-4A10-AD5C-D5E2C667F5B3}" type="datetime1">
              <a:rPr lang="en-US" smtClean="0"/>
              <a:t>10/31/2020</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pPr algn="l"/>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3A98EE3D-8CD1-4C3F-BD1C-C98C9596463C}"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105437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1446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373895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D291B17-9318-49DB-B28B-6E5994AE9581}" type="datetime1">
              <a:rPr lang="en-US" smtClean="0"/>
              <a:t>10/31/2020</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017766619"/>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p:txBody>
          <a:bodyPr>
            <a:normAutofit/>
          </a:bodyPr>
          <a:lstStyle/>
          <a:p>
            <a:pPr algn="ctr"/>
            <a:r>
              <a:rPr lang="en-US" sz="4000" dirty="0"/>
              <a:t>Helping Hands LLC</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a:normAutofit lnSpcReduction="10000"/>
          </a:bodyPr>
          <a:lstStyle/>
          <a:p>
            <a:r>
              <a:rPr lang="en-US" dirty="0"/>
              <a:t>Helping Hands Intervention LLC</a:t>
            </a:r>
          </a:p>
        </p:txBody>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648179"/>
          </a:xfrm>
        </p:spPr>
        <p:txBody>
          <a:bodyPr/>
          <a:lstStyle/>
          <a:p>
            <a:pPr algn="ctr"/>
            <a:r>
              <a:rPr lang="en-US" dirty="0"/>
              <a:t>Bridging the gap for Billy </a:t>
            </a:r>
            <a:r>
              <a:rPr lang="en-US" dirty="0" err="1"/>
              <a:t>Ngweny</a:t>
            </a:r>
            <a:endParaRPr lang="en-US" dirty="0"/>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3556292834"/>
              </p:ext>
            </p:extLst>
          </p:nvPr>
        </p:nvGraphicFramePr>
        <p:xfrm>
          <a:off x="1130300" y="2171700"/>
          <a:ext cx="9602788" cy="3294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8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47E6-4615-460E-BB1B-D994850E4337}"/>
              </a:ext>
            </a:extLst>
          </p:cNvPr>
          <p:cNvSpPr>
            <a:spLocks noGrp="1"/>
          </p:cNvSpPr>
          <p:nvPr>
            <p:ph type="title"/>
          </p:nvPr>
        </p:nvSpPr>
        <p:spPr>
          <a:xfrm>
            <a:off x="844476" y="1600199"/>
            <a:ext cx="3539266" cy="4297680"/>
          </a:xfrm>
        </p:spPr>
        <p:txBody>
          <a:bodyPr anchor="ctr">
            <a:normAutofit/>
          </a:bodyPr>
          <a:lstStyle/>
          <a:p>
            <a:pPr algn="ctr"/>
            <a:r>
              <a:rPr lang="en-US" dirty="0"/>
              <a:t>Intake</a:t>
            </a:r>
          </a:p>
        </p:txBody>
      </p:sp>
      <p:sp>
        <p:nvSpPr>
          <p:cNvPr id="3" name="Content Placeholder 2">
            <a:extLst>
              <a:ext uri="{FF2B5EF4-FFF2-40B4-BE49-F238E27FC236}">
                <a16:creationId xmlns:a16="http://schemas.microsoft.com/office/drawing/2014/main" id="{4403948F-1221-4D53-A46A-8E0EABCE627B}"/>
              </a:ext>
            </a:extLst>
          </p:cNvPr>
          <p:cNvSpPr>
            <a:spLocks noGrp="1"/>
          </p:cNvSpPr>
          <p:nvPr>
            <p:ph idx="1"/>
          </p:nvPr>
        </p:nvSpPr>
        <p:spPr>
          <a:xfrm>
            <a:off x="4924851" y="1600199"/>
            <a:ext cx="6130003" cy="4297680"/>
          </a:xfrm>
        </p:spPr>
        <p:txBody>
          <a:bodyPr anchor="ctr">
            <a:normAutofit/>
          </a:bodyPr>
          <a:lstStyle/>
          <a:p>
            <a:r>
              <a:rPr lang="en-US"/>
              <a:t>Billy came to America with his Father from Vietnam</a:t>
            </a:r>
          </a:p>
          <a:p>
            <a:r>
              <a:rPr lang="en-US"/>
              <a:t> Billy’s mother and sister were killed in Vietnam when he was an infant</a:t>
            </a:r>
          </a:p>
          <a:p>
            <a:r>
              <a:rPr lang="en-US"/>
              <a:t> Billy Lives at a hotel (not clear if extended family members live in the hotel ) in large urban city area </a:t>
            </a:r>
            <a:endParaRPr lang="en-US" dirty="0"/>
          </a:p>
        </p:txBody>
      </p:sp>
    </p:spTree>
    <p:extLst>
      <p:ext uri="{BB962C8B-B14F-4D97-AF65-F5344CB8AC3E}">
        <p14:creationId xmlns:p14="http://schemas.microsoft.com/office/powerpoint/2010/main" val="437367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AE979-71DE-420C-A9CE-A406FA700F66}"/>
              </a:ext>
            </a:extLst>
          </p:cNvPr>
          <p:cNvSpPr>
            <a:spLocks noGrp="1"/>
          </p:cNvSpPr>
          <p:nvPr>
            <p:ph type="title"/>
          </p:nvPr>
        </p:nvSpPr>
        <p:spPr/>
        <p:txBody>
          <a:bodyPr/>
          <a:lstStyle/>
          <a:p>
            <a:pPr algn="ctr"/>
            <a:r>
              <a:rPr lang="en-US" dirty="0"/>
              <a:t>Background</a:t>
            </a:r>
          </a:p>
        </p:txBody>
      </p:sp>
      <p:sp>
        <p:nvSpPr>
          <p:cNvPr id="3" name="Content Placeholder 2">
            <a:extLst>
              <a:ext uri="{FF2B5EF4-FFF2-40B4-BE49-F238E27FC236}">
                <a16:creationId xmlns:a16="http://schemas.microsoft.com/office/drawing/2014/main" id="{764317FC-0859-466D-B057-F8A2AD7892A5}"/>
              </a:ext>
            </a:extLst>
          </p:cNvPr>
          <p:cNvSpPr>
            <a:spLocks noGrp="1"/>
          </p:cNvSpPr>
          <p:nvPr>
            <p:ph sz="half" idx="1"/>
          </p:nvPr>
        </p:nvSpPr>
        <p:spPr/>
        <p:txBody>
          <a:bodyPr>
            <a:normAutofit/>
          </a:bodyPr>
          <a:lstStyle/>
          <a:p>
            <a:r>
              <a:rPr lang="en-US" dirty="0"/>
              <a:t>Billy was born in Vietnam</a:t>
            </a:r>
          </a:p>
          <a:p>
            <a:r>
              <a:rPr lang="en-US" dirty="0"/>
              <a:t>Billy’s mother and younger sister were killed shortly after his birth</a:t>
            </a:r>
          </a:p>
          <a:p>
            <a:r>
              <a:rPr lang="en-US" dirty="0"/>
              <a:t>Billy came to the United States with his father to live with their extended family</a:t>
            </a:r>
          </a:p>
        </p:txBody>
      </p:sp>
      <p:sp>
        <p:nvSpPr>
          <p:cNvPr id="4" name="Content Placeholder 3">
            <a:extLst>
              <a:ext uri="{FF2B5EF4-FFF2-40B4-BE49-F238E27FC236}">
                <a16:creationId xmlns:a16="http://schemas.microsoft.com/office/drawing/2014/main" id="{37B3C1AC-585D-47D1-8743-9763BCCE9C31}"/>
              </a:ext>
            </a:extLst>
          </p:cNvPr>
          <p:cNvSpPr>
            <a:spLocks noGrp="1"/>
          </p:cNvSpPr>
          <p:nvPr>
            <p:ph sz="half" idx="2"/>
          </p:nvPr>
        </p:nvSpPr>
        <p:spPr/>
        <p:txBody>
          <a:bodyPr>
            <a:normAutofit/>
          </a:bodyPr>
          <a:lstStyle/>
          <a:p>
            <a:r>
              <a:rPr lang="en-US" dirty="0"/>
              <a:t> Billy and his father lives in a hotel, father lays around &amp; is drunk</a:t>
            </a:r>
          </a:p>
          <a:p>
            <a:r>
              <a:rPr lang="en-US" dirty="0"/>
              <a:t>Father steals from Billy &amp; physically abuses him</a:t>
            </a:r>
          </a:p>
        </p:txBody>
      </p:sp>
    </p:spTree>
    <p:extLst>
      <p:ext uri="{BB962C8B-B14F-4D97-AF65-F5344CB8AC3E}">
        <p14:creationId xmlns:p14="http://schemas.microsoft.com/office/powerpoint/2010/main" val="1157279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2F5F-21D0-447E-96F2-1A0187E96623}"/>
              </a:ext>
            </a:extLst>
          </p:cNvPr>
          <p:cNvSpPr>
            <a:spLocks noGrp="1"/>
          </p:cNvSpPr>
          <p:nvPr>
            <p:ph type="title"/>
          </p:nvPr>
        </p:nvSpPr>
        <p:spPr/>
        <p:txBody>
          <a:bodyPr/>
          <a:lstStyle/>
          <a:p>
            <a:pPr algn="ctr"/>
            <a:r>
              <a:rPr lang="en-US" dirty="0"/>
              <a:t>CM Impressions</a:t>
            </a:r>
          </a:p>
        </p:txBody>
      </p:sp>
      <p:sp>
        <p:nvSpPr>
          <p:cNvPr id="3" name="Content Placeholder 2">
            <a:extLst>
              <a:ext uri="{FF2B5EF4-FFF2-40B4-BE49-F238E27FC236}">
                <a16:creationId xmlns:a16="http://schemas.microsoft.com/office/drawing/2014/main" id="{9F18A13E-94E4-4E25-8666-06D5132AB891}"/>
              </a:ext>
            </a:extLst>
          </p:cNvPr>
          <p:cNvSpPr>
            <a:spLocks noGrp="1"/>
          </p:cNvSpPr>
          <p:nvPr>
            <p:ph idx="1"/>
          </p:nvPr>
        </p:nvSpPr>
        <p:spPr/>
        <p:txBody>
          <a:bodyPr>
            <a:normAutofit fontScale="92500" lnSpcReduction="10000"/>
          </a:bodyPr>
          <a:lstStyle/>
          <a:p>
            <a:r>
              <a:rPr lang="en-US" dirty="0"/>
              <a:t>Billy appears to be a kid of intellect, desires and dreams of attending college </a:t>
            </a:r>
          </a:p>
          <a:p>
            <a:r>
              <a:rPr lang="en-US" dirty="0"/>
              <a:t>Billy is fully aware of his environmental surroundings </a:t>
            </a:r>
          </a:p>
          <a:p>
            <a:r>
              <a:rPr lang="en-US" dirty="0"/>
              <a:t>Billy knows right from wrong and can clearly articulate a safe environment </a:t>
            </a:r>
          </a:p>
          <a:p>
            <a:r>
              <a:rPr lang="en-US" dirty="0"/>
              <a:t>Billy knows what is needed to provide safety in the home </a:t>
            </a:r>
          </a:p>
          <a:p>
            <a:r>
              <a:rPr lang="en-US" dirty="0"/>
              <a:t>Billy seems to have self taught himself through life and can articulate in a well fashioned manner</a:t>
            </a:r>
          </a:p>
          <a:p>
            <a:r>
              <a:rPr lang="en-US" dirty="0"/>
              <a:t>Billy needs a stable environment so that he can thrive and focus on an education that he desires.</a:t>
            </a:r>
          </a:p>
        </p:txBody>
      </p:sp>
    </p:spTree>
    <p:extLst>
      <p:ext uri="{BB962C8B-B14F-4D97-AF65-F5344CB8AC3E}">
        <p14:creationId xmlns:p14="http://schemas.microsoft.com/office/powerpoint/2010/main" val="291488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FE7134-47B1-4BFF-93CB-669E11257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12192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0F0A47-CD76-428E-972F-387D6A293F86}"/>
              </a:ext>
            </a:extLst>
          </p:cNvPr>
          <p:cNvSpPr>
            <a:spLocks noGrp="1"/>
          </p:cNvSpPr>
          <p:nvPr>
            <p:ph type="title"/>
          </p:nvPr>
        </p:nvSpPr>
        <p:spPr>
          <a:xfrm>
            <a:off x="849683" y="1240076"/>
            <a:ext cx="2777397" cy="4584527"/>
          </a:xfrm>
        </p:spPr>
        <p:txBody>
          <a:bodyPr>
            <a:normAutofit/>
          </a:bodyPr>
          <a:lstStyle/>
          <a:p>
            <a:r>
              <a:rPr lang="en-US">
                <a:solidFill>
                  <a:srgbClr val="FFFFFF"/>
                </a:solidFill>
              </a:rPr>
              <a:t>Cultural background</a:t>
            </a:r>
          </a:p>
        </p:txBody>
      </p:sp>
      <p:sp>
        <p:nvSpPr>
          <p:cNvPr id="3" name="Content Placeholder 2">
            <a:extLst>
              <a:ext uri="{FF2B5EF4-FFF2-40B4-BE49-F238E27FC236}">
                <a16:creationId xmlns:a16="http://schemas.microsoft.com/office/drawing/2014/main" id="{25D78BD9-95B8-467D-B811-A9499D0523EB}"/>
              </a:ext>
            </a:extLst>
          </p:cNvPr>
          <p:cNvSpPr>
            <a:spLocks noGrp="1"/>
          </p:cNvSpPr>
          <p:nvPr>
            <p:ph idx="1"/>
          </p:nvPr>
        </p:nvSpPr>
        <p:spPr>
          <a:xfrm>
            <a:off x="4705594" y="1240077"/>
            <a:ext cx="6034827" cy="4916465"/>
          </a:xfrm>
        </p:spPr>
        <p:txBody>
          <a:bodyPr anchor="t">
            <a:normAutofit/>
          </a:bodyPr>
          <a:lstStyle/>
          <a:p>
            <a:r>
              <a:rPr lang="en-US" dirty="0"/>
              <a:t>Buddhism, Confucianism and Taoism </a:t>
            </a:r>
          </a:p>
          <a:p>
            <a:r>
              <a:rPr lang="en-US" dirty="0"/>
              <a:t> Known in Vietnam as the 'triple religion</a:t>
            </a:r>
          </a:p>
          <a:p>
            <a:r>
              <a:rPr lang="en-US" dirty="0"/>
              <a:t>All three are prevalent in Vietnamese culture.</a:t>
            </a:r>
            <a:r>
              <a:rPr lang="en-US" b="1" u="sng" dirty="0"/>
              <a:t> </a:t>
            </a:r>
            <a:endParaRPr lang="en-US" dirty="0"/>
          </a:p>
        </p:txBody>
      </p:sp>
    </p:spTree>
    <p:extLst>
      <p:ext uri="{BB962C8B-B14F-4D97-AF65-F5344CB8AC3E}">
        <p14:creationId xmlns:p14="http://schemas.microsoft.com/office/powerpoint/2010/main" val="2167726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DCBE-51BE-4BF9-AEDB-260148F82252}"/>
              </a:ext>
            </a:extLst>
          </p:cNvPr>
          <p:cNvSpPr>
            <a:spLocks noGrp="1"/>
          </p:cNvSpPr>
          <p:nvPr>
            <p:ph type="title"/>
          </p:nvPr>
        </p:nvSpPr>
        <p:spPr/>
        <p:txBody>
          <a:bodyPr/>
          <a:lstStyle/>
          <a:p>
            <a:pPr algn="ctr"/>
            <a:r>
              <a:rPr lang="en-US" dirty="0"/>
              <a:t>Client Behavior</a:t>
            </a:r>
          </a:p>
        </p:txBody>
      </p:sp>
      <p:sp>
        <p:nvSpPr>
          <p:cNvPr id="3" name="Content Placeholder 2">
            <a:extLst>
              <a:ext uri="{FF2B5EF4-FFF2-40B4-BE49-F238E27FC236}">
                <a16:creationId xmlns:a16="http://schemas.microsoft.com/office/drawing/2014/main" id="{84239F66-FBC6-4DAB-A8EA-2DA52FD0C5CC}"/>
              </a:ext>
            </a:extLst>
          </p:cNvPr>
          <p:cNvSpPr>
            <a:spLocks noGrp="1"/>
          </p:cNvSpPr>
          <p:nvPr>
            <p:ph idx="1"/>
          </p:nvPr>
        </p:nvSpPr>
        <p:spPr/>
        <p:txBody>
          <a:bodyPr/>
          <a:lstStyle/>
          <a:p>
            <a:r>
              <a:rPr lang="en-US" dirty="0"/>
              <a:t>Client appeared to be in a moderate mood. </a:t>
            </a:r>
          </a:p>
          <a:p>
            <a:r>
              <a:rPr lang="en-US" dirty="0"/>
              <a:t>Client’s appearance was neat, dressed appropriately for the environment/weather</a:t>
            </a:r>
          </a:p>
          <a:p>
            <a:r>
              <a:rPr lang="en-US" dirty="0"/>
              <a:t>Client did not display any symptoms of depression or aggression</a:t>
            </a:r>
          </a:p>
          <a:p>
            <a:r>
              <a:rPr lang="en-US" dirty="0"/>
              <a:t>Client reported that he “likes his new home.”</a:t>
            </a:r>
            <a:br>
              <a:rPr lang="en-US" dirty="0"/>
            </a:br>
            <a:endParaRPr lang="en-US" dirty="0"/>
          </a:p>
        </p:txBody>
      </p:sp>
    </p:spTree>
    <p:extLst>
      <p:ext uri="{BB962C8B-B14F-4D97-AF65-F5344CB8AC3E}">
        <p14:creationId xmlns:p14="http://schemas.microsoft.com/office/powerpoint/2010/main" val="539099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1F4B6-5DD3-4B23-AB42-E14BF729D56F}"/>
              </a:ext>
            </a:extLst>
          </p:cNvPr>
          <p:cNvSpPr>
            <a:spLocks noGrp="1"/>
          </p:cNvSpPr>
          <p:nvPr>
            <p:ph type="title"/>
          </p:nvPr>
        </p:nvSpPr>
        <p:spPr/>
        <p:txBody>
          <a:bodyPr/>
          <a:lstStyle/>
          <a:p>
            <a:pPr algn="ctr"/>
            <a:r>
              <a:rPr lang="en-US" dirty="0"/>
              <a:t>Intervention</a:t>
            </a:r>
          </a:p>
        </p:txBody>
      </p:sp>
      <p:sp>
        <p:nvSpPr>
          <p:cNvPr id="3" name="Content Placeholder 2">
            <a:extLst>
              <a:ext uri="{FF2B5EF4-FFF2-40B4-BE49-F238E27FC236}">
                <a16:creationId xmlns:a16="http://schemas.microsoft.com/office/drawing/2014/main" id="{E6A69A2A-CE19-4DBB-A021-4A6185E7EAFF}"/>
              </a:ext>
            </a:extLst>
          </p:cNvPr>
          <p:cNvSpPr>
            <a:spLocks noGrp="1"/>
          </p:cNvSpPr>
          <p:nvPr>
            <p:ph sz="half" idx="1"/>
          </p:nvPr>
        </p:nvSpPr>
        <p:spPr/>
        <p:txBody>
          <a:bodyPr>
            <a:normAutofit fontScale="77500" lnSpcReduction="20000"/>
          </a:bodyPr>
          <a:lstStyle/>
          <a:p>
            <a:r>
              <a:rPr lang="en-US" dirty="0"/>
              <a:t>CM supported Billy with locating grief counselor</a:t>
            </a:r>
          </a:p>
          <a:p>
            <a:r>
              <a:rPr lang="en-US" dirty="0"/>
              <a:t>CM explained the benefits of adapting healthy coping methods for managing symptoms</a:t>
            </a:r>
          </a:p>
          <a:p>
            <a:r>
              <a:rPr lang="en-US" dirty="0"/>
              <a:t> CM - encouraged Billy to attend therapy sessions as coping method</a:t>
            </a:r>
          </a:p>
          <a:p>
            <a:r>
              <a:rPr lang="en-US" dirty="0"/>
              <a:t> CM educated Billy on therapy and the effects on overall mood</a:t>
            </a:r>
          </a:p>
          <a:p>
            <a:r>
              <a:rPr lang="en-US" dirty="0"/>
              <a:t> CM reviewed how to identify triggers for anxiety and panic attacks</a:t>
            </a:r>
          </a:p>
        </p:txBody>
      </p:sp>
      <p:sp>
        <p:nvSpPr>
          <p:cNvPr id="4" name="Content Placeholder 3">
            <a:extLst>
              <a:ext uri="{FF2B5EF4-FFF2-40B4-BE49-F238E27FC236}">
                <a16:creationId xmlns:a16="http://schemas.microsoft.com/office/drawing/2014/main" id="{5B7EBB7F-AAE6-4689-B5C9-35BABE09F0CB}"/>
              </a:ext>
            </a:extLst>
          </p:cNvPr>
          <p:cNvSpPr>
            <a:spLocks noGrp="1"/>
          </p:cNvSpPr>
          <p:nvPr>
            <p:ph sz="half" idx="2"/>
          </p:nvPr>
        </p:nvSpPr>
        <p:spPr/>
        <p:txBody>
          <a:bodyPr>
            <a:normAutofit fontScale="77500" lnSpcReduction="20000"/>
          </a:bodyPr>
          <a:lstStyle/>
          <a:p>
            <a:r>
              <a:rPr lang="en-US" dirty="0"/>
              <a:t>CM brainstormed with Billy on potential coping skills such as cleaning home, completing gratitude worksheet and playing with peers his age</a:t>
            </a:r>
          </a:p>
          <a:p>
            <a:endParaRPr lang="en-US" dirty="0"/>
          </a:p>
        </p:txBody>
      </p:sp>
    </p:spTree>
    <p:extLst>
      <p:ext uri="{BB962C8B-B14F-4D97-AF65-F5344CB8AC3E}">
        <p14:creationId xmlns:p14="http://schemas.microsoft.com/office/powerpoint/2010/main" val="2885230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66BE9-0D80-4A7D-B2A3-D7A29E6DB096}"/>
              </a:ext>
            </a:extLst>
          </p:cNvPr>
          <p:cNvSpPr>
            <a:spLocks noGrp="1"/>
          </p:cNvSpPr>
          <p:nvPr>
            <p:ph type="title"/>
          </p:nvPr>
        </p:nvSpPr>
        <p:spPr/>
        <p:txBody>
          <a:bodyPr/>
          <a:lstStyle/>
          <a:p>
            <a:pPr algn="ctr"/>
            <a:r>
              <a:rPr lang="en-US" dirty="0"/>
              <a:t>Goals Addressed and Objectives</a:t>
            </a:r>
          </a:p>
        </p:txBody>
      </p:sp>
      <p:sp>
        <p:nvSpPr>
          <p:cNvPr id="3" name="Content Placeholder 2">
            <a:extLst>
              <a:ext uri="{FF2B5EF4-FFF2-40B4-BE49-F238E27FC236}">
                <a16:creationId xmlns:a16="http://schemas.microsoft.com/office/drawing/2014/main" id="{A1699FAE-4C90-456F-974C-36BA39C543B4}"/>
              </a:ext>
            </a:extLst>
          </p:cNvPr>
          <p:cNvSpPr>
            <a:spLocks noGrp="1"/>
          </p:cNvSpPr>
          <p:nvPr>
            <p:ph sz="half" idx="1"/>
          </p:nvPr>
        </p:nvSpPr>
        <p:spPr/>
        <p:txBody>
          <a:bodyPr>
            <a:normAutofit/>
          </a:bodyPr>
          <a:lstStyle/>
          <a:p>
            <a:r>
              <a:rPr lang="en-US" dirty="0"/>
              <a:t>Attend grief group to cope with death of client’s mother</a:t>
            </a:r>
          </a:p>
          <a:p>
            <a:r>
              <a:rPr lang="en-US" dirty="0"/>
              <a:t>Link client with tutor to improve grades</a:t>
            </a:r>
          </a:p>
          <a:p>
            <a:r>
              <a:rPr lang="en-US" dirty="0"/>
              <a:t> attend biweekly support groups for parents (client and father)</a:t>
            </a:r>
          </a:p>
        </p:txBody>
      </p:sp>
      <p:sp>
        <p:nvSpPr>
          <p:cNvPr id="4" name="Content Placeholder 3">
            <a:extLst>
              <a:ext uri="{FF2B5EF4-FFF2-40B4-BE49-F238E27FC236}">
                <a16:creationId xmlns:a16="http://schemas.microsoft.com/office/drawing/2014/main" id="{902252BF-0891-49D8-A988-55047A8D9166}"/>
              </a:ext>
            </a:extLst>
          </p:cNvPr>
          <p:cNvSpPr>
            <a:spLocks noGrp="1"/>
          </p:cNvSpPr>
          <p:nvPr>
            <p:ph sz="half" idx="2"/>
          </p:nvPr>
        </p:nvSpPr>
        <p:spPr/>
        <p:txBody>
          <a:bodyPr>
            <a:normAutofit/>
          </a:bodyPr>
          <a:lstStyle/>
          <a:p>
            <a:r>
              <a:rPr lang="en-US" dirty="0"/>
              <a:t>Maintaining a good relationship with father</a:t>
            </a:r>
          </a:p>
          <a:p>
            <a:r>
              <a:rPr lang="en-US" dirty="0"/>
              <a:t>Attend family counseling</a:t>
            </a:r>
          </a:p>
          <a:p>
            <a:r>
              <a:rPr lang="en-US" dirty="0"/>
              <a:t>Communicate to each other when they need help</a:t>
            </a:r>
          </a:p>
        </p:txBody>
      </p:sp>
    </p:spTree>
    <p:extLst>
      <p:ext uri="{BB962C8B-B14F-4D97-AF65-F5344CB8AC3E}">
        <p14:creationId xmlns:p14="http://schemas.microsoft.com/office/powerpoint/2010/main" val="3869916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3914-3732-4EE6-A049-16166D17E3DF}"/>
              </a:ext>
            </a:extLst>
          </p:cNvPr>
          <p:cNvSpPr>
            <a:spLocks noGrp="1"/>
          </p:cNvSpPr>
          <p:nvPr>
            <p:ph type="title"/>
          </p:nvPr>
        </p:nvSpPr>
        <p:spPr/>
        <p:txBody>
          <a:bodyPr/>
          <a:lstStyle/>
          <a:p>
            <a:pPr algn="ctr"/>
            <a:r>
              <a:rPr lang="en-US" dirty="0"/>
              <a:t>Response</a:t>
            </a:r>
          </a:p>
        </p:txBody>
      </p:sp>
      <p:sp>
        <p:nvSpPr>
          <p:cNvPr id="3" name="Content Placeholder 2">
            <a:extLst>
              <a:ext uri="{FF2B5EF4-FFF2-40B4-BE49-F238E27FC236}">
                <a16:creationId xmlns:a16="http://schemas.microsoft.com/office/drawing/2014/main" id="{738075F3-B6AF-4059-A13E-2F93BAA4661A}"/>
              </a:ext>
            </a:extLst>
          </p:cNvPr>
          <p:cNvSpPr>
            <a:spLocks noGrp="1"/>
          </p:cNvSpPr>
          <p:nvPr>
            <p:ph idx="1"/>
          </p:nvPr>
        </p:nvSpPr>
        <p:spPr/>
        <p:txBody>
          <a:bodyPr/>
          <a:lstStyle/>
          <a:p>
            <a:r>
              <a:rPr lang="en-US" dirty="0"/>
              <a:t>Client was receptive to CM</a:t>
            </a:r>
          </a:p>
          <a:p>
            <a:r>
              <a:rPr lang="en-US" dirty="0"/>
              <a:t> prompt to attend therapy and in turn adopting healthier coping mechanisms</a:t>
            </a:r>
          </a:p>
          <a:p>
            <a:r>
              <a:rPr lang="en-US" dirty="0"/>
              <a:t>Client demonstrated ability to independently identify and problem solve for triggers.</a:t>
            </a:r>
          </a:p>
          <a:p>
            <a:r>
              <a:rPr lang="en-US" dirty="0"/>
              <a:t>Client thanked CM for linking him to therapy</a:t>
            </a:r>
            <a:br>
              <a:rPr lang="en-US" dirty="0"/>
            </a:br>
            <a:endParaRPr lang="en-US" dirty="0"/>
          </a:p>
          <a:p>
            <a:endParaRPr lang="en-US" dirty="0"/>
          </a:p>
        </p:txBody>
      </p:sp>
    </p:spTree>
    <p:extLst>
      <p:ext uri="{BB962C8B-B14F-4D97-AF65-F5344CB8AC3E}">
        <p14:creationId xmlns:p14="http://schemas.microsoft.com/office/powerpoint/2010/main" val="209349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8419-C667-47F9-88B6-7245DD88A9F4}"/>
              </a:ext>
            </a:extLst>
          </p:cNvPr>
          <p:cNvSpPr>
            <a:spLocks noGrp="1"/>
          </p:cNvSpPr>
          <p:nvPr>
            <p:ph type="title"/>
          </p:nvPr>
        </p:nvSpPr>
        <p:spPr/>
        <p:txBody>
          <a:bodyPr/>
          <a:lstStyle/>
          <a:p>
            <a:pPr algn="ctr"/>
            <a:r>
              <a:rPr lang="en-US" dirty="0"/>
              <a:t>Plan and Date of Next Contact</a:t>
            </a:r>
          </a:p>
        </p:txBody>
      </p:sp>
      <p:sp>
        <p:nvSpPr>
          <p:cNvPr id="3" name="Content Placeholder 2">
            <a:extLst>
              <a:ext uri="{FF2B5EF4-FFF2-40B4-BE49-F238E27FC236}">
                <a16:creationId xmlns:a16="http://schemas.microsoft.com/office/drawing/2014/main" id="{EFF86F66-33D3-4B4C-8F5E-780F660E625A}"/>
              </a:ext>
            </a:extLst>
          </p:cNvPr>
          <p:cNvSpPr>
            <a:spLocks noGrp="1"/>
          </p:cNvSpPr>
          <p:nvPr>
            <p:ph idx="1"/>
          </p:nvPr>
        </p:nvSpPr>
        <p:spPr/>
        <p:txBody>
          <a:bodyPr/>
          <a:lstStyle/>
          <a:p>
            <a:r>
              <a:rPr lang="en-US" dirty="0"/>
              <a:t>CM plans on scheduling next session on the tentative date of 12/20/2020. </a:t>
            </a:r>
          </a:p>
          <a:p>
            <a:r>
              <a:rPr lang="en-US" dirty="0"/>
              <a:t>CM will review parenting techniques with Client and father.</a:t>
            </a:r>
            <a:br>
              <a:rPr lang="en-US" dirty="0"/>
            </a:br>
            <a:endParaRPr lang="en-US" dirty="0"/>
          </a:p>
          <a:p>
            <a:r>
              <a:rPr lang="en-US" dirty="0"/>
              <a:t>Nicole Thomas – Case manager</a:t>
            </a:r>
            <a:br>
              <a:rPr lang="en-US" dirty="0"/>
            </a:br>
            <a:r>
              <a:rPr lang="en-US" dirty="0"/>
              <a:t>10/31/2020</a:t>
            </a:r>
          </a:p>
        </p:txBody>
      </p:sp>
    </p:spTree>
    <p:extLst>
      <p:ext uri="{BB962C8B-B14F-4D97-AF65-F5344CB8AC3E}">
        <p14:creationId xmlns:p14="http://schemas.microsoft.com/office/powerpoint/2010/main" val="64774370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3.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TotalTime>
  <Words>505</Words>
  <Application>Microsoft Office PowerPoint</Application>
  <PresentationFormat>Widescreen</PresentationFormat>
  <Paragraphs>59</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Century Gothic</vt:lpstr>
      <vt:lpstr>Gallery</vt:lpstr>
      <vt:lpstr>Helping Hands LLC</vt:lpstr>
      <vt:lpstr>Bridging the gap for Billy Ngweny</vt:lpstr>
      <vt:lpstr>Intake</vt:lpstr>
      <vt:lpstr>Background</vt:lpstr>
      <vt:lpstr>CM Impressions</vt:lpstr>
      <vt:lpstr>Cultural background</vt:lpstr>
      <vt:lpstr>Client Behavior</vt:lpstr>
      <vt:lpstr>Intervention</vt:lpstr>
      <vt:lpstr>Goals Addressed and Objectives</vt:lpstr>
      <vt:lpstr>Response</vt:lpstr>
      <vt:lpstr>Plan and Date of Next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Hands LLC</dc:title>
  <dc:creator>nicole thomas</dc:creator>
  <cp:lastModifiedBy>nicole thomas</cp:lastModifiedBy>
  <cp:revision>5</cp:revision>
  <dcterms:created xsi:type="dcterms:W3CDTF">2020-10-31T10:59:01Z</dcterms:created>
  <dcterms:modified xsi:type="dcterms:W3CDTF">2020-10-31T12:21:06Z</dcterms:modified>
</cp:coreProperties>
</file>